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264" r:id="rId2"/>
    <p:sldId id="265" r:id="rId3"/>
    <p:sldId id="267" r:id="rId4"/>
    <p:sldId id="268" r:id="rId5"/>
    <p:sldId id="270" r:id="rId6"/>
    <p:sldId id="271" r:id="rId7"/>
    <p:sldId id="274" r:id="rId8"/>
    <p:sldId id="276" r:id="rId9"/>
    <p:sldId id="277" r:id="rId10"/>
    <p:sldId id="278" r:id="rId11"/>
    <p:sldId id="280" r:id="rId12"/>
    <p:sldId id="281" r:id="rId13"/>
    <p:sldId id="282" r:id="rId14"/>
    <p:sldId id="284" r:id="rId15"/>
    <p:sldId id="286" r:id="rId16"/>
    <p:sldId id="288" r:id="rId17"/>
    <p:sldId id="289" r:id="rId18"/>
    <p:sldId id="290" r:id="rId19"/>
    <p:sldId id="292" r:id="rId20"/>
    <p:sldId id="293" r:id="rId21"/>
    <p:sldId id="295" r:id="rId22"/>
    <p:sldId id="297" r:id="rId23"/>
    <p:sldId id="298" r:id="rId24"/>
    <p:sldId id="299" r:id="rId25"/>
    <p:sldId id="300" r:id="rId26"/>
    <p:sldId id="301" r:id="rId27"/>
    <p:sldId id="302" r:id="rId28"/>
    <p:sldId id="303" r:id="rId29"/>
    <p:sldId id="305" r:id="rId30"/>
    <p:sldId id="306" r:id="rId31"/>
    <p:sldId id="307" r:id="rId32"/>
    <p:sldId id="309" r:id="rId33"/>
    <p:sldId id="311" r:id="rId34"/>
    <p:sldId id="313" r:id="rId35"/>
    <p:sldId id="316" r:id="rId36"/>
    <p:sldId id="318" r:id="rId37"/>
    <p:sldId id="320" r:id="rId38"/>
    <p:sldId id="321" r:id="rId39"/>
    <p:sldId id="322" r:id="rId40"/>
    <p:sldId id="325" r:id="rId41"/>
    <p:sldId id="326" r:id="rId42"/>
    <p:sldId id="328" r:id="rId43"/>
    <p:sldId id="331" r:id="rId44"/>
    <p:sldId id="332" r:id="rId45"/>
    <p:sldId id="333" r:id="rId46"/>
    <p:sldId id="334" r:id="rId47"/>
    <p:sldId id="336" r:id="rId48"/>
    <p:sldId id="339" r:id="rId49"/>
    <p:sldId id="340" r:id="rId50"/>
    <p:sldId id="342" r:id="rId51"/>
    <p:sldId id="343" r:id="rId52"/>
    <p:sldId id="345" r:id="rId53"/>
    <p:sldId id="347" r:id="rId54"/>
    <p:sldId id="348" r:id="rId55"/>
    <p:sldId id="351" r:id="rId56"/>
    <p:sldId id="353" r:id="rId57"/>
    <p:sldId id="355" r:id="rId58"/>
    <p:sldId id="356" r:id="rId59"/>
    <p:sldId id="358" r:id="rId60"/>
    <p:sldId id="360" r:id="rId61"/>
    <p:sldId id="363" r:id="rId62"/>
    <p:sldId id="366" r:id="rId63"/>
    <p:sldId id="367" r:id="rId64"/>
    <p:sldId id="369" r:id="rId65"/>
    <p:sldId id="371" r:id="rId66"/>
    <p:sldId id="372" r:id="rId67"/>
    <p:sldId id="373" r:id="rId68"/>
    <p:sldId id="375" r:id="rId69"/>
    <p:sldId id="376" r:id="rId70"/>
    <p:sldId id="377" r:id="rId71"/>
    <p:sldId id="379" r:id="rId72"/>
    <p:sldId id="381" r:id="rId73"/>
    <p:sldId id="382" r:id="rId74"/>
    <p:sldId id="385" r:id="rId75"/>
    <p:sldId id="387" r:id="rId76"/>
    <p:sldId id="389" r:id="rId77"/>
    <p:sldId id="392" r:id="rId78"/>
    <p:sldId id="393" r:id="rId79"/>
    <p:sldId id="394" r:id="rId80"/>
    <p:sldId id="395" r:id="rId81"/>
    <p:sldId id="397" r:id="rId82"/>
    <p:sldId id="399" r:id="rId83"/>
    <p:sldId id="402" r:id="rId84"/>
    <p:sldId id="403" r:id="rId85"/>
    <p:sldId id="405" r:id="rId86"/>
    <p:sldId id="406" r:id="rId87"/>
    <p:sldId id="409" r:id="rId88"/>
    <p:sldId id="411" r:id="rId89"/>
    <p:sldId id="413" r:id="rId90"/>
    <p:sldId id="414" r:id="rId91"/>
    <p:sldId id="416" r:id="rId92"/>
    <p:sldId id="418" r:id="rId93"/>
    <p:sldId id="420" r:id="rId94"/>
    <p:sldId id="421" r:id="rId95"/>
    <p:sldId id="422" r:id="rId96"/>
    <p:sldId id="424" r:id="rId97"/>
    <p:sldId id="425" r:id="rId98"/>
    <p:sldId id="427" r:id="rId99"/>
    <p:sldId id="430" r:id="rId100"/>
    <p:sldId id="432" r:id="rId101"/>
    <p:sldId id="433" r:id="rId102"/>
    <p:sldId id="435" r:id="rId103"/>
    <p:sldId id="438" r:id="rId104"/>
    <p:sldId id="439" r:id="rId105"/>
    <p:sldId id="441" r:id="rId106"/>
    <p:sldId id="442" r:id="rId107"/>
    <p:sldId id="444" r:id="rId108"/>
    <p:sldId id="447" r:id="rId109"/>
    <p:sldId id="448" r:id="rId110"/>
    <p:sldId id="449" r:id="rId111"/>
    <p:sldId id="451" r:id="rId112"/>
    <p:sldId id="452" r:id="rId113"/>
    <p:sldId id="453" r:id="rId114"/>
    <p:sldId id="454" r:id="rId115"/>
    <p:sldId id="455" r:id="rId116"/>
    <p:sldId id="456" r:id="rId117"/>
    <p:sldId id="458" r:id="rId118"/>
    <p:sldId id="460" r:id="rId119"/>
    <p:sldId id="462" r:id="rId120"/>
    <p:sldId id="463" r:id="rId121"/>
    <p:sldId id="466" r:id="rId122"/>
    <p:sldId id="468" r:id="rId123"/>
    <p:sldId id="470" r:id="rId124"/>
    <p:sldId id="472" r:id="rId125"/>
    <p:sldId id="473" r:id="rId126"/>
    <p:sldId id="476" r:id="rId127"/>
    <p:sldId id="477" r:id="rId128"/>
    <p:sldId id="478" r:id="rId129"/>
    <p:sldId id="479" r:id="rId130"/>
    <p:sldId id="480" r:id="rId131"/>
    <p:sldId id="481" r:id="rId132"/>
    <p:sldId id="482" r:id="rId133"/>
    <p:sldId id="483" r:id="rId134"/>
    <p:sldId id="484" r:id="rId135"/>
    <p:sldId id="486" r:id="rId136"/>
    <p:sldId id="487" r:id="rId137"/>
    <p:sldId id="490" r:id="rId138"/>
    <p:sldId id="493" r:id="rId139"/>
    <p:sldId id="495" r:id="rId140"/>
    <p:sldId id="497" r:id="rId141"/>
    <p:sldId id="500" r:id="rId142"/>
    <p:sldId id="502" r:id="rId143"/>
    <p:sldId id="504" r:id="rId144"/>
    <p:sldId id="506" r:id="rId145"/>
    <p:sldId id="507" r:id="rId146"/>
    <p:sldId id="509" r:id="rId14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autoAdjust="0"/>
  </p:normalViewPr>
  <p:slideViewPr>
    <p:cSldViewPr snapToGrid="0">
      <p:cViewPr varScale="1">
        <p:scale>
          <a:sx n="73" d="100"/>
          <a:sy n="73" d="100"/>
        </p:scale>
        <p:origin x="-624" y="-102"/>
      </p:cViewPr>
      <p:guideLst>
        <p:guide orient="horz" pos="2160"/>
        <p:guide pos="3840"/>
      </p:guideLst>
    </p:cSldViewPr>
  </p:slideViewPr>
  <p:outlineViewPr>
    <p:cViewPr>
      <p:scale>
        <a:sx n="33" d="100"/>
        <a:sy n="33" d="100"/>
      </p:scale>
      <p:origin x="0" y="5892"/>
    </p:cViewPr>
  </p:outlin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 Id="rId5" Type="http://schemas.openxmlformats.org/officeDocument/2006/relationships/image" Target="../media/image104.png"/><Relationship Id="rId4" Type="http://schemas.openxmlformats.org/officeDocument/2006/relationships/image" Target="../media/image10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4.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image" Target="../media/image1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3A45BA1-980A-4507-BE5A-5C1E7C2FFD8F}">
              <a:rPr lang="en-US"/>
              <a:pPr rtl="0"/>
              <a:t>24/8/2016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7E03411-58E2-43FD-AE1D-AD77DFF8CB20}" type="slidenum">
              <a:rPr/>
              <a:pPr rtl="0"/>
              <a:t>‹#›</a:t>
            </a:fld>
            <a:endParaRPr/>
          </a:p>
        </p:txBody>
      </p:sp>
    </p:spTree>
    <p:extLst>
      <p:ext uri="{BB962C8B-B14F-4D97-AF65-F5344CB8AC3E}">
        <p14:creationId xmlns:p14="http://schemas.microsoft.com/office/powerpoint/2010/main" xmlns="" val="188191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5A3416D-7FED-43BC-AA7C-D92DBA01ED64}">
              <a:rPr lang="en-US"/>
              <a:pPr rtl="0"/>
              <a:t>24/8/2016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t>Click to edit Master text styles</a:t>
            </a:r>
          </a:p>
          <a:p>
            <a:pPr lvl="1" rtl="0"/>
            <a:r>
              <a:t>Second level</a:t>
            </a:r>
          </a:p>
          <a:p>
            <a:pPr lvl="2" rtl="0"/>
            <a:r>
              <a:t>Third level</a:t>
            </a:r>
          </a:p>
          <a:p>
            <a:pPr lvl="3" rtl="0"/>
            <a:r>
              <a:t>Fourth level</a:t>
            </a:r>
          </a:p>
          <a:p>
            <a:pPr lvl="4" rtl="0"/>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8DC57A8-AE18-4654-B6AF-04B3577165BE}" type="slidenum">
              <a:rPr/>
              <a:pPr rtl="0"/>
              <a:t>‹#›</a:t>
            </a:fld>
            <a:endParaRPr/>
          </a:p>
        </p:txBody>
      </p:sp>
    </p:spTree>
    <p:extLst>
      <p:ext uri="{BB962C8B-B14F-4D97-AF65-F5344CB8AC3E}">
        <p14:creationId xmlns:p14="http://schemas.microsoft.com/office/powerpoint/2010/main" xmlns=""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65611" y="1752600"/>
            <a:ext cx="6858002" cy="1828800"/>
          </a:xfrm>
        </p:spPr>
        <p:txBody>
          <a:bodyPr rtlCol="0" anchor="b">
            <a:normAutofit/>
          </a:bodyPr>
          <a:lstStyle>
            <a:lvl1pPr algn="l">
              <a:defRPr sz="5400"/>
            </a:lvl1pPr>
          </a:lstStyle>
          <a:p>
            <a:pPr rtl="0"/>
            <a:r>
              <a:rPr lang="en-US" smtClean="0"/>
              <a:t>Click to edit Master title style</a:t>
            </a:r>
            <a:endParaRPr/>
          </a:p>
        </p:txBody>
      </p:sp>
      <p:sp>
        <p:nvSpPr>
          <p:cNvPr id="3" name="Subtitle 2"/>
          <p:cNvSpPr>
            <a:spLocks noGrp="1"/>
          </p:cNvSpPr>
          <p:nvPr>
            <p:ph type="subTitle" idx="1"/>
          </p:nvPr>
        </p:nvSpPr>
        <p:spPr>
          <a:xfrm>
            <a:off x="4265610" y="3733800"/>
            <a:ext cx="6858002" cy="914400"/>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smtClean="0"/>
              <a:t>Click to edit Master subtitle style</a:t>
            </a:r>
            <a:endParaRPr/>
          </a:p>
        </p:txBody>
      </p:sp>
    </p:spTree>
    <p:extLst>
      <p:ext uri="{BB962C8B-B14F-4D97-AF65-F5344CB8AC3E}">
        <p14:creationId xmlns:p14="http://schemas.microsoft.com/office/powerpoint/2010/main" xmlns="" val="29812036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6214" y="421594"/>
            <a:ext cx="2286000" cy="1885508"/>
          </a:xfrm>
        </p:spPr>
        <p:txBody>
          <a:bodyPr rtlCol="0">
            <a:normAutofit/>
          </a:bodyPr>
          <a:lstStyle>
            <a:lvl1pPr>
              <a:defRPr sz="2400"/>
            </a:lvl1pPr>
          </a:lstStyle>
          <a:p>
            <a:pPr rtl="0"/>
            <a:r>
              <a:rPr lang="en-US" smtClean="0"/>
              <a:t>Click to edit Master title style</a:t>
            </a:r>
            <a:endParaRPr lang="en-GB"/>
          </a:p>
        </p:txBody>
      </p:sp>
      <p:grpSp>
        <p:nvGrpSpPr>
          <p:cNvPr id="84" name="Group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97" name="Picture Placeholder 33" descr="An empty placeholder to add an image. Click on the placeholder and select the image that you wish to add."/>
          <p:cNvSpPr>
            <a:spLocks noGrp="1"/>
          </p:cNvSpPr>
          <p:nvPr>
            <p:ph type="pic" sz="quarter" idx="17"/>
          </p:nvPr>
        </p:nvSpPr>
        <p:spPr>
          <a:xfrm>
            <a:off x="840795" y="1020193"/>
            <a:ext cx="3886200" cy="4572000"/>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grpSp>
        <p:nvGrpSpPr>
          <p:cNvPr id="98" name="Group 97"/>
          <p:cNvGrpSpPr/>
          <p:nvPr/>
        </p:nvGrpSpPr>
        <p:grpSpPr>
          <a:xfrm>
            <a:off x="5322489" y="319177"/>
            <a:ext cx="3389607" cy="2710838"/>
            <a:chOff x="895350" y="3313113"/>
            <a:chExt cx="3613151" cy="2790825"/>
          </a:xfrm>
          <a:solidFill>
            <a:schemeClr val="tx1">
              <a:lumMod val="50000"/>
            </a:schemeClr>
          </a:solidFill>
        </p:grpSpPr>
        <p:sp>
          <p:nvSpPr>
            <p:cNvPr id="99"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0"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1"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2"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3"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4"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5"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6"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7"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8"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9"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0"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111" name="Picture Placeholder 33" descr="An empty placeholder to add an image. Click on the placeholder and select the image that you wish to add."/>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grpSp>
        <p:nvGrpSpPr>
          <p:cNvPr id="112" name="Group 111"/>
          <p:cNvGrpSpPr/>
          <p:nvPr/>
        </p:nvGrpSpPr>
        <p:grpSpPr>
          <a:xfrm>
            <a:off x="5322489" y="3245640"/>
            <a:ext cx="3389607" cy="2710838"/>
            <a:chOff x="895350" y="3313113"/>
            <a:chExt cx="3613151" cy="2790825"/>
          </a:xfrm>
          <a:solidFill>
            <a:schemeClr val="tx1">
              <a:lumMod val="50000"/>
            </a:schemeClr>
          </a:solidFill>
        </p:grpSpPr>
        <p:sp>
          <p:nvSpPr>
            <p:cNvPr id="11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125" name="Picture Placeholder 33" descr="An empty placeholder to add an image. Click on the placeholder and select the image that you wish to add."/>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126" name="Text Placeholder 3"/>
          <p:cNvSpPr>
            <a:spLocks noGrp="1"/>
          </p:cNvSpPr>
          <p:nvPr>
            <p:ph type="body" sz="half" idx="21"/>
          </p:nvPr>
        </p:nvSpPr>
        <p:spPr>
          <a:xfrm>
            <a:off x="9066214" y="2484992"/>
            <a:ext cx="2286000" cy="3248729"/>
          </a:xfrm>
        </p:spPr>
        <p:txBody>
          <a:bodyPr rtlCol="0" anchor="t" anchorCtr="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sp>
        <p:nvSpPr>
          <p:cNvPr id="8" name="Slide Number Placeholder 7"/>
          <p:cNvSpPr>
            <a:spLocks noGrp="1"/>
          </p:cNvSpPr>
          <p:nvPr>
            <p:ph type="sldNum" sz="quarter" idx="12"/>
          </p:nvPr>
        </p:nvSpPr>
        <p:spPr/>
        <p:txBody>
          <a:bodyPr rtlCol="0"/>
          <a:lstStyle/>
          <a:p>
            <a:pPr rtl="0"/>
            <a:fld id="{022B156B-59AE-415F-B24B-8756D48BB977}" type="slidenum">
              <a:rPr/>
              <a:pPr rtl="0"/>
              <a:t>‹#›</a:t>
            </a:fld>
            <a:endParaRPr/>
          </a:p>
        </p:txBody>
      </p:sp>
      <p:sp>
        <p:nvSpPr>
          <p:cNvPr id="7" name="Footer Placeholder 6"/>
          <p:cNvSpPr>
            <a:spLocks noGrp="1"/>
          </p:cNvSpPr>
          <p:nvPr>
            <p:ph type="ftr" sz="quarter" idx="11"/>
          </p:nvPr>
        </p:nvSpPr>
        <p:spPr/>
        <p:txBody>
          <a:bodyPr rtlCol="0"/>
          <a:lstStyle/>
          <a:p>
            <a:pPr rtl="0"/>
            <a:endParaRPr/>
          </a:p>
        </p:txBody>
      </p:sp>
      <p:sp>
        <p:nvSpPr>
          <p:cNvPr id="6" name="Date Placeholder 5"/>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7874251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11732" y="1330347"/>
            <a:ext cx="3840480" cy="2103120"/>
          </a:xfrm>
        </p:spPr>
        <p:txBody>
          <a:bodyPr rtlCol="0" anchor="b">
            <a:normAutofit/>
          </a:bodyPr>
          <a:lstStyle>
            <a:lvl1pPr>
              <a:defRPr sz="3600"/>
            </a:lvl1pPr>
          </a:lstStyle>
          <a:p>
            <a:pPr rtl="0"/>
            <a:r>
              <a:rPr lang="en-US" smtClean="0"/>
              <a:t>Click to edit Master title style</a:t>
            </a:r>
            <a:endParaRPr dirty="0"/>
          </a:p>
        </p:txBody>
      </p:sp>
      <p:sp>
        <p:nvSpPr>
          <p:cNvPr id="3" name="Content Placeholder 2"/>
          <p:cNvSpPr>
            <a:spLocks noGrp="1"/>
          </p:cNvSpPr>
          <p:nvPr>
            <p:ph idx="1"/>
          </p:nvPr>
        </p:nvSpPr>
        <p:spPr>
          <a:xfrm>
            <a:off x="836613" y="914400"/>
            <a:ext cx="6172201" cy="50292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dirty="0"/>
          </a:p>
        </p:txBody>
      </p:sp>
      <p:sp>
        <p:nvSpPr>
          <p:cNvPr id="4" name="Text Placeholder 3"/>
          <p:cNvSpPr>
            <a:spLocks noGrp="1"/>
          </p:cNvSpPr>
          <p:nvPr>
            <p:ph type="body" sz="half" idx="2"/>
          </p:nvPr>
        </p:nvSpPr>
        <p:spPr>
          <a:xfrm>
            <a:off x="7511732" y="3555523"/>
            <a:ext cx="3840480" cy="2388077"/>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sp>
        <p:nvSpPr>
          <p:cNvPr id="7" name="Slide Number Placeholder 6"/>
          <p:cNvSpPr>
            <a:spLocks noGrp="1"/>
          </p:cNvSpPr>
          <p:nvPr>
            <p:ph type="sldNum" sz="quarter" idx="12"/>
          </p:nvPr>
        </p:nvSpPr>
        <p:spPr>
          <a:xfrm>
            <a:off x="1065213" y="6019801"/>
            <a:ext cx="762000" cy="228600"/>
          </a:xfrm>
        </p:spPr>
        <p:txBody>
          <a:bodyPr rtlCol="0"/>
          <a:lstStyle>
            <a:lvl1pPr algn="l">
              <a:defRPr/>
            </a:lvl1pPr>
          </a:lstStyle>
          <a:p>
            <a:pPr rtl="0"/>
            <a:fld id="{022B156B-59AE-415F-B24B-8756D48BB977}" type="slidenum">
              <a:rPr/>
              <a:pPr rtl="0"/>
              <a:t>‹#›</a:t>
            </a:fld>
            <a:endParaRPr/>
          </a:p>
        </p:txBody>
      </p:sp>
      <p:sp>
        <p:nvSpPr>
          <p:cNvPr id="6" name="Footer Placeholder 5"/>
          <p:cNvSpPr>
            <a:spLocks noGrp="1"/>
          </p:cNvSpPr>
          <p:nvPr>
            <p:ph type="ftr" sz="quarter" idx="11"/>
          </p:nvPr>
        </p:nvSpPr>
        <p:spPr/>
        <p:txBody>
          <a:bodyPr rtlCol="0"/>
          <a:lstStyle/>
          <a:p>
            <a:pPr rtl="0"/>
            <a:endParaRPr/>
          </a:p>
        </p:txBody>
      </p:sp>
      <p:sp>
        <p:nvSpPr>
          <p:cNvPr id="5" name="Date Placeholder 4"/>
          <p:cNvSpPr>
            <a:spLocks noGrp="1"/>
          </p:cNvSpPr>
          <p:nvPr>
            <p:ph type="dt" sz="half" idx="10"/>
          </p:nvPr>
        </p:nvSpPr>
        <p:spPr>
          <a:xfrm>
            <a:off x="8075611" y="6019801"/>
            <a:ext cx="1396260" cy="228600"/>
          </a:xfrm>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12397626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92891" y="1330347"/>
            <a:ext cx="3840480" cy="2103120"/>
          </a:xfrm>
        </p:spPr>
        <p:txBody>
          <a:bodyPr rtlCol="0" anchor="b">
            <a:normAutofit/>
          </a:bodyPr>
          <a:lstStyle>
            <a:lvl1pPr>
              <a:defRPr sz="3600"/>
            </a:lvl1pPr>
          </a:lstStyle>
          <a:p>
            <a:pPr rtl="0"/>
            <a:r>
              <a:rPr lang="en-US" smtClean="0"/>
              <a:t>Click to edit Master title style</a:t>
            </a:r>
            <a:endParaRPr dirty="0"/>
          </a:p>
        </p:txBody>
      </p:sp>
      <p:grpSp>
        <p:nvGrpSpPr>
          <p:cNvPr id="8" name="Group 7"/>
          <p:cNvGrpSpPr/>
          <p:nvPr/>
        </p:nvGrpSpPr>
        <p:grpSpPr>
          <a:xfrm>
            <a:off x="595546" y="781398"/>
            <a:ext cx="6433398" cy="5053665"/>
            <a:chOff x="5162444" y="781398"/>
            <a:chExt cx="6433398" cy="5053665"/>
          </a:xfrm>
        </p:grpSpPr>
        <p:sp>
          <p:nvSpPr>
            <p:cNvPr id="9" name="Freeform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0" name="Freeform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grpSp>
          <p:nvGrpSpPr>
            <p:cNvPr id="11" name="Group 10"/>
            <p:cNvGrpSpPr/>
            <p:nvPr/>
          </p:nvGrpSpPr>
          <p:grpSpPr>
            <a:xfrm>
              <a:off x="5814205" y="859113"/>
              <a:ext cx="5129146" cy="4880471"/>
              <a:chOff x="7856559" y="859113"/>
              <a:chExt cx="3086791" cy="4880471"/>
            </a:xfrm>
          </p:grpSpPr>
          <p:sp>
            <p:nvSpPr>
              <p:cNvPr id="20" name="Freeform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21" name="Freeform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12" name="Freeform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3" name="Freeform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4" name="Freeform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5" name="Freeform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6" name="Freeform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7" name="Freeform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8" name="Freeform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sp>
          <p:nvSpPr>
            <p:cNvPr id="19" name="Freeform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3" name="Picture Placeholder 2" descr="An empty placeholder to add an image. Click on the placeholder and select the image that you wish to add."/>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smtClean="0"/>
              <a:t>Click icon to add picture</a:t>
            </a:r>
            <a:endParaRPr dirty="0"/>
          </a:p>
        </p:txBody>
      </p:sp>
      <p:sp>
        <p:nvSpPr>
          <p:cNvPr id="4" name="Text Placeholder 3"/>
          <p:cNvSpPr>
            <a:spLocks noGrp="1"/>
          </p:cNvSpPr>
          <p:nvPr>
            <p:ph type="body" sz="half" idx="2"/>
          </p:nvPr>
        </p:nvSpPr>
        <p:spPr>
          <a:xfrm>
            <a:off x="7492891" y="3555521"/>
            <a:ext cx="3840480" cy="2168517"/>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sp>
        <p:nvSpPr>
          <p:cNvPr id="7" name="Slide Number Placeholder 6"/>
          <p:cNvSpPr>
            <a:spLocks noGrp="1"/>
          </p:cNvSpPr>
          <p:nvPr>
            <p:ph type="sldNum" sz="quarter" idx="12"/>
          </p:nvPr>
        </p:nvSpPr>
        <p:spPr/>
        <p:txBody>
          <a:bodyPr rtlCol="0"/>
          <a:lstStyle/>
          <a:p>
            <a:pPr rtl="0"/>
            <a:fld id="{022B156B-59AE-415F-B24B-8756D48BB977}" type="slidenum">
              <a:rPr/>
              <a:pPr rtl="0"/>
              <a:t>‹#›</a:t>
            </a:fld>
            <a:endParaRPr/>
          </a:p>
        </p:txBody>
      </p:sp>
      <p:sp>
        <p:nvSpPr>
          <p:cNvPr id="6" name="Footer Placeholder 5"/>
          <p:cNvSpPr>
            <a:spLocks noGrp="1"/>
          </p:cNvSpPr>
          <p:nvPr>
            <p:ph type="ftr" sz="quarter" idx="11"/>
          </p:nvPr>
        </p:nvSpPr>
        <p:spPr/>
        <p:txBody>
          <a:bodyPr rtlCol="0"/>
          <a:lstStyle/>
          <a:p>
            <a:pPr rtl="0"/>
            <a:endParaRPr/>
          </a:p>
        </p:txBody>
      </p:sp>
      <p:sp>
        <p:nvSpPr>
          <p:cNvPr id="5" name="Date Placeholder 4"/>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26595758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a:p>
        </p:txBody>
      </p:sp>
      <p:sp>
        <p:nvSpPr>
          <p:cNvPr id="3" name="Vertical Text Placeholder 2"/>
          <p:cNvSpPr>
            <a:spLocks noGrp="1"/>
          </p:cNvSpPr>
          <p:nvPr>
            <p:ph type="body" orient="vert" idx="1"/>
          </p:nvPr>
        </p:nvSpPr>
        <p:spPr/>
        <p:txBody>
          <a:bodyPr vert="eaVert"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6" name="Slide Number Placeholder 5"/>
          <p:cNvSpPr>
            <a:spLocks noGrp="1"/>
          </p:cNvSpPr>
          <p:nvPr>
            <p:ph type="sldNum" sz="quarter" idx="12"/>
          </p:nvPr>
        </p:nvSpPr>
        <p:spPr/>
        <p:txBody>
          <a:bodyPr rtlCol="0"/>
          <a:lstStyle/>
          <a:p>
            <a:pPr rtl="0"/>
            <a:fld id="{022B156B-59AE-415F-B24B-8756D48BB977}" type="slidenum">
              <a:rPr/>
              <a:pPr rtl="0"/>
              <a:t>‹#›</a:t>
            </a:fld>
            <a:endParaRPr/>
          </a:p>
        </p:txBody>
      </p:sp>
      <p:sp>
        <p:nvSpPr>
          <p:cNvPr id="5" name="Footer Placeholder 4"/>
          <p:cNvSpPr>
            <a:spLocks noGrp="1"/>
          </p:cNvSpPr>
          <p:nvPr>
            <p:ph type="ftr" sz="quarter" idx="11"/>
          </p:nvPr>
        </p:nvSpPr>
        <p:spPr/>
        <p:txBody>
          <a:bodyPr rtlCol="0"/>
          <a:lstStyle/>
          <a:p>
            <a:pPr rtl="0"/>
            <a:endParaRPr/>
          </a:p>
        </p:txBody>
      </p:sp>
      <p:sp>
        <p:nvSpPr>
          <p:cNvPr id="4" name="Date Placeholder 3"/>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24479362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extLst mod="1">
    <p:ext uri="{DCECCB84-F9BA-43D5-87BE-67443E8EF086}">
      <p15:sldGuideLst xmlns:p15="http://schemas.microsoft.com/office/powerpoint/2012/main" xmlns="">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24268" y="304800"/>
            <a:ext cx="1729531" cy="5676900"/>
          </a:xfrm>
        </p:spPr>
        <p:txBody>
          <a:bodyPr vert="eaVert" rtlCol="0"/>
          <a:lstStyle/>
          <a:p>
            <a:pPr rtl="0"/>
            <a:r>
              <a:rPr lang="en-US" smtClean="0"/>
              <a:t>Click to edit Master title style</a:t>
            </a:r>
            <a:endParaRPr/>
          </a:p>
        </p:txBody>
      </p:sp>
      <p:sp>
        <p:nvSpPr>
          <p:cNvPr id="3" name="Vertical Text Placeholder 2"/>
          <p:cNvSpPr>
            <a:spLocks noGrp="1"/>
          </p:cNvSpPr>
          <p:nvPr>
            <p:ph type="body" orient="vert" idx="1"/>
          </p:nvPr>
        </p:nvSpPr>
        <p:spPr>
          <a:xfrm>
            <a:off x="838199" y="304800"/>
            <a:ext cx="8633671" cy="5676900"/>
          </a:xfrm>
        </p:spPr>
        <p:txBody>
          <a:bodyPr vert="eaVert"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6" name="Slide Number Placeholder 5"/>
          <p:cNvSpPr>
            <a:spLocks noGrp="1"/>
          </p:cNvSpPr>
          <p:nvPr>
            <p:ph type="sldNum" sz="quarter" idx="12"/>
          </p:nvPr>
        </p:nvSpPr>
        <p:spPr/>
        <p:txBody>
          <a:bodyPr rtlCol="0"/>
          <a:lstStyle/>
          <a:p>
            <a:pPr rtl="0"/>
            <a:fld id="{022B156B-59AE-415F-B24B-8756D48BB977}" type="slidenum">
              <a:rPr/>
              <a:pPr rtl="0"/>
              <a:t>‹#›</a:t>
            </a:fld>
            <a:endParaRPr/>
          </a:p>
        </p:txBody>
      </p:sp>
      <p:sp>
        <p:nvSpPr>
          <p:cNvPr id="5" name="Footer Placeholder 4"/>
          <p:cNvSpPr>
            <a:spLocks noGrp="1"/>
          </p:cNvSpPr>
          <p:nvPr>
            <p:ph type="ftr" sz="quarter" idx="11"/>
          </p:nvPr>
        </p:nvSpPr>
        <p:spPr/>
        <p:txBody>
          <a:bodyPr rtlCol="0"/>
          <a:lstStyle/>
          <a:p>
            <a:pPr rtl="0"/>
            <a:endParaRPr/>
          </a:p>
        </p:txBody>
      </p:sp>
      <p:sp>
        <p:nvSpPr>
          <p:cNvPr id="4" name="Date Placeholder 3"/>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42058033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11C7D1E-8734-4FA0-A50B-425D3EB317D0}" type="datetime1">
              <a:rPr lang="en-US"/>
              <a:pPr>
                <a:defRPr/>
              </a:pPr>
              <a:t>24-Oct-18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537573D-110C-4F45-AC1F-179D1C528533}"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609600"/>
            <a:ext cx="103632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914400" y="19812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914400" y="41148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0" y="41148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14400" y="6248400"/>
            <a:ext cx="2540000" cy="457200"/>
          </a:xfrm>
        </p:spPr>
        <p:txBody>
          <a:bodyPr/>
          <a:lstStyle>
            <a:lvl1pPr>
              <a:defRPr smtClean="0"/>
            </a:lvl1pPr>
          </a:lstStyle>
          <a:p>
            <a:pPr>
              <a:defRPr/>
            </a:pPr>
            <a:fld id="{06031E8C-1853-4F18-AC83-18CB4D8D1758}" type="datetime1">
              <a:rPr lang="en-US"/>
              <a:pPr>
                <a:defRPr/>
              </a:pPr>
              <a:t>24-Oct-18</a:t>
            </a:fld>
            <a:endParaRPr lang="en-US"/>
          </a:p>
        </p:txBody>
      </p:sp>
      <p:sp>
        <p:nvSpPr>
          <p:cNvPr id="8" name="Footer Placeholder 7"/>
          <p:cNvSpPr>
            <a:spLocks noGrp="1"/>
          </p:cNvSpPr>
          <p:nvPr>
            <p:ph type="ftr" sz="quarter" idx="11"/>
          </p:nvPr>
        </p:nvSpPr>
        <p:spPr>
          <a:xfrm>
            <a:off x="4165600" y="6248400"/>
            <a:ext cx="3860800" cy="457200"/>
          </a:xfrm>
        </p:spPr>
        <p:txBody>
          <a:bodyPr/>
          <a:lstStyle>
            <a:lvl1pPr>
              <a:defRPr/>
            </a:lvl1pPr>
          </a:lstStyle>
          <a:p>
            <a:pPr>
              <a:defRPr/>
            </a:pPr>
            <a:endParaRPr lang="en-US"/>
          </a:p>
        </p:txBody>
      </p:sp>
      <p:sp>
        <p:nvSpPr>
          <p:cNvPr id="9" name="Slide Number Placeholder 8"/>
          <p:cNvSpPr>
            <a:spLocks noGrp="1"/>
          </p:cNvSpPr>
          <p:nvPr>
            <p:ph type="sldNum" sz="quarter" idx="12"/>
          </p:nvPr>
        </p:nvSpPr>
        <p:spPr>
          <a:xfrm>
            <a:off x="8737600" y="6248400"/>
            <a:ext cx="2540000" cy="457200"/>
          </a:xfrm>
        </p:spPr>
        <p:txBody>
          <a:bodyPr/>
          <a:lstStyle>
            <a:lvl1pPr>
              <a:defRPr smtClean="0"/>
            </a:lvl1pPr>
          </a:lstStyle>
          <a:p>
            <a:pPr>
              <a:defRPr/>
            </a:pPr>
            <a:fld id="{E9F72AB8-2309-4D15-A62A-91ABF65E5C6A}"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9812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1148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fld id="{A8123AD5-2999-462A-B640-12962B979A16}" type="datetime1">
              <a:rPr lang="en-US"/>
              <a:pPr/>
              <a:t>24-Oct-18</a:t>
            </a:fld>
            <a:endParaRPr lang="en-US"/>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F4902C15-48FD-4653-B8D4-24D9C07C241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a:p>
        </p:txBody>
      </p:sp>
      <p:sp>
        <p:nvSpPr>
          <p:cNvPr id="3" name="Content Placeholder 2"/>
          <p:cNvSpPr>
            <a:spLocks noGrp="1"/>
          </p:cNvSpPr>
          <p:nvPr>
            <p:ph idx="1"/>
          </p:nvPr>
        </p:nvSpPr>
        <p:spPr/>
        <p:txBody>
          <a:bodyPr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6" name="Slide Number Placeholder 5"/>
          <p:cNvSpPr>
            <a:spLocks noGrp="1"/>
          </p:cNvSpPr>
          <p:nvPr>
            <p:ph type="sldNum" sz="quarter" idx="12"/>
          </p:nvPr>
        </p:nvSpPr>
        <p:spPr/>
        <p:txBody>
          <a:bodyPr rtlCol="0"/>
          <a:lstStyle/>
          <a:p>
            <a:pPr rtl="0"/>
            <a:fld id="{022B156B-59AE-415F-B24B-8756D48BB977}" type="slidenum">
              <a:rPr/>
              <a:pPr rtl="0"/>
              <a:t>‹#›</a:t>
            </a:fld>
            <a:endParaRPr dirty="0"/>
          </a:p>
        </p:txBody>
      </p:sp>
      <p:sp>
        <p:nvSpPr>
          <p:cNvPr id="5" name="Footer Placeholder 4"/>
          <p:cNvSpPr>
            <a:spLocks noGrp="1"/>
          </p:cNvSpPr>
          <p:nvPr>
            <p:ph type="ftr" sz="quarter" idx="11"/>
          </p:nvPr>
        </p:nvSpPr>
        <p:spPr/>
        <p:txBody>
          <a:bodyPr rtlCol="0"/>
          <a:lstStyle/>
          <a:p>
            <a:pPr rtl="0"/>
            <a:endParaRPr/>
          </a:p>
        </p:txBody>
      </p:sp>
      <p:sp>
        <p:nvSpPr>
          <p:cNvPr id="4" name="Date Placeholder 3"/>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3396309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5613" y="1828800"/>
            <a:ext cx="6858002" cy="1828800"/>
          </a:xfrm>
        </p:spPr>
        <p:txBody>
          <a:bodyPr rtlCol="0" anchor="b">
            <a:normAutofit/>
          </a:bodyPr>
          <a:lstStyle>
            <a:lvl1pPr>
              <a:defRPr sz="4400"/>
            </a:lvl1pPr>
          </a:lstStyle>
          <a:p>
            <a:pPr rtl="0"/>
            <a:r>
              <a:rPr lang="en-US" smtClean="0"/>
              <a:t>Click to edit Master title style</a:t>
            </a:r>
            <a:endParaRPr/>
          </a:p>
        </p:txBody>
      </p:sp>
      <p:sp>
        <p:nvSpPr>
          <p:cNvPr id="3" name="Text Placeholder 2"/>
          <p:cNvSpPr>
            <a:spLocks noGrp="1"/>
          </p:cNvSpPr>
          <p:nvPr>
            <p:ph type="body" idx="1"/>
          </p:nvPr>
        </p:nvSpPr>
        <p:spPr>
          <a:xfrm>
            <a:off x="4265610" y="3733800"/>
            <a:ext cx="6858002" cy="914400"/>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smtClean="0"/>
              <a:t>Click to edit Master text styles</a:t>
            </a:r>
          </a:p>
        </p:txBody>
      </p:sp>
    </p:spTree>
    <p:extLst>
      <p:ext uri="{BB962C8B-B14F-4D97-AF65-F5344CB8AC3E}">
        <p14:creationId xmlns:p14="http://schemas.microsoft.com/office/powerpoint/2010/main" xmlns="" val="12292579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a:p>
        </p:txBody>
      </p:sp>
      <p:sp>
        <p:nvSpPr>
          <p:cNvPr id="3" name="Content Placeholder 2"/>
          <p:cNvSpPr>
            <a:spLocks noGrp="1"/>
          </p:cNvSpPr>
          <p:nvPr>
            <p:ph sz="half" idx="1"/>
          </p:nvPr>
        </p:nvSpPr>
        <p:spPr>
          <a:xfrm>
            <a:off x="1065212" y="1825625"/>
            <a:ext cx="4954588" cy="4187952"/>
          </a:xfrm>
        </p:spPr>
        <p:txBody>
          <a:bodyPr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4" name="Content Placeholder 3"/>
          <p:cNvSpPr>
            <a:spLocks noGrp="1"/>
          </p:cNvSpPr>
          <p:nvPr>
            <p:ph sz="half" idx="2"/>
          </p:nvPr>
        </p:nvSpPr>
        <p:spPr>
          <a:xfrm>
            <a:off x="6172200" y="1825625"/>
            <a:ext cx="4951414" cy="4187952"/>
          </a:xfrm>
        </p:spPr>
        <p:txBody>
          <a:bodyPr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7" name="Slide Number Placeholder 6"/>
          <p:cNvSpPr>
            <a:spLocks noGrp="1"/>
          </p:cNvSpPr>
          <p:nvPr>
            <p:ph type="sldNum" sz="quarter" idx="12"/>
          </p:nvPr>
        </p:nvSpPr>
        <p:spPr/>
        <p:txBody>
          <a:bodyPr rtlCol="0"/>
          <a:lstStyle/>
          <a:p>
            <a:pPr rtl="0"/>
            <a:fld id="{022B156B-59AE-415F-B24B-8756D48BB977}" type="slidenum">
              <a:rPr/>
              <a:pPr rtl="0"/>
              <a:t>‹#›</a:t>
            </a:fld>
            <a:endParaRPr/>
          </a:p>
        </p:txBody>
      </p:sp>
      <p:sp>
        <p:nvSpPr>
          <p:cNvPr id="6" name="Footer Placeholder 5"/>
          <p:cNvSpPr>
            <a:spLocks noGrp="1"/>
          </p:cNvSpPr>
          <p:nvPr>
            <p:ph type="ftr" sz="quarter" idx="11"/>
          </p:nvPr>
        </p:nvSpPr>
        <p:spPr/>
        <p:txBody>
          <a:bodyPr rtlCol="0"/>
          <a:lstStyle/>
          <a:p>
            <a:pPr rtl="0"/>
            <a:endParaRPr/>
          </a:p>
        </p:txBody>
      </p:sp>
      <p:sp>
        <p:nvSpPr>
          <p:cNvPr id="5" name="Date Placeholder 4"/>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29727551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a:p>
        </p:txBody>
      </p:sp>
      <p:sp>
        <p:nvSpPr>
          <p:cNvPr id="3" name="Text Placeholder 2"/>
          <p:cNvSpPr>
            <a:spLocks noGrp="1"/>
          </p:cNvSpPr>
          <p:nvPr>
            <p:ph type="body" idx="1"/>
          </p:nvPr>
        </p:nvSpPr>
        <p:spPr>
          <a:xfrm>
            <a:off x="1069848" y="1681163"/>
            <a:ext cx="4956048"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smtClean="0"/>
              <a:t>Click to edit Master text styles</a:t>
            </a:r>
          </a:p>
        </p:txBody>
      </p:sp>
      <p:sp>
        <p:nvSpPr>
          <p:cNvPr id="4" name="Content Placeholder 3"/>
          <p:cNvSpPr>
            <a:spLocks noGrp="1"/>
          </p:cNvSpPr>
          <p:nvPr>
            <p:ph sz="half" idx="2"/>
          </p:nvPr>
        </p:nvSpPr>
        <p:spPr>
          <a:xfrm>
            <a:off x="1069848" y="2505075"/>
            <a:ext cx="4956048" cy="3476625"/>
          </a:xfrm>
        </p:spPr>
        <p:txBody>
          <a:bodyPr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5" name="Text Placeholder 4"/>
          <p:cNvSpPr>
            <a:spLocks noGrp="1"/>
          </p:cNvSpPr>
          <p:nvPr>
            <p:ph type="body" sz="quarter" idx="3"/>
          </p:nvPr>
        </p:nvSpPr>
        <p:spPr>
          <a:xfrm>
            <a:off x="6172200" y="1681163"/>
            <a:ext cx="4956048"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smtClean="0"/>
              <a:t>Click to edit Master text styles</a:t>
            </a:r>
          </a:p>
        </p:txBody>
      </p:sp>
      <p:sp>
        <p:nvSpPr>
          <p:cNvPr id="6" name="Content Placeholder 5"/>
          <p:cNvSpPr>
            <a:spLocks noGrp="1"/>
          </p:cNvSpPr>
          <p:nvPr>
            <p:ph sz="quarter" idx="4"/>
          </p:nvPr>
        </p:nvSpPr>
        <p:spPr>
          <a:xfrm>
            <a:off x="6172200" y="2505075"/>
            <a:ext cx="4956048" cy="3476625"/>
          </a:xfrm>
        </p:spPr>
        <p:txBody>
          <a:bodyPr rtlCol="0"/>
          <a:lstStyle/>
          <a:p>
            <a:pPr lvl="0" rtl="0"/>
            <a:r>
              <a:rPr lang="en-US" smtClean="0"/>
              <a:t>Click to edit Master text styles</a:t>
            </a:r>
          </a:p>
          <a:p>
            <a:pPr lvl="1" rtl="0"/>
            <a:r>
              <a:rPr lang="en-US" smtClean="0"/>
              <a:t>Second level</a:t>
            </a:r>
          </a:p>
          <a:p>
            <a:pPr lvl="2" rtl="0"/>
            <a:r>
              <a:rPr lang="en-US" smtClean="0"/>
              <a:t>Third level</a:t>
            </a:r>
          </a:p>
          <a:p>
            <a:pPr lvl="3" rtl="0"/>
            <a:r>
              <a:rPr lang="en-US" smtClean="0"/>
              <a:t>Fourth level</a:t>
            </a:r>
          </a:p>
          <a:p>
            <a:pPr lvl="4" rtl="0"/>
            <a:r>
              <a:rPr lang="en-US" smtClean="0"/>
              <a:t>Fifth level</a:t>
            </a:r>
            <a:endParaRPr/>
          </a:p>
        </p:txBody>
      </p:sp>
      <p:sp>
        <p:nvSpPr>
          <p:cNvPr id="9" name="Slide Number Placeholder 8"/>
          <p:cNvSpPr>
            <a:spLocks noGrp="1"/>
          </p:cNvSpPr>
          <p:nvPr>
            <p:ph type="sldNum" sz="quarter" idx="12"/>
          </p:nvPr>
        </p:nvSpPr>
        <p:spPr/>
        <p:txBody>
          <a:bodyPr rtlCol="0"/>
          <a:lstStyle/>
          <a:p>
            <a:pPr rtl="0"/>
            <a:fld id="{022B156B-59AE-415F-B24B-8756D48BB977}" type="slidenum">
              <a:rPr/>
              <a:pPr rtl="0"/>
              <a:t>‹#›</a:t>
            </a:fld>
            <a:endParaRPr/>
          </a:p>
        </p:txBody>
      </p:sp>
      <p:sp>
        <p:nvSpPr>
          <p:cNvPr id="8" name="Footer Placeholder 7"/>
          <p:cNvSpPr>
            <a:spLocks noGrp="1"/>
          </p:cNvSpPr>
          <p:nvPr>
            <p:ph type="ftr" sz="quarter" idx="11"/>
          </p:nvPr>
        </p:nvSpPr>
        <p:spPr/>
        <p:txBody>
          <a:bodyPr rtlCol="0"/>
          <a:lstStyle/>
          <a:p>
            <a:pPr rtl="0"/>
            <a:endParaRPr/>
          </a:p>
        </p:txBody>
      </p:sp>
      <p:sp>
        <p:nvSpPr>
          <p:cNvPr id="7" name="Date Placeholder 6"/>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23185716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a:p>
        </p:txBody>
      </p:sp>
      <p:sp>
        <p:nvSpPr>
          <p:cNvPr id="5" name="Slide Number Placeholder 4"/>
          <p:cNvSpPr>
            <a:spLocks noGrp="1"/>
          </p:cNvSpPr>
          <p:nvPr>
            <p:ph type="sldNum" sz="quarter" idx="12"/>
          </p:nvPr>
        </p:nvSpPr>
        <p:spPr/>
        <p:txBody>
          <a:bodyPr rtlCol="0"/>
          <a:lstStyle/>
          <a:p>
            <a:pPr rtl="0"/>
            <a:fld id="{022B156B-59AE-415F-B24B-8756D48BB977}" type="slidenum">
              <a:rPr/>
              <a:pPr rtl="0"/>
              <a:t>‹#›</a:t>
            </a:fld>
            <a:endParaRPr/>
          </a:p>
        </p:txBody>
      </p:sp>
      <p:sp>
        <p:nvSpPr>
          <p:cNvPr id="4" name="Footer Placeholder 3"/>
          <p:cNvSpPr>
            <a:spLocks noGrp="1"/>
          </p:cNvSpPr>
          <p:nvPr>
            <p:ph type="ftr" sz="quarter" idx="11"/>
          </p:nvPr>
        </p:nvSpPr>
        <p:spPr/>
        <p:txBody>
          <a:bodyPr rtlCol="0"/>
          <a:lstStyle/>
          <a:p>
            <a:pPr rtl="0"/>
            <a:endParaRPr/>
          </a:p>
        </p:txBody>
      </p:sp>
      <p:sp>
        <p:nvSpPr>
          <p:cNvPr id="3" name="Date Placeholder 2"/>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35128164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rtlCol="0"/>
          <a:lstStyle/>
          <a:p>
            <a:pPr rtl="0"/>
            <a:fld id="{022B156B-59AE-415F-B24B-8756D48BB977}" type="slidenum">
              <a:rPr/>
              <a:pPr rtl="0"/>
              <a:t>‹#›</a:t>
            </a:fld>
            <a:endParaRPr/>
          </a:p>
        </p:txBody>
      </p:sp>
      <p:sp>
        <p:nvSpPr>
          <p:cNvPr id="3" name="Footer Placeholder 2"/>
          <p:cNvSpPr>
            <a:spLocks noGrp="1"/>
          </p:cNvSpPr>
          <p:nvPr>
            <p:ph type="ftr" sz="quarter" idx="11"/>
          </p:nvPr>
        </p:nvSpPr>
        <p:spPr/>
        <p:txBody>
          <a:bodyPr rtlCol="0"/>
          <a:lstStyle/>
          <a:p>
            <a:pPr rtl="0"/>
            <a:endParaRPr/>
          </a:p>
        </p:txBody>
      </p:sp>
      <p:sp>
        <p:nvSpPr>
          <p:cNvPr id="2" name="Date Placeholder 1"/>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8478748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799"/>
            <a:ext cx="10058402" cy="1216152"/>
          </a:xfrm>
        </p:spPr>
        <p:txBody>
          <a:bodyPr rtlCol="0"/>
          <a:lstStyle>
            <a:lvl1pPr>
              <a:defRPr/>
            </a:lvl1pPr>
          </a:lstStyle>
          <a:p>
            <a:pPr rtl="0"/>
            <a:r>
              <a:rPr lang="en-US" smtClean="0"/>
              <a:t>Click to edit Master title style</a:t>
            </a:r>
            <a:endParaRPr lang="en-GB"/>
          </a:p>
        </p:txBody>
      </p:sp>
      <p:grpSp>
        <p:nvGrpSpPr>
          <p:cNvPr id="9" name="Group 8"/>
          <p:cNvGrpSpPr/>
          <p:nvPr/>
        </p:nvGrpSpPr>
        <p:grpSpPr>
          <a:xfrm>
            <a:off x="1052422" y="1733550"/>
            <a:ext cx="4360503" cy="3050038"/>
            <a:chOff x="895350" y="3313113"/>
            <a:chExt cx="3613151" cy="2790825"/>
          </a:xfrm>
          <a:solidFill>
            <a:schemeClr val="tx1">
              <a:lumMod val="50000"/>
            </a:schemeClr>
          </a:solidFill>
        </p:grpSpPr>
        <p:sp>
          <p:nvSpPr>
            <p:cNvPr id="10"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1"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2"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3"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4"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5"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6"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7"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8"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9"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0"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1"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36" name="Picture Placeholder 33" descr="An empty placeholder to add an image. Click on the placeholder and select the image that you wish to add."/>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39" name="Text Placeholder 3"/>
          <p:cNvSpPr>
            <a:spLocks noGrp="1"/>
          </p:cNvSpPr>
          <p:nvPr>
            <p:ph type="body" sz="half" idx="2"/>
          </p:nvPr>
        </p:nvSpPr>
        <p:spPr>
          <a:xfrm>
            <a:off x="1052423" y="4935990"/>
            <a:ext cx="4368980" cy="1007610"/>
          </a:xfrm>
        </p:spPr>
        <p:txBody>
          <a:bodyPr rtlCol="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grpSp>
        <p:nvGrpSpPr>
          <p:cNvPr id="22" name="Group 21"/>
          <p:cNvGrpSpPr/>
          <p:nvPr/>
        </p:nvGrpSpPr>
        <p:grpSpPr>
          <a:xfrm>
            <a:off x="6763111" y="1733550"/>
            <a:ext cx="4360503" cy="3050038"/>
            <a:chOff x="895350" y="3313113"/>
            <a:chExt cx="3613151" cy="2790825"/>
          </a:xfrm>
          <a:solidFill>
            <a:schemeClr val="tx1">
              <a:lumMod val="50000"/>
            </a:schemeClr>
          </a:solidFill>
        </p:grpSpPr>
        <p:sp>
          <p:nvSpPr>
            <p:cNvPr id="2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2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3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3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3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3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3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37" name="Picture Placeholder 33" descr="An empty placeholder to add an image. Click on the placeholder and select the image that you wish to add."/>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40" name="Text Placeholder 3"/>
          <p:cNvSpPr>
            <a:spLocks noGrp="1"/>
          </p:cNvSpPr>
          <p:nvPr>
            <p:ph type="body" sz="half" idx="19"/>
          </p:nvPr>
        </p:nvSpPr>
        <p:spPr>
          <a:xfrm>
            <a:off x="6742908" y="4935990"/>
            <a:ext cx="4368980" cy="1007610"/>
          </a:xfrm>
        </p:spPr>
        <p:txBody>
          <a:bodyPr rtlCol="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sp>
        <p:nvSpPr>
          <p:cNvPr id="8" name="Slide Number Placeholder 7"/>
          <p:cNvSpPr>
            <a:spLocks noGrp="1"/>
          </p:cNvSpPr>
          <p:nvPr>
            <p:ph type="sldNum" sz="quarter" idx="12"/>
          </p:nvPr>
        </p:nvSpPr>
        <p:spPr/>
        <p:txBody>
          <a:bodyPr rtlCol="0"/>
          <a:lstStyle/>
          <a:p>
            <a:pPr rtl="0"/>
            <a:fld id="{022B156B-59AE-415F-B24B-8756D48BB977}" type="slidenum">
              <a:rPr/>
              <a:pPr rtl="0"/>
              <a:t>‹#›</a:t>
            </a:fld>
            <a:endParaRPr/>
          </a:p>
        </p:txBody>
      </p:sp>
      <p:sp>
        <p:nvSpPr>
          <p:cNvPr id="7" name="Footer Placeholder 6"/>
          <p:cNvSpPr>
            <a:spLocks noGrp="1"/>
          </p:cNvSpPr>
          <p:nvPr>
            <p:ph type="ftr" sz="quarter" idx="11"/>
          </p:nvPr>
        </p:nvSpPr>
        <p:spPr/>
        <p:txBody>
          <a:bodyPr rtlCol="0"/>
          <a:lstStyle/>
          <a:p>
            <a:pPr rtl="0"/>
            <a:endParaRPr/>
          </a:p>
        </p:txBody>
      </p:sp>
      <p:sp>
        <p:nvSpPr>
          <p:cNvPr id="6" name="Date Placeholder 5"/>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11682748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smtClean="0"/>
              <a:t>Click to edit Master title style</a:t>
            </a:r>
            <a:endParaRPr lang="en-GB"/>
          </a:p>
        </p:txBody>
      </p:sp>
      <p:grpSp>
        <p:nvGrpSpPr>
          <p:cNvPr id="52" name="Group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5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6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6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6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6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6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79" name="Picture Placeholder 33" descr="An empty placeholder to add an image. Click on the placeholder and select the image that you wish to add."/>
          <p:cNvSpPr>
            <a:spLocks noGrp="1"/>
          </p:cNvSpPr>
          <p:nvPr>
            <p:ph type="pic" sz="quarter" idx="19"/>
          </p:nvPr>
        </p:nvSpPr>
        <p:spPr>
          <a:xfrm>
            <a:off x="1249168" y="1824285"/>
            <a:ext cx="2715289" cy="2776308"/>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81" name="Text Placeholder 3"/>
          <p:cNvSpPr>
            <a:spLocks noGrp="1"/>
          </p:cNvSpPr>
          <p:nvPr>
            <p:ph type="body" sz="half" idx="2"/>
          </p:nvPr>
        </p:nvSpPr>
        <p:spPr>
          <a:xfrm>
            <a:off x="1235212" y="4947405"/>
            <a:ext cx="2743200" cy="914400"/>
          </a:xfrm>
        </p:spPr>
        <p:txBody>
          <a:bodyPr rtlCol="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grpSp>
        <p:nvGrpSpPr>
          <p:cNvPr id="84" name="Group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78" name="Picture Placeholder 33" descr="An empty placeholder to add an image. Click on the placeholder and select the image that you wish to add."/>
          <p:cNvSpPr>
            <a:spLocks noGrp="1"/>
          </p:cNvSpPr>
          <p:nvPr>
            <p:ph type="pic" sz="quarter" idx="18"/>
          </p:nvPr>
        </p:nvSpPr>
        <p:spPr>
          <a:xfrm>
            <a:off x="4720924" y="1824285"/>
            <a:ext cx="2715768" cy="2776308"/>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82" name="Text Placeholder 3"/>
          <p:cNvSpPr>
            <a:spLocks noGrp="1"/>
          </p:cNvSpPr>
          <p:nvPr>
            <p:ph type="body" sz="half" idx="21"/>
          </p:nvPr>
        </p:nvSpPr>
        <p:spPr>
          <a:xfrm>
            <a:off x="4707208" y="4947405"/>
            <a:ext cx="2743200" cy="914400"/>
          </a:xfrm>
        </p:spPr>
        <p:txBody>
          <a:bodyPr rtlCol="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grpSp>
        <p:nvGrpSpPr>
          <p:cNvPr id="97" name="Group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99"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0"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1"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2"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3"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4"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5"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6"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7"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8"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sp>
          <p:nvSpPr>
            <p:cNvPr id="109"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a:p>
          </p:txBody>
        </p:sp>
      </p:grpSp>
      <p:sp>
        <p:nvSpPr>
          <p:cNvPr id="80" name="Picture Placeholder 33" descr="An empty placeholder to add an image. Click on the placeholder and select the image that you wish to add."/>
          <p:cNvSpPr>
            <a:spLocks noGrp="1"/>
          </p:cNvSpPr>
          <p:nvPr>
            <p:ph type="pic" sz="quarter" idx="20"/>
          </p:nvPr>
        </p:nvSpPr>
        <p:spPr>
          <a:xfrm>
            <a:off x="8222798" y="1824285"/>
            <a:ext cx="2715768" cy="2776308"/>
          </a:xfrm>
          <a:solidFill>
            <a:schemeClr val="bg2"/>
          </a:solidFill>
          <a:ln w="38100">
            <a:solidFill>
              <a:schemeClr val="bg1"/>
            </a:solidFill>
          </a:ln>
        </p:spPr>
        <p:txBody>
          <a:bodyPr rtlCol="0"/>
          <a:lstStyle>
            <a:lvl1pPr marL="0" indent="0" algn="ctr">
              <a:buNone/>
              <a:defRPr/>
            </a:lvl1pPr>
          </a:lstStyle>
          <a:p>
            <a:pPr rtl="0"/>
            <a:r>
              <a:rPr lang="en-US" smtClean="0"/>
              <a:t>Click icon to add picture</a:t>
            </a:r>
            <a:endParaRPr dirty="0"/>
          </a:p>
        </p:txBody>
      </p:sp>
      <p:sp>
        <p:nvSpPr>
          <p:cNvPr id="83" name="Text Placeholder 3"/>
          <p:cNvSpPr>
            <a:spLocks noGrp="1"/>
          </p:cNvSpPr>
          <p:nvPr>
            <p:ph type="body" sz="half" idx="22"/>
          </p:nvPr>
        </p:nvSpPr>
        <p:spPr>
          <a:xfrm>
            <a:off x="8209082" y="4947405"/>
            <a:ext cx="2743200" cy="914400"/>
          </a:xfrm>
        </p:spPr>
        <p:txBody>
          <a:bodyPr rtlCol="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smtClean="0"/>
              <a:t>Click to edit Master text styles</a:t>
            </a:r>
          </a:p>
        </p:txBody>
      </p:sp>
      <p:sp>
        <p:nvSpPr>
          <p:cNvPr id="8" name="Slide Number Placeholder 7"/>
          <p:cNvSpPr>
            <a:spLocks noGrp="1"/>
          </p:cNvSpPr>
          <p:nvPr>
            <p:ph type="sldNum" sz="quarter" idx="12"/>
          </p:nvPr>
        </p:nvSpPr>
        <p:spPr/>
        <p:txBody>
          <a:bodyPr rtlCol="0"/>
          <a:lstStyle/>
          <a:p>
            <a:pPr rtl="0"/>
            <a:fld id="{022B156B-59AE-415F-B24B-8756D48BB977}" type="slidenum">
              <a:rPr/>
              <a:pPr rtl="0"/>
              <a:t>‹#›</a:t>
            </a:fld>
            <a:endParaRPr/>
          </a:p>
        </p:txBody>
      </p:sp>
      <p:sp>
        <p:nvSpPr>
          <p:cNvPr id="7" name="Footer Placeholder 6"/>
          <p:cNvSpPr>
            <a:spLocks noGrp="1"/>
          </p:cNvSpPr>
          <p:nvPr>
            <p:ph type="ftr" sz="quarter" idx="11"/>
          </p:nvPr>
        </p:nvSpPr>
        <p:spPr/>
        <p:txBody>
          <a:bodyPr rtlCol="0"/>
          <a:lstStyle/>
          <a:p>
            <a:pPr rtl="0"/>
            <a:endParaRPr/>
          </a:p>
        </p:txBody>
      </p:sp>
      <p:sp>
        <p:nvSpPr>
          <p:cNvPr id="6" name="Date Placeholder 5"/>
          <p:cNvSpPr>
            <a:spLocks noGrp="1"/>
          </p:cNvSpPr>
          <p:nvPr>
            <p:ph type="dt" sz="half" idx="10"/>
          </p:nvPr>
        </p:nvSpPr>
        <p:spPr/>
        <p:txBody>
          <a:bodyPr rtlCol="0"/>
          <a:lstStyle/>
          <a:p>
            <a:pPr rtl="0"/>
            <a:fld id="{4CF99945-0A15-4715-AB6C-F5E56CF20F70}">
              <a:rPr lang="en-US"/>
              <a:pPr rtl="0"/>
              <a:t>24/8/2016</a:t>
            </a:fld>
            <a:endParaRPr/>
          </a:p>
        </p:txBody>
      </p:sp>
    </p:spTree>
    <p:extLst>
      <p:ext uri="{BB962C8B-B14F-4D97-AF65-F5344CB8AC3E}">
        <p14:creationId xmlns:p14="http://schemas.microsoft.com/office/powerpoint/2010/main" xmlns="" val="16819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pPr rtl="0"/>
            <a:r>
              <a:rPr lang="en-US" smtClean="0"/>
              <a:t>Click to edit Master title style</a:t>
            </a:r>
            <a:endParaRPr/>
          </a:p>
        </p:txBody>
      </p:sp>
      <p:sp>
        <p:nvSpPr>
          <p:cNvPr id="3" name="Text Placeholder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rtl="0"/>
            <a:r>
              <a:rPr lang="en-GB"/>
              <a:t>Edit Master text styles</a:t>
            </a:r>
          </a:p>
          <a:p>
            <a:pPr lvl="1" rtl="0"/>
            <a:r>
              <a:rPr lang="en-GB"/>
              <a:t>Second level</a:t>
            </a:r>
          </a:p>
          <a:p>
            <a:pPr lvl="2" rtl="0"/>
            <a:r>
              <a:rPr lang="en-GB"/>
              <a:t>Third level</a:t>
            </a:r>
          </a:p>
          <a:p>
            <a:pPr lvl="3" rtl="0"/>
            <a:r>
              <a:rPr lang="en-GB"/>
              <a:t>Fourth level</a:t>
            </a:r>
          </a:p>
          <a:p>
            <a:pPr lvl="4" rtl="0"/>
            <a:r>
              <a:rPr lang="en-GB"/>
              <a:t>Fifth level</a:t>
            </a:r>
            <a:endParaRPr/>
          </a:p>
        </p:txBody>
      </p:sp>
      <p:sp>
        <p:nvSpPr>
          <p:cNvPr id="6" name="Slide Number Placeholder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a:defRPr sz="1100">
                <a:solidFill>
                  <a:schemeClr val="tx1"/>
                </a:solidFill>
              </a:defRPr>
            </a:lvl1pPr>
          </a:lstStyle>
          <a:p>
            <a:pPr rtl="0"/>
            <a:fld id="{022B156B-59AE-415F-B24B-8756D48BB977}" type="slidenum">
              <a:rPr lang="en-US" smtClean="0"/>
              <a:pPr rtl="0"/>
              <a:t>‹#›</a:t>
            </a:fld>
            <a:endParaRPr lang="en-US"/>
          </a:p>
        </p:txBody>
      </p:sp>
      <p:sp>
        <p:nvSpPr>
          <p:cNvPr id="5" name="Footer Placeholder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a:defRPr sz="1100">
                <a:solidFill>
                  <a:schemeClr val="tx1"/>
                </a:solidFill>
              </a:defRPr>
            </a:lvl1pPr>
          </a:lstStyle>
          <a:p>
            <a:pPr rtl="0"/>
            <a:endParaRPr lang="en-US"/>
          </a:p>
        </p:txBody>
      </p:sp>
      <p:sp>
        <p:nvSpPr>
          <p:cNvPr id="4" name="Date Placeholder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a:defRPr sz="1100">
                <a:solidFill>
                  <a:schemeClr val="tx1"/>
                </a:solidFill>
              </a:defRPr>
            </a:lvl1pPr>
          </a:lstStyle>
          <a:p>
            <a:pPr rtl="0"/>
            <a:fld id="{4CF99945-0A15-4715-AB6C-F5E56CF20F70}">
              <a:rPr lang="en-US" smtClean="0"/>
              <a:pPr rtl="0"/>
              <a:t>24/8/2016</a:t>
            </a:fld>
            <a:endParaRPr lang="en-US"/>
          </a:p>
        </p:txBody>
      </p:sp>
    </p:spTree>
    <p:extLst>
      <p:ext uri="{BB962C8B-B14F-4D97-AF65-F5344CB8AC3E}">
        <p14:creationId xmlns:p14="http://schemas.microsoft.com/office/powerpoint/2010/main" xmlns=""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 id="2147483663" r:id="rId15"/>
    <p:sldLayoutId id="2147483664" r:id="rId16"/>
    <p:sldLayoutId id="2147483665" r:id="rId17"/>
  </p:sldLayoutIdLst>
  <mc:AlternateContent xmlns:mc="http://schemas.openxmlformats.org/markup-compatibility/2006">
    <mc:Choice xmlns:p14="http://schemas.microsoft.com/office/powerpoint/2010/main" xmlns="" Requires="p14">
      <p:transition spd="med" p14:dur="700">
        <p:fade/>
      </p:transition>
    </mc:Choice>
    <mc:Fallback>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5.xml"/><Relationship Id="rId1" Type="http://schemas.openxmlformats.org/officeDocument/2006/relationships/vmlDrawing" Target="../drawings/vmlDrawing28.v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16.xml"/><Relationship Id="rId1" Type="http://schemas.openxmlformats.org/officeDocument/2006/relationships/vmlDrawing" Target="../drawings/vmlDrawing29.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oleObject" Target="../embeddings/oleObject48.bin"/><Relationship Id="rId2" Type="http://schemas.openxmlformats.org/officeDocument/2006/relationships/slideLayout" Target="../slideLayouts/slideLayout16.xml"/><Relationship Id="rId1" Type="http://schemas.openxmlformats.org/officeDocument/2006/relationships/vmlDrawing" Target="../drawings/vmlDrawing30.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5.xml"/><Relationship Id="rId1" Type="http://schemas.openxmlformats.org/officeDocument/2006/relationships/vmlDrawing" Target="../drawings/vmlDrawing31.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5.xml"/><Relationship Id="rId1" Type="http://schemas.openxmlformats.org/officeDocument/2006/relationships/vmlDrawing" Target="../drawings/vmlDrawing32.v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5.xml"/><Relationship Id="rId1" Type="http://schemas.openxmlformats.org/officeDocument/2006/relationships/vmlDrawing" Target="../drawings/vmlDrawing33.v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5.xml"/><Relationship Id="rId1" Type="http://schemas.openxmlformats.org/officeDocument/2006/relationships/vmlDrawing" Target="../drawings/vmlDrawing34.vml"/></Relationships>
</file>

<file path=ppt/slides/_rels/slide118.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5.xml"/><Relationship Id="rId1" Type="http://schemas.openxmlformats.org/officeDocument/2006/relationships/vmlDrawing" Target="../drawings/vmlDrawing35.v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5.xml"/><Relationship Id="rId1" Type="http://schemas.openxmlformats.org/officeDocument/2006/relationships/vmlDrawing" Target="../drawings/vmlDrawing36.v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5.xml"/><Relationship Id="rId1" Type="http://schemas.openxmlformats.org/officeDocument/2006/relationships/vmlDrawing" Target="../drawings/vmlDrawing37.vml"/><Relationship Id="rId4" Type="http://schemas.openxmlformats.org/officeDocument/2006/relationships/image" Target="../media/image119.png"/></Relationships>
</file>

<file path=ppt/slides/_rels/slide124.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5.xml"/><Relationship Id="rId1" Type="http://schemas.openxmlformats.org/officeDocument/2006/relationships/vmlDrawing" Target="../drawings/vmlDrawing38.v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4.xml"/><Relationship Id="rId1" Type="http://schemas.openxmlformats.org/officeDocument/2006/relationships/vmlDrawing" Target="../drawings/vmlDrawing39.vml"/><Relationship Id="rId4" Type="http://schemas.openxmlformats.org/officeDocument/2006/relationships/oleObject" Target="../embeddings/oleObject58.bin"/></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7.xml"/><Relationship Id="rId1" Type="http://schemas.openxmlformats.org/officeDocument/2006/relationships/vmlDrawing" Target="../drawings/vmlDrawing40.vml"/><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5.xml"/><Relationship Id="rId1" Type="http://schemas.openxmlformats.org/officeDocument/2006/relationships/vmlDrawing" Target="../drawings/vmlDrawing41.v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42.vml"/><Relationship Id="rId4" Type="http://schemas.openxmlformats.org/officeDocument/2006/relationships/image" Target="../media/image13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3.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5.xml"/><Relationship Id="rId1" Type="http://schemas.openxmlformats.org/officeDocument/2006/relationships/vmlDrawing" Target="../drawings/vmlDrawing8.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5.xml"/><Relationship Id="rId1" Type="http://schemas.openxmlformats.org/officeDocument/2006/relationships/vmlDrawing" Target="../drawings/vmlDrawing9.v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11.v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12.v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3.bin"/></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5.xml"/><Relationship Id="rId1" Type="http://schemas.openxmlformats.org/officeDocument/2006/relationships/vmlDrawing" Target="../drawings/vmlDrawing16.v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5.xml"/><Relationship Id="rId1" Type="http://schemas.openxmlformats.org/officeDocument/2006/relationships/vmlDrawing" Target="../drawings/vmlDrawing17.v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5.xml"/><Relationship Id="rId1" Type="http://schemas.openxmlformats.org/officeDocument/2006/relationships/vmlDrawing" Target="../drawings/vmlDrawing18.v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28.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30.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21.v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5.xml"/><Relationship Id="rId1" Type="http://schemas.openxmlformats.org/officeDocument/2006/relationships/vmlDrawing" Target="../drawings/vmlDrawing22.v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5.xml"/><Relationship Id="rId1" Type="http://schemas.openxmlformats.org/officeDocument/2006/relationships/vmlDrawing" Target="../drawings/vmlDrawing23.v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5.xml"/><Relationship Id="rId1" Type="http://schemas.openxmlformats.org/officeDocument/2006/relationships/vmlDrawing" Target="../drawings/vmlDrawing24.v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5.xml"/><Relationship Id="rId1" Type="http://schemas.openxmlformats.org/officeDocument/2006/relationships/vmlDrawing" Target="../drawings/vmlDrawing25.vml"/><Relationship Id="rId5" Type="http://schemas.openxmlformats.org/officeDocument/2006/relationships/image" Target="../media/image67.png"/><Relationship Id="rId4" Type="http://schemas.openxmlformats.org/officeDocument/2006/relationships/oleObject" Target="../embeddings/oleObject35.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5.xml"/><Relationship Id="rId1" Type="http://schemas.openxmlformats.org/officeDocument/2006/relationships/vmlDrawing" Target="../drawings/vmlDrawing26.v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27.v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737600" y="6356351"/>
            <a:ext cx="2844800" cy="365125"/>
          </a:xfrm>
          <a:prstGeom prst="rect">
            <a:avLst/>
          </a:prstGeom>
        </p:spPr>
        <p:txBody>
          <a:bodyPr/>
          <a:lstStyle/>
          <a:p>
            <a:fld id="{B6F15528-21DE-4FAA-801E-634DDDAF4B2B}" type="slidenum">
              <a:rPr lang="en-US" smtClean="0"/>
              <a:pPr/>
              <a:t>1</a:t>
            </a:fld>
            <a:endParaRPr lang="en-US" dirty="0"/>
          </a:p>
        </p:txBody>
      </p:sp>
      <p:sp>
        <p:nvSpPr>
          <p:cNvPr id="4" name="Rectangle 3"/>
          <p:cNvSpPr/>
          <p:nvPr/>
        </p:nvSpPr>
        <p:spPr>
          <a:xfrm>
            <a:off x="182880" y="496389"/>
            <a:ext cx="11795759" cy="2123658"/>
          </a:xfrm>
          <a:prstGeom prst="rect">
            <a:avLst/>
          </a:prstGeom>
        </p:spPr>
        <p:txBody>
          <a:bodyPr wrap="square">
            <a:spAutoFit/>
          </a:bodyPr>
          <a:lstStyle/>
          <a:p>
            <a:pPr algn="ctr"/>
            <a:r>
              <a:rPr lang="en-GB" sz="6600" b="1" dirty="0" smtClean="0">
                <a:solidFill>
                  <a:schemeClr val="tx2"/>
                </a:solidFill>
                <a:cs typeface="Times New Roman" pitchFamily="18" charset="0"/>
              </a:rPr>
              <a:t>DISCRETE MATHEMATICS</a:t>
            </a:r>
            <a:br>
              <a:rPr lang="en-GB" sz="6600" b="1" dirty="0" smtClean="0">
                <a:solidFill>
                  <a:schemeClr val="tx2"/>
                </a:solidFill>
                <a:cs typeface="Times New Roman" pitchFamily="18" charset="0"/>
              </a:rPr>
            </a:br>
            <a:r>
              <a:rPr lang="en-GB" sz="6600" b="1" dirty="0" smtClean="0">
                <a:solidFill>
                  <a:schemeClr val="tx2"/>
                </a:solidFill>
                <a:cs typeface="Times New Roman" pitchFamily="18" charset="0"/>
              </a:rPr>
              <a:t>CSE 105</a:t>
            </a:r>
            <a:endParaRPr lang="en-US" sz="6600" dirty="0">
              <a:solidFill>
                <a:schemeClr val="tx2"/>
              </a:solidFill>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5429" y="489857"/>
            <a:ext cx="11582400" cy="1754326"/>
          </a:xfrm>
          <a:prstGeom prst="rect">
            <a:avLst/>
          </a:prstGeom>
          <a:solidFill>
            <a:srgbClr val="FFCCFF"/>
          </a:solidFill>
        </p:spPr>
        <p:txBody>
          <a:bodyPr wrap="square" rtlCol="0">
            <a:spAutoFit/>
          </a:bodyPr>
          <a:lstStyle/>
          <a:p>
            <a:r>
              <a:rPr lang="en-GB" dirty="0" smtClean="0">
                <a:solidFill>
                  <a:schemeClr val="tx2"/>
                </a:solidFill>
                <a:latin typeface="Times New Roman" pitchFamily="18" charset="0"/>
                <a:cs typeface="Times New Roman" pitchFamily="18" charset="0"/>
              </a:rPr>
              <a:t>Let </a:t>
            </a:r>
            <a:r>
              <a:rPr lang="en-GB" i="1" dirty="0" smtClean="0">
                <a:solidFill>
                  <a:schemeClr val="tx2"/>
                </a:solidFill>
                <a:latin typeface="Times New Roman" pitchFamily="18" charset="0"/>
                <a:cs typeface="Times New Roman" pitchFamily="18" charset="0"/>
              </a:rPr>
              <a:t>A = {a, e, </a:t>
            </a:r>
            <a:r>
              <a:rPr lang="en-GB" i="1" dirty="0" err="1" smtClean="0">
                <a:solidFill>
                  <a:schemeClr val="tx2"/>
                </a:solidFill>
                <a:latin typeface="Times New Roman" pitchFamily="18" charset="0"/>
                <a:cs typeface="Times New Roman" pitchFamily="18" charset="0"/>
              </a:rPr>
              <a:t>i</a:t>
            </a:r>
            <a:r>
              <a:rPr lang="en-GB" i="1" dirty="0" smtClean="0">
                <a:solidFill>
                  <a:schemeClr val="tx2"/>
                </a:solidFill>
                <a:latin typeface="Times New Roman" pitchFamily="18" charset="0"/>
                <a:cs typeface="Times New Roman" pitchFamily="18" charset="0"/>
              </a:rPr>
              <a:t>, o, u} </a:t>
            </a:r>
            <a:r>
              <a:rPr lang="en-GB" dirty="0" smtClean="0">
                <a:solidFill>
                  <a:schemeClr val="tx2"/>
                </a:solidFill>
                <a:latin typeface="Times New Roman" pitchFamily="18" charset="0"/>
                <a:cs typeface="Times New Roman" pitchFamily="18" charset="0"/>
              </a:rPr>
              <a:t>(where the universal set is the set of letters of the English alphabet). Then</a:t>
            </a:r>
          </a:p>
          <a:p>
            <a:r>
              <a:rPr lang="pt-BR" i="1" dirty="0" smtClean="0">
                <a:solidFill>
                  <a:schemeClr val="tx2"/>
                </a:solidFill>
                <a:latin typeface="Times New Roman" pitchFamily="18" charset="0"/>
                <a:cs typeface="Times New Roman" pitchFamily="18" charset="0"/>
              </a:rPr>
              <a:t>A</a:t>
            </a:r>
            <a:r>
              <a:rPr lang="pt-BR" i="1" baseline="30000" dirty="0" smtClean="0">
                <a:solidFill>
                  <a:schemeClr val="tx2"/>
                </a:solidFill>
                <a:latin typeface="Times New Roman" pitchFamily="18" charset="0"/>
                <a:cs typeface="Times New Roman" pitchFamily="18" charset="0"/>
              </a:rPr>
              <a:t>c</a:t>
            </a:r>
            <a:r>
              <a:rPr lang="pt-BR" i="1" dirty="0" smtClean="0">
                <a:solidFill>
                  <a:schemeClr val="tx2"/>
                </a:solidFill>
                <a:latin typeface="Times New Roman" pitchFamily="18" charset="0"/>
                <a:cs typeface="Times New Roman" pitchFamily="18" charset="0"/>
              </a:rPr>
              <a:t> = {b, c, d, f, g, h, j, k, l,m, n, p, q, r, s, t, v, w, x, y, z}.</a:t>
            </a:r>
          </a:p>
          <a:p>
            <a:endParaRPr lang="en-GB" dirty="0" smtClean="0">
              <a:solidFill>
                <a:schemeClr val="tx2"/>
              </a:solidFill>
              <a:latin typeface="Times New Roman" pitchFamily="18" charset="0"/>
              <a:cs typeface="Times New Roman" pitchFamily="18" charset="0"/>
            </a:endParaRPr>
          </a:p>
          <a:p>
            <a:r>
              <a:rPr lang="en-GB" dirty="0" smtClean="0">
                <a:solidFill>
                  <a:schemeClr val="tx2"/>
                </a:solidFill>
                <a:latin typeface="Times New Roman" pitchFamily="18" charset="0"/>
                <a:cs typeface="Times New Roman" pitchFamily="18" charset="0"/>
              </a:rPr>
              <a:t>Let A be the set of positive integers greater than 10 (with universal set the set of all positive integers). </a:t>
            </a:r>
          </a:p>
          <a:p>
            <a:r>
              <a:rPr lang="en-GB" dirty="0" smtClean="0">
                <a:solidFill>
                  <a:schemeClr val="tx2"/>
                </a:solidFill>
                <a:latin typeface="Times New Roman" pitchFamily="18" charset="0"/>
                <a:cs typeface="Times New Roman" pitchFamily="18" charset="0"/>
              </a:rPr>
              <a:t>Then </a:t>
            </a:r>
          </a:p>
          <a:p>
            <a:r>
              <a:rPr lang="en-GB" i="1" dirty="0" smtClean="0">
                <a:solidFill>
                  <a:schemeClr val="tx2"/>
                </a:solidFill>
                <a:latin typeface="Times New Roman" pitchFamily="18" charset="0"/>
                <a:cs typeface="Times New Roman" pitchFamily="18" charset="0"/>
              </a:rPr>
              <a:t>A</a:t>
            </a:r>
            <a:r>
              <a:rPr lang="en-GB" i="1" baseline="30000" dirty="0" smtClean="0">
                <a:solidFill>
                  <a:schemeClr val="tx2"/>
                </a:solidFill>
                <a:latin typeface="Times New Roman" pitchFamily="18" charset="0"/>
                <a:cs typeface="Times New Roman" pitchFamily="18" charset="0"/>
              </a:rPr>
              <a:t>c</a:t>
            </a:r>
            <a:r>
              <a:rPr lang="en-GB" dirty="0" smtClean="0">
                <a:solidFill>
                  <a:schemeClr val="tx2"/>
                </a:solidFill>
                <a:latin typeface="Times New Roman" pitchFamily="18" charset="0"/>
                <a:cs typeface="Times New Roman" pitchFamily="18" charset="0"/>
              </a:rPr>
              <a:t> = {1, 2, 3, 4, 5, 6, 7, 8, 9, 10}.</a:t>
            </a:r>
            <a:endParaRPr lang="en-GB"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dirty="0"/>
          </a:p>
        </p:txBody>
      </p:sp>
      <p:sp>
        <p:nvSpPr>
          <p:cNvPr id="5" name="TextBox 4"/>
          <p:cNvSpPr txBox="1"/>
          <p:nvPr/>
        </p:nvSpPr>
        <p:spPr>
          <a:xfrm>
            <a:off x="378823" y="2703016"/>
            <a:ext cx="11652068" cy="2585323"/>
          </a:xfrm>
          <a:prstGeom prst="rect">
            <a:avLst/>
          </a:prstGeom>
          <a:solidFill>
            <a:srgbClr val="FFCCFF"/>
          </a:solidFill>
        </p:spPr>
        <p:txBody>
          <a:bodyPr wrap="square" rtlCol="0">
            <a:spAutoFit/>
          </a:bodyPr>
          <a:lstStyle/>
          <a:p>
            <a:pPr algn="just"/>
            <a:r>
              <a:rPr lang="en-GB" dirty="0" smtClean="0">
                <a:solidFill>
                  <a:schemeClr val="tx2"/>
                </a:solidFill>
                <a:latin typeface="Times New Roman" pitchFamily="18" charset="0"/>
                <a:cs typeface="Times New Roman" pitchFamily="18" charset="0"/>
              </a:rPr>
              <a:t>Let </a:t>
            </a:r>
            <a:r>
              <a:rPr lang="en-GB" b="1" dirty="0" smtClean="0">
                <a:solidFill>
                  <a:schemeClr val="tx2"/>
                </a:solidFill>
                <a:latin typeface="Times New Roman" pitchFamily="18" charset="0"/>
                <a:cs typeface="Times New Roman" pitchFamily="18" charset="0"/>
              </a:rPr>
              <a:t>U = </a:t>
            </a:r>
            <a:r>
              <a:rPr lang="en-GB" dirty="0" smtClean="0">
                <a:solidFill>
                  <a:schemeClr val="tx2"/>
                </a:solidFill>
                <a:latin typeface="Times New Roman" pitchFamily="18" charset="0"/>
                <a:cs typeface="Times New Roman" pitchFamily="18" charset="0"/>
              </a:rPr>
              <a:t>{1,2, …, 9} be the universal set, and let</a:t>
            </a:r>
          </a:p>
          <a:p>
            <a:pPr algn="just"/>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 {1, 2, 3, 4, 5}, </a:t>
            </a:r>
            <a:r>
              <a:rPr lang="en-GB" i="1" dirty="0" smtClean="0">
                <a:solidFill>
                  <a:schemeClr val="tx2"/>
                </a:solidFill>
                <a:latin typeface="Times New Roman" pitchFamily="18" charset="0"/>
                <a:cs typeface="Times New Roman" pitchFamily="18" charset="0"/>
              </a:rPr>
              <a:t>C</a:t>
            </a:r>
            <a:r>
              <a:rPr lang="en-GB" dirty="0" smtClean="0">
                <a:solidFill>
                  <a:schemeClr val="tx2"/>
                </a:solidFill>
                <a:latin typeface="Times New Roman" pitchFamily="18" charset="0"/>
                <a:cs typeface="Times New Roman" pitchFamily="18" charset="0"/>
              </a:rPr>
              <a:t>= {5, 6, 7, 8, 9}, E= {2, 4, 6, 8},</a:t>
            </a:r>
          </a:p>
          <a:p>
            <a:pPr algn="just"/>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 {4, 5, 6, 7}, </a:t>
            </a:r>
            <a:r>
              <a:rPr lang="en-GB" i="1" dirty="0" smtClean="0">
                <a:solidFill>
                  <a:schemeClr val="tx2"/>
                </a:solidFill>
                <a:latin typeface="Times New Roman" pitchFamily="18" charset="0"/>
                <a:cs typeface="Times New Roman" pitchFamily="18" charset="0"/>
              </a:rPr>
              <a:t>D</a:t>
            </a:r>
            <a:r>
              <a:rPr lang="en-GB" dirty="0" smtClean="0">
                <a:solidFill>
                  <a:schemeClr val="tx2"/>
                </a:solidFill>
                <a:latin typeface="Times New Roman" pitchFamily="18" charset="0"/>
                <a:cs typeface="Times New Roman" pitchFamily="18" charset="0"/>
              </a:rPr>
              <a:t>= {1, 3, 5, 7, 9}, </a:t>
            </a:r>
            <a:r>
              <a:rPr lang="en-GB" i="1" dirty="0" smtClean="0">
                <a:solidFill>
                  <a:schemeClr val="tx2"/>
                </a:solidFill>
                <a:latin typeface="Times New Roman" pitchFamily="18" charset="0"/>
                <a:cs typeface="Times New Roman" pitchFamily="18" charset="0"/>
              </a:rPr>
              <a:t>F</a:t>
            </a:r>
            <a:r>
              <a:rPr lang="en-GB" dirty="0" smtClean="0">
                <a:solidFill>
                  <a:schemeClr val="tx2"/>
                </a:solidFill>
                <a:latin typeface="Times New Roman" pitchFamily="18" charset="0"/>
                <a:cs typeface="Times New Roman" pitchFamily="18" charset="0"/>
              </a:rPr>
              <a:t> = {1, 5, 9}.</a:t>
            </a:r>
          </a:p>
          <a:p>
            <a:pPr algn="just"/>
            <a:r>
              <a:rPr lang="en-GB" dirty="0" smtClean="0">
                <a:solidFill>
                  <a:schemeClr val="tx2"/>
                </a:solidFill>
                <a:latin typeface="Times New Roman" pitchFamily="18" charset="0"/>
                <a:cs typeface="Times New Roman" pitchFamily="18" charset="0"/>
              </a:rPr>
              <a:t>Find: (a) </a:t>
            </a:r>
            <a:r>
              <a:rPr lang="en-GB" i="1" dirty="0" smtClean="0">
                <a:solidFill>
                  <a:schemeClr val="tx2"/>
                </a:solidFill>
                <a:latin typeface="Times New Roman" pitchFamily="18" charset="0"/>
                <a:cs typeface="Times New Roman" pitchFamily="18" charset="0"/>
              </a:rPr>
              <a:t>A ∪ B </a:t>
            </a:r>
            <a:r>
              <a:rPr lang="en-GB" dirty="0" smtClean="0">
                <a:solidFill>
                  <a:schemeClr val="tx2"/>
                </a:solidFill>
                <a:latin typeface="Times New Roman" pitchFamily="18" charset="0"/>
                <a:cs typeface="Times New Roman" pitchFamily="18" charset="0"/>
              </a:rPr>
              <a:t>and </a:t>
            </a:r>
            <a:r>
              <a:rPr lang="en-GB" i="1" dirty="0" smtClean="0">
                <a:solidFill>
                  <a:schemeClr val="tx2"/>
                </a:solidFill>
                <a:latin typeface="Times New Roman" pitchFamily="18" charset="0"/>
                <a:cs typeface="Times New Roman" pitchFamily="18" charset="0"/>
              </a:rPr>
              <a:t>A ∩ B</a:t>
            </a:r>
            <a:r>
              <a:rPr lang="en-GB" dirty="0" smtClean="0">
                <a:solidFill>
                  <a:schemeClr val="tx2"/>
                </a:solidFill>
                <a:latin typeface="Times New Roman" pitchFamily="18" charset="0"/>
                <a:cs typeface="Times New Roman" pitchFamily="18" charset="0"/>
              </a:rPr>
              <a:t>; (b) </a:t>
            </a:r>
            <a:r>
              <a:rPr lang="en-GB" i="1" dirty="0" smtClean="0">
                <a:solidFill>
                  <a:schemeClr val="tx2"/>
                </a:solidFill>
                <a:latin typeface="Times New Roman" pitchFamily="18" charset="0"/>
                <a:cs typeface="Times New Roman" pitchFamily="18" charset="0"/>
              </a:rPr>
              <a:t>A ∪ C </a:t>
            </a:r>
            <a:r>
              <a:rPr lang="en-GB" dirty="0" smtClean="0">
                <a:solidFill>
                  <a:schemeClr val="tx2"/>
                </a:solidFill>
                <a:latin typeface="Times New Roman" pitchFamily="18" charset="0"/>
                <a:cs typeface="Times New Roman" pitchFamily="18" charset="0"/>
              </a:rPr>
              <a:t>and </a:t>
            </a:r>
            <a:r>
              <a:rPr lang="en-GB" i="1" dirty="0" smtClean="0">
                <a:solidFill>
                  <a:schemeClr val="tx2"/>
                </a:solidFill>
                <a:latin typeface="Times New Roman" pitchFamily="18" charset="0"/>
                <a:cs typeface="Times New Roman" pitchFamily="18" charset="0"/>
              </a:rPr>
              <a:t>A ∩ C</a:t>
            </a:r>
            <a:r>
              <a:rPr lang="en-GB" dirty="0" smtClean="0">
                <a:solidFill>
                  <a:schemeClr val="tx2"/>
                </a:solidFill>
                <a:latin typeface="Times New Roman" pitchFamily="18" charset="0"/>
                <a:cs typeface="Times New Roman" pitchFamily="18" charset="0"/>
              </a:rPr>
              <a:t>; (c) </a:t>
            </a:r>
            <a:r>
              <a:rPr lang="en-GB" i="1" dirty="0" smtClean="0">
                <a:solidFill>
                  <a:schemeClr val="tx2"/>
                </a:solidFill>
                <a:latin typeface="Times New Roman" pitchFamily="18" charset="0"/>
                <a:cs typeface="Times New Roman" pitchFamily="18" charset="0"/>
              </a:rPr>
              <a:t>D ∪ F </a:t>
            </a:r>
            <a:r>
              <a:rPr lang="en-GB" dirty="0" smtClean="0">
                <a:solidFill>
                  <a:schemeClr val="tx2"/>
                </a:solidFill>
                <a:latin typeface="Times New Roman" pitchFamily="18" charset="0"/>
                <a:cs typeface="Times New Roman" pitchFamily="18" charset="0"/>
              </a:rPr>
              <a:t>and </a:t>
            </a:r>
            <a:r>
              <a:rPr lang="en-GB" i="1" dirty="0" smtClean="0">
                <a:solidFill>
                  <a:schemeClr val="tx2"/>
                </a:solidFill>
                <a:latin typeface="Times New Roman" pitchFamily="18" charset="0"/>
                <a:cs typeface="Times New Roman" pitchFamily="18" charset="0"/>
              </a:rPr>
              <a:t>D ∩ F</a:t>
            </a:r>
            <a:r>
              <a:rPr lang="en-GB" dirty="0" smtClean="0">
                <a:solidFill>
                  <a:schemeClr val="tx2"/>
                </a:solidFill>
                <a:latin typeface="Times New Roman" pitchFamily="18" charset="0"/>
                <a:cs typeface="Times New Roman" pitchFamily="18" charset="0"/>
              </a:rPr>
              <a:t>.</a:t>
            </a:r>
          </a:p>
          <a:p>
            <a:pPr algn="just"/>
            <a:r>
              <a:rPr lang="en-GB" dirty="0" smtClean="0">
                <a:solidFill>
                  <a:schemeClr val="tx2"/>
                </a:solidFill>
                <a:latin typeface="Times New Roman" pitchFamily="18" charset="0"/>
                <a:cs typeface="Times New Roman" pitchFamily="18" charset="0"/>
              </a:rPr>
              <a:t>Recall that the union </a:t>
            </a:r>
            <a:r>
              <a:rPr lang="en-GB" i="1" dirty="0" smtClean="0">
                <a:solidFill>
                  <a:schemeClr val="tx2"/>
                </a:solidFill>
                <a:latin typeface="Times New Roman" pitchFamily="18" charset="0"/>
                <a:cs typeface="Times New Roman" pitchFamily="18" charset="0"/>
              </a:rPr>
              <a:t>X∪Y</a:t>
            </a:r>
            <a:r>
              <a:rPr lang="en-GB" dirty="0" smtClean="0">
                <a:solidFill>
                  <a:schemeClr val="tx2"/>
                </a:solidFill>
                <a:latin typeface="Times New Roman" pitchFamily="18" charset="0"/>
                <a:cs typeface="Times New Roman" pitchFamily="18" charset="0"/>
              </a:rPr>
              <a:t> consists of those elements in either </a:t>
            </a:r>
            <a:r>
              <a:rPr lang="en-GB" i="1" dirty="0" smtClean="0">
                <a:solidFill>
                  <a:schemeClr val="tx2"/>
                </a:solidFill>
                <a:latin typeface="Times New Roman" pitchFamily="18" charset="0"/>
                <a:cs typeface="Times New Roman" pitchFamily="18" charset="0"/>
              </a:rPr>
              <a:t>X</a:t>
            </a:r>
            <a:r>
              <a:rPr lang="en-GB" dirty="0" smtClean="0">
                <a:solidFill>
                  <a:schemeClr val="tx2"/>
                </a:solidFill>
                <a:latin typeface="Times New Roman" pitchFamily="18" charset="0"/>
                <a:cs typeface="Times New Roman" pitchFamily="18" charset="0"/>
              </a:rPr>
              <a:t> or </a:t>
            </a:r>
            <a:r>
              <a:rPr lang="en-GB" i="1" dirty="0" smtClean="0">
                <a:solidFill>
                  <a:schemeClr val="tx2"/>
                </a:solidFill>
                <a:latin typeface="Times New Roman" pitchFamily="18" charset="0"/>
                <a:cs typeface="Times New Roman" pitchFamily="18" charset="0"/>
              </a:rPr>
              <a:t>Y</a:t>
            </a:r>
            <a:r>
              <a:rPr lang="en-GB" dirty="0" smtClean="0">
                <a:solidFill>
                  <a:schemeClr val="tx2"/>
                </a:solidFill>
                <a:latin typeface="Times New Roman" pitchFamily="18" charset="0"/>
                <a:cs typeface="Times New Roman" pitchFamily="18" charset="0"/>
              </a:rPr>
              <a:t> (or both), and that the intersection </a:t>
            </a:r>
            <a:r>
              <a:rPr lang="en-GB" i="1" dirty="0" smtClean="0">
                <a:solidFill>
                  <a:schemeClr val="tx2"/>
                </a:solidFill>
                <a:latin typeface="Times New Roman" pitchFamily="18" charset="0"/>
                <a:cs typeface="Times New Roman" pitchFamily="18" charset="0"/>
              </a:rPr>
              <a:t>X∩Y</a:t>
            </a:r>
            <a:r>
              <a:rPr lang="en-GB" dirty="0" smtClean="0">
                <a:solidFill>
                  <a:schemeClr val="tx2"/>
                </a:solidFill>
                <a:latin typeface="Times New Roman" pitchFamily="18" charset="0"/>
                <a:cs typeface="Times New Roman" pitchFamily="18" charset="0"/>
              </a:rPr>
              <a:t> consists of those elements in both </a:t>
            </a:r>
            <a:r>
              <a:rPr lang="en-GB" i="1" dirty="0" smtClean="0">
                <a:solidFill>
                  <a:schemeClr val="tx2"/>
                </a:solidFill>
                <a:latin typeface="Times New Roman" pitchFamily="18" charset="0"/>
                <a:cs typeface="Times New Roman" pitchFamily="18" charset="0"/>
              </a:rPr>
              <a:t>X</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Y</a:t>
            </a:r>
            <a:r>
              <a:rPr lang="en-GB" dirty="0" smtClean="0">
                <a:solidFill>
                  <a:schemeClr val="tx2"/>
                </a:solidFill>
                <a:latin typeface="Times New Roman" pitchFamily="18" charset="0"/>
                <a:cs typeface="Times New Roman" pitchFamily="18" charset="0"/>
              </a:rPr>
              <a:t> .</a:t>
            </a:r>
          </a:p>
          <a:p>
            <a:pPr algn="just"/>
            <a:r>
              <a:rPr lang="en-GB" dirty="0" smtClean="0">
                <a:solidFill>
                  <a:schemeClr val="tx2"/>
                </a:solidFill>
                <a:latin typeface="Times New Roman" pitchFamily="18" charset="0"/>
                <a:cs typeface="Times New Roman" pitchFamily="18" charset="0"/>
              </a:rPr>
              <a:t>(a) </a:t>
            </a:r>
            <a:r>
              <a:rPr lang="en-GB" i="1" dirty="0" smtClean="0">
                <a:solidFill>
                  <a:schemeClr val="tx2"/>
                </a:solidFill>
                <a:latin typeface="Times New Roman" pitchFamily="18" charset="0"/>
                <a:cs typeface="Times New Roman" pitchFamily="18" charset="0"/>
              </a:rPr>
              <a:t>A ∪ B </a:t>
            </a:r>
            <a:r>
              <a:rPr lang="en-GB" dirty="0" smtClean="0">
                <a:solidFill>
                  <a:schemeClr val="tx2"/>
                </a:solidFill>
                <a:latin typeface="Times New Roman" pitchFamily="18" charset="0"/>
                <a:cs typeface="Times New Roman" pitchFamily="18" charset="0"/>
              </a:rPr>
              <a:t>= {1, 2, 3, 4, 5, 6, 7} and A ∩ B = {4, 5}</a:t>
            </a:r>
          </a:p>
          <a:p>
            <a:pPr algn="just"/>
            <a:r>
              <a:rPr lang="en-GB" dirty="0" smtClean="0">
                <a:solidFill>
                  <a:schemeClr val="tx2"/>
                </a:solidFill>
                <a:latin typeface="Times New Roman" pitchFamily="18" charset="0"/>
                <a:cs typeface="Times New Roman" pitchFamily="18" charset="0"/>
              </a:rPr>
              <a:t>(b) </a:t>
            </a:r>
            <a:r>
              <a:rPr lang="en-GB" i="1" dirty="0" smtClean="0">
                <a:solidFill>
                  <a:schemeClr val="tx2"/>
                </a:solidFill>
                <a:latin typeface="Times New Roman" pitchFamily="18" charset="0"/>
                <a:cs typeface="Times New Roman" pitchFamily="18" charset="0"/>
              </a:rPr>
              <a:t>A ∪ C </a:t>
            </a:r>
            <a:r>
              <a:rPr lang="en-GB" dirty="0" smtClean="0">
                <a:solidFill>
                  <a:schemeClr val="tx2"/>
                </a:solidFill>
                <a:latin typeface="Times New Roman" pitchFamily="18" charset="0"/>
                <a:cs typeface="Times New Roman" pitchFamily="18" charset="0"/>
              </a:rPr>
              <a:t>= {1, 2, 3, 4, 5, 6, 7, 8, 9} = U and </a:t>
            </a:r>
            <a:r>
              <a:rPr lang="en-GB" i="1" dirty="0" smtClean="0">
                <a:solidFill>
                  <a:schemeClr val="tx2"/>
                </a:solidFill>
                <a:latin typeface="Times New Roman" pitchFamily="18" charset="0"/>
                <a:cs typeface="Times New Roman" pitchFamily="18" charset="0"/>
              </a:rPr>
              <a:t>A ∩ C </a:t>
            </a:r>
            <a:r>
              <a:rPr lang="en-GB" dirty="0" smtClean="0">
                <a:solidFill>
                  <a:schemeClr val="tx2"/>
                </a:solidFill>
                <a:latin typeface="Times New Roman" pitchFamily="18" charset="0"/>
                <a:cs typeface="Times New Roman" pitchFamily="18" charset="0"/>
              </a:rPr>
              <a:t>= {5}</a:t>
            </a:r>
          </a:p>
          <a:p>
            <a:pPr algn="just"/>
            <a:r>
              <a:rPr lang="en-GB" dirty="0" smtClean="0">
                <a:solidFill>
                  <a:schemeClr val="tx2"/>
                </a:solidFill>
                <a:latin typeface="Times New Roman" pitchFamily="18" charset="0"/>
                <a:cs typeface="Times New Roman" pitchFamily="18" charset="0"/>
              </a:rPr>
              <a:t>(c) </a:t>
            </a:r>
            <a:r>
              <a:rPr lang="en-GB" i="1" dirty="0" smtClean="0">
                <a:solidFill>
                  <a:schemeClr val="tx2"/>
                </a:solidFill>
                <a:latin typeface="Times New Roman" pitchFamily="18" charset="0"/>
                <a:cs typeface="Times New Roman" pitchFamily="18" charset="0"/>
              </a:rPr>
              <a:t>D ∪ F </a:t>
            </a:r>
            <a:r>
              <a:rPr lang="en-GB" dirty="0" smtClean="0">
                <a:solidFill>
                  <a:schemeClr val="tx2"/>
                </a:solidFill>
                <a:latin typeface="Times New Roman" pitchFamily="18" charset="0"/>
                <a:cs typeface="Times New Roman" pitchFamily="18" charset="0"/>
              </a:rPr>
              <a:t>= {1, 3, 5, 7, 9} = </a:t>
            </a:r>
            <a:r>
              <a:rPr lang="en-GB" i="1" dirty="0" smtClean="0">
                <a:solidFill>
                  <a:schemeClr val="tx2"/>
                </a:solidFill>
                <a:latin typeface="Times New Roman" pitchFamily="18" charset="0"/>
                <a:cs typeface="Times New Roman" pitchFamily="18" charset="0"/>
              </a:rPr>
              <a:t>D</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D ∩ F </a:t>
            </a:r>
            <a:r>
              <a:rPr lang="en-GB" dirty="0" smtClean="0">
                <a:solidFill>
                  <a:schemeClr val="tx2"/>
                </a:solidFill>
                <a:latin typeface="Times New Roman" pitchFamily="18" charset="0"/>
                <a:cs typeface="Times New Roman" pitchFamily="18" charset="0"/>
              </a:rPr>
              <a:t>= (1, 5, 9) = </a:t>
            </a:r>
            <a:r>
              <a:rPr lang="en-GB" i="1" dirty="0" smtClean="0">
                <a:solidFill>
                  <a:schemeClr val="tx2"/>
                </a:solidFill>
                <a:latin typeface="Times New Roman" pitchFamily="18" charset="0"/>
                <a:cs typeface="Times New Roman" pitchFamily="18" charset="0"/>
              </a:rPr>
              <a:t>F</a:t>
            </a:r>
            <a:endParaRPr lang="en-GB" i="1" dirty="0">
              <a:solidFill>
                <a:schemeClr val="tx2"/>
              </a:solidFill>
              <a:latin typeface="Times New Roman" pitchFamily="18" charset="0"/>
              <a:cs typeface="Times New Roman" pitchFamily="18" charset="0"/>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a:noFill/>
        </p:spPr>
        <p:txBody>
          <a:bodyPr/>
          <a:lstStyle/>
          <a:p>
            <a:fld id="{B45EA8DC-7546-4645-B550-EC9964B6C811}" type="slidenum">
              <a:rPr lang="en-US" smtClean="0"/>
              <a:pPr/>
              <a:t>100</a:t>
            </a:fld>
            <a:endParaRPr lang="en-US" smtClean="0"/>
          </a:p>
        </p:txBody>
      </p:sp>
      <p:sp>
        <p:nvSpPr>
          <p:cNvPr id="27651" name="TextBox 4"/>
          <p:cNvSpPr txBox="1">
            <a:spLocks noChangeArrowheads="1"/>
          </p:cNvSpPr>
          <p:nvPr/>
        </p:nvSpPr>
        <p:spPr bwMode="auto">
          <a:xfrm>
            <a:off x="0" y="0"/>
            <a:ext cx="7112000" cy="641350"/>
          </a:xfrm>
          <a:prstGeom prst="rect">
            <a:avLst/>
          </a:prstGeom>
          <a:solidFill>
            <a:srgbClr val="66FFFF"/>
          </a:solidFill>
          <a:ln w="9525">
            <a:noFill/>
            <a:miter lim="800000"/>
            <a:headEnd/>
            <a:tailEnd/>
          </a:ln>
        </p:spPr>
        <p:txBody>
          <a:bodyPr>
            <a:spAutoFit/>
          </a:bodyPr>
          <a:lstStyle/>
          <a:p>
            <a:r>
              <a:rPr lang="en-US" sz="3600" b="1">
                <a:solidFill>
                  <a:srgbClr val="000099"/>
                </a:solidFill>
              </a:rPr>
              <a:t>Euler Paths and Circuits</a:t>
            </a:r>
            <a:endParaRPr lang="en-US" sz="3600">
              <a:solidFill>
                <a:srgbClr val="000099"/>
              </a:solidFill>
            </a:endParaRPr>
          </a:p>
        </p:txBody>
      </p:sp>
      <p:pic>
        <p:nvPicPr>
          <p:cNvPr id="27652" name="Picture 2"/>
          <p:cNvPicPr>
            <a:picLocks noChangeAspect="1" noChangeArrowheads="1"/>
          </p:cNvPicPr>
          <p:nvPr/>
        </p:nvPicPr>
        <p:blipFill>
          <a:blip r:embed="rId2"/>
          <a:srcRect/>
          <a:stretch>
            <a:fillRect/>
          </a:stretch>
        </p:blipFill>
        <p:spPr bwMode="auto">
          <a:xfrm>
            <a:off x="1524000" y="2514600"/>
            <a:ext cx="5660571" cy="1959191"/>
          </a:xfrm>
          <a:prstGeom prst="rect">
            <a:avLst/>
          </a:prstGeom>
          <a:noFill/>
          <a:ln w="9525">
            <a:noFill/>
            <a:miter lim="800000"/>
            <a:headEnd/>
            <a:tailEnd/>
          </a:ln>
        </p:spPr>
      </p:pic>
      <p:sp>
        <p:nvSpPr>
          <p:cNvPr id="27653" name="TextBox 6"/>
          <p:cNvSpPr txBox="1">
            <a:spLocks noChangeArrowheads="1"/>
          </p:cNvSpPr>
          <p:nvPr/>
        </p:nvSpPr>
        <p:spPr bwMode="auto">
          <a:xfrm>
            <a:off x="508000" y="1066800"/>
            <a:ext cx="11176000" cy="646331"/>
          </a:xfrm>
          <a:prstGeom prst="rect">
            <a:avLst/>
          </a:prstGeom>
          <a:noFill/>
          <a:ln w="9525">
            <a:noFill/>
            <a:miter lim="800000"/>
            <a:headEnd/>
            <a:tailEnd/>
          </a:ln>
        </p:spPr>
        <p:txBody>
          <a:bodyPr>
            <a:spAutoFit/>
          </a:bodyPr>
          <a:lstStyle/>
          <a:p>
            <a:pPr algn="just"/>
            <a:r>
              <a:rPr lang="en-US" dirty="0">
                <a:solidFill>
                  <a:schemeClr val="tx2"/>
                </a:solidFill>
              </a:rPr>
              <a:t>The town of </a:t>
            </a:r>
            <a:r>
              <a:rPr lang="en-US" dirty="0" err="1">
                <a:solidFill>
                  <a:schemeClr val="tx2"/>
                </a:solidFill>
              </a:rPr>
              <a:t>Königsberg</a:t>
            </a:r>
            <a:r>
              <a:rPr lang="en-US" dirty="0">
                <a:solidFill>
                  <a:schemeClr val="tx2"/>
                </a:solidFill>
              </a:rPr>
              <a:t>, Prussia (now called Kaliningrad and part of the Russian republic), was divided into four sections by the branches of the </a:t>
            </a:r>
            <a:r>
              <a:rPr lang="en-US" dirty="0" err="1">
                <a:solidFill>
                  <a:schemeClr val="tx2"/>
                </a:solidFill>
              </a:rPr>
              <a:t>Pregel</a:t>
            </a:r>
            <a:r>
              <a:rPr lang="en-US" dirty="0">
                <a:solidFill>
                  <a:schemeClr val="tx2"/>
                </a:solidFill>
              </a:rPr>
              <a:t> River.</a:t>
            </a:r>
          </a:p>
        </p:txBody>
      </p:sp>
      <p:sp>
        <p:nvSpPr>
          <p:cNvPr id="27654" name="TextBox 7"/>
          <p:cNvSpPr txBox="1">
            <a:spLocks noChangeArrowheads="1"/>
          </p:cNvSpPr>
          <p:nvPr/>
        </p:nvSpPr>
        <p:spPr bwMode="auto">
          <a:xfrm>
            <a:off x="380274" y="4818017"/>
            <a:ext cx="11379200" cy="1200150"/>
          </a:xfrm>
          <a:prstGeom prst="rect">
            <a:avLst/>
          </a:prstGeom>
          <a:noFill/>
          <a:ln w="9525">
            <a:noFill/>
            <a:miter lim="800000"/>
            <a:headEnd/>
            <a:tailEnd/>
          </a:ln>
        </p:spPr>
        <p:txBody>
          <a:bodyPr>
            <a:spAutoFit/>
          </a:bodyPr>
          <a:lstStyle/>
          <a:p>
            <a:pPr algn="just"/>
            <a:r>
              <a:rPr lang="en-US" sz="1800" dirty="0">
                <a:solidFill>
                  <a:schemeClr val="tx2"/>
                </a:solidFill>
              </a:rPr>
              <a:t>The townspeople took long walks through town on Sundays. They wondered whether it was possible to start at some location in the town, travel across all the bridges once without crossing any bridge twice, and return to the starting point. The Swiss mathematician Leonhard Euler solved this problem.</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p:spPr>
        <p:txBody>
          <a:bodyPr/>
          <a:lstStyle/>
          <a:p>
            <a:fld id="{92288223-593A-4AF3-9C85-45F03B0E6913}" type="slidenum">
              <a:rPr lang="en-US" smtClean="0"/>
              <a:pPr/>
              <a:t>101</a:t>
            </a:fld>
            <a:endParaRPr lang="en-US" smtClean="0"/>
          </a:p>
        </p:txBody>
      </p:sp>
      <p:sp>
        <p:nvSpPr>
          <p:cNvPr id="28675" name="TextBox 4"/>
          <p:cNvSpPr txBox="1">
            <a:spLocks noChangeArrowheads="1"/>
          </p:cNvSpPr>
          <p:nvPr/>
        </p:nvSpPr>
        <p:spPr bwMode="auto">
          <a:xfrm>
            <a:off x="406400" y="685800"/>
            <a:ext cx="11480800" cy="646331"/>
          </a:xfrm>
          <a:prstGeom prst="rect">
            <a:avLst/>
          </a:prstGeom>
          <a:noFill/>
          <a:ln w="9525">
            <a:noFill/>
            <a:miter lim="800000"/>
            <a:headEnd/>
            <a:tailEnd/>
          </a:ln>
        </p:spPr>
        <p:txBody>
          <a:bodyPr>
            <a:spAutoFit/>
          </a:bodyPr>
          <a:lstStyle/>
          <a:p>
            <a:pPr algn="just"/>
            <a:r>
              <a:rPr lang="en-US" dirty="0">
                <a:solidFill>
                  <a:schemeClr val="tx2"/>
                </a:solidFill>
              </a:rPr>
              <a:t>Euler studied this problem using the </a:t>
            </a:r>
            <a:r>
              <a:rPr lang="en-US" dirty="0" err="1">
                <a:solidFill>
                  <a:schemeClr val="tx2"/>
                </a:solidFill>
              </a:rPr>
              <a:t>multigraph</a:t>
            </a:r>
            <a:r>
              <a:rPr lang="en-US" dirty="0">
                <a:solidFill>
                  <a:schemeClr val="tx2"/>
                </a:solidFill>
              </a:rPr>
              <a:t> obtained when the four regions are represented by vertices and the bridges by edges. This </a:t>
            </a:r>
            <a:r>
              <a:rPr lang="en-US" dirty="0" err="1">
                <a:solidFill>
                  <a:schemeClr val="tx2"/>
                </a:solidFill>
              </a:rPr>
              <a:t>multigraph</a:t>
            </a:r>
            <a:r>
              <a:rPr lang="en-US" dirty="0">
                <a:solidFill>
                  <a:schemeClr val="tx2"/>
                </a:solidFill>
              </a:rPr>
              <a:t> is shown in Figure below.</a:t>
            </a:r>
          </a:p>
        </p:txBody>
      </p:sp>
      <p:pic>
        <p:nvPicPr>
          <p:cNvPr id="28676" name="Picture 2"/>
          <p:cNvPicPr>
            <a:picLocks noChangeAspect="1" noChangeArrowheads="1"/>
          </p:cNvPicPr>
          <p:nvPr/>
        </p:nvPicPr>
        <p:blipFill>
          <a:blip r:embed="rId2"/>
          <a:srcRect/>
          <a:stretch>
            <a:fillRect/>
          </a:stretch>
        </p:blipFill>
        <p:spPr bwMode="auto">
          <a:xfrm>
            <a:off x="431075" y="1545772"/>
            <a:ext cx="4415246" cy="1528354"/>
          </a:xfrm>
          <a:prstGeom prst="rect">
            <a:avLst/>
          </a:prstGeom>
          <a:noFill/>
          <a:ln w="9525">
            <a:noFill/>
            <a:miter lim="800000"/>
            <a:headEnd/>
            <a:tailEnd/>
          </a:ln>
        </p:spPr>
      </p:pic>
      <p:pic>
        <p:nvPicPr>
          <p:cNvPr id="28677" name="Picture 2"/>
          <p:cNvPicPr>
            <a:picLocks noChangeAspect="1" noChangeArrowheads="1"/>
          </p:cNvPicPr>
          <p:nvPr/>
        </p:nvPicPr>
        <p:blipFill>
          <a:blip r:embed="rId3"/>
          <a:srcRect/>
          <a:stretch>
            <a:fillRect/>
          </a:stretch>
        </p:blipFill>
        <p:spPr bwMode="auto">
          <a:xfrm>
            <a:off x="8026400" y="1600200"/>
            <a:ext cx="1371107" cy="1704703"/>
          </a:xfrm>
          <a:prstGeom prst="rect">
            <a:avLst/>
          </a:prstGeom>
          <a:noFill/>
          <a:ln w="9525">
            <a:noFill/>
            <a:miter lim="800000"/>
            <a:headEnd/>
            <a:tailEnd/>
          </a:ln>
        </p:spPr>
      </p:pic>
      <p:sp>
        <p:nvSpPr>
          <p:cNvPr id="28678" name="TextBox 7"/>
          <p:cNvSpPr txBox="1">
            <a:spLocks noChangeArrowheads="1"/>
          </p:cNvSpPr>
          <p:nvPr/>
        </p:nvSpPr>
        <p:spPr bwMode="auto">
          <a:xfrm>
            <a:off x="523966" y="3300550"/>
            <a:ext cx="11074400" cy="369332"/>
          </a:xfrm>
          <a:prstGeom prst="rect">
            <a:avLst/>
          </a:prstGeom>
          <a:noFill/>
          <a:ln w="9525">
            <a:noFill/>
            <a:miter lim="800000"/>
            <a:headEnd/>
            <a:tailEnd/>
          </a:ln>
        </p:spPr>
        <p:txBody>
          <a:bodyPr>
            <a:spAutoFit/>
          </a:bodyPr>
          <a:lstStyle/>
          <a:p>
            <a:r>
              <a:rPr lang="en-US" dirty="0">
                <a:solidFill>
                  <a:schemeClr val="tx2"/>
                </a:solidFill>
              </a:rPr>
              <a:t>The question becomes: Is there a simple circuit in this </a:t>
            </a:r>
            <a:r>
              <a:rPr lang="en-US" dirty="0" err="1">
                <a:solidFill>
                  <a:schemeClr val="tx2"/>
                </a:solidFill>
              </a:rPr>
              <a:t>multigraph</a:t>
            </a:r>
            <a:r>
              <a:rPr lang="en-US" dirty="0">
                <a:solidFill>
                  <a:schemeClr val="tx2"/>
                </a:solidFill>
              </a:rPr>
              <a:t> that contains every edge?</a:t>
            </a:r>
          </a:p>
        </p:txBody>
      </p:sp>
      <p:sp>
        <p:nvSpPr>
          <p:cNvPr id="7" name="TextBox 4"/>
          <p:cNvSpPr txBox="1">
            <a:spLocks noChangeArrowheads="1"/>
          </p:cNvSpPr>
          <p:nvPr/>
        </p:nvSpPr>
        <p:spPr bwMode="auto">
          <a:xfrm>
            <a:off x="406400" y="3709853"/>
            <a:ext cx="11785600" cy="646331"/>
          </a:xfrm>
          <a:prstGeom prst="rect">
            <a:avLst/>
          </a:prstGeom>
          <a:solidFill>
            <a:srgbClr val="FFFF00"/>
          </a:solidFill>
          <a:ln w="9525">
            <a:noFill/>
            <a:miter lim="800000"/>
            <a:headEnd/>
            <a:tailEnd/>
          </a:ln>
        </p:spPr>
        <p:txBody>
          <a:bodyPr>
            <a:spAutoFit/>
          </a:bodyPr>
          <a:lstStyle/>
          <a:p>
            <a:r>
              <a:rPr lang="en-US" dirty="0">
                <a:solidFill>
                  <a:schemeClr val="tx2"/>
                </a:solidFill>
              </a:rPr>
              <a:t>An Euler circuit in a graph G is a simple circuit containing every edge of G. An Euler path in G is a simple path containing every edge of G.</a:t>
            </a:r>
          </a:p>
        </p:txBody>
      </p:sp>
      <p:sp>
        <p:nvSpPr>
          <p:cNvPr id="8" name="TextBox 5"/>
          <p:cNvSpPr txBox="1">
            <a:spLocks noChangeArrowheads="1"/>
          </p:cNvSpPr>
          <p:nvPr/>
        </p:nvSpPr>
        <p:spPr bwMode="auto">
          <a:xfrm>
            <a:off x="458651" y="4423955"/>
            <a:ext cx="11074400" cy="923330"/>
          </a:xfrm>
          <a:prstGeom prst="rect">
            <a:avLst/>
          </a:prstGeom>
          <a:solidFill>
            <a:srgbClr val="FFC000"/>
          </a:solidFill>
          <a:ln w="9525">
            <a:noFill/>
            <a:miter lim="800000"/>
            <a:headEnd/>
            <a:tailEnd/>
          </a:ln>
        </p:spPr>
        <p:txBody>
          <a:bodyPr>
            <a:spAutoFit/>
          </a:bodyPr>
          <a:lstStyle/>
          <a:p>
            <a:pPr algn="just"/>
            <a:r>
              <a:rPr lang="en-US" b="1" dirty="0">
                <a:solidFill>
                  <a:schemeClr val="tx2"/>
                </a:solidFill>
              </a:rPr>
              <a:t>Theorem</a:t>
            </a:r>
          </a:p>
          <a:p>
            <a:pPr algn="just"/>
            <a:r>
              <a:rPr lang="en-US" dirty="0">
                <a:solidFill>
                  <a:schemeClr val="tx2"/>
                </a:solidFill>
              </a:rPr>
              <a:t>A connected </a:t>
            </a:r>
            <a:r>
              <a:rPr lang="en-US" dirty="0" err="1">
                <a:solidFill>
                  <a:schemeClr val="tx2"/>
                </a:solidFill>
              </a:rPr>
              <a:t>multigraph</a:t>
            </a:r>
            <a:r>
              <a:rPr lang="en-US" dirty="0">
                <a:solidFill>
                  <a:schemeClr val="tx2"/>
                </a:solidFill>
              </a:rPr>
              <a:t> with at least two vertices has an Euler circuit if and only if each of its vertices has even degree.</a:t>
            </a:r>
          </a:p>
        </p:txBody>
      </p:sp>
      <p:sp>
        <p:nvSpPr>
          <p:cNvPr id="9" name="TextBox 6"/>
          <p:cNvSpPr txBox="1">
            <a:spLocks noChangeArrowheads="1"/>
          </p:cNvSpPr>
          <p:nvPr/>
        </p:nvSpPr>
        <p:spPr bwMode="auto">
          <a:xfrm>
            <a:off x="1815737" y="5388429"/>
            <a:ext cx="9798594" cy="923330"/>
          </a:xfrm>
          <a:prstGeom prst="rect">
            <a:avLst/>
          </a:prstGeom>
          <a:solidFill>
            <a:srgbClr val="FFC000"/>
          </a:solidFill>
          <a:ln w="9525">
            <a:noFill/>
            <a:miter lim="800000"/>
            <a:headEnd/>
            <a:tailEnd/>
          </a:ln>
        </p:spPr>
        <p:txBody>
          <a:bodyPr wrap="square">
            <a:spAutoFit/>
          </a:bodyPr>
          <a:lstStyle/>
          <a:p>
            <a:pPr algn="just"/>
            <a:r>
              <a:rPr lang="en-US" b="1" dirty="0">
                <a:solidFill>
                  <a:schemeClr val="tx2"/>
                </a:solidFill>
              </a:rPr>
              <a:t>Theorem</a:t>
            </a:r>
          </a:p>
          <a:p>
            <a:pPr algn="just"/>
            <a:r>
              <a:rPr lang="en-US" dirty="0">
                <a:solidFill>
                  <a:schemeClr val="tx2"/>
                </a:solidFill>
              </a:rPr>
              <a:t>A connected </a:t>
            </a:r>
            <a:r>
              <a:rPr lang="en-US" dirty="0" err="1">
                <a:solidFill>
                  <a:schemeClr val="tx2"/>
                </a:solidFill>
              </a:rPr>
              <a:t>multigraph</a:t>
            </a:r>
            <a:r>
              <a:rPr lang="en-US" dirty="0">
                <a:solidFill>
                  <a:schemeClr val="tx2"/>
                </a:solidFill>
              </a:rPr>
              <a:t> has an Euler path but not an Euler circuit if and only if it has exactly two vertices of odd degree.</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noFill/>
        </p:spPr>
        <p:txBody>
          <a:bodyPr/>
          <a:lstStyle/>
          <a:p>
            <a:fld id="{836D4768-96A6-40C5-90C3-BE51CD883AAB}" type="slidenum">
              <a:rPr lang="en-US" smtClean="0"/>
              <a:pPr/>
              <a:t>102</a:t>
            </a:fld>
            <a:endParaRPr lang="en-US" smtClean="0"/>
          </a:p>
        </p:txBody>
      </p:sp>
      <p:sp>
        <p:nvSpPr>
          <p:cNvPr id="30723" name="TextBox 4"/>
          <p:cNvSpPr txBox="1">
            <a:spLocks noChangeArrowheads="1"/>
          </p:cNvSpPr>
          <p:nvPr/>
        </p:nvSpPr>
        <p:spPr bwMode="auto">
          <a:xfrm>
            <a:off x="380275" y="232954"/>
            <a:ext cx="11277600" cy="2031325"/>
          </a:xfrm>
          <a:prstGeom prst="rect">
            <a:avLst/>
          </a:prstGeom>
          <a:noFill/>
          <a:ln w="9525">
            <a:noFill/>
            <a:miter lim="800000"/>
            <a:headEnd/>
            <a:tailEnd/>
          </a:ln>
        </p:spPr>
        <p:txBody>
          <a:bodyPr>
            <a:spAutoFit/>
          </a:bodyPr>
          <a:lstStyle/>
          <a:p>
            <a:pPr algn="just"/>
            <a:r>
              <a:rPr lang="en-US" b="1" dirty="0">
                <a:solidFill>
                  <a:schemeClr val="tx2"/>
                </a:solidFill>
              </a:rPr>
              <a:t>EXAMPLE 4 </a:t>
            </a:r>
          </a:p>
          <a:p>
            <a:pPr algn="just"/>
            <a:r>
              <a:rPr lang="en-US" b="1" dirty="0">
                <a:solidFill>
                  <a:schemeClr val="tx2"/>
                </a:solidFill>
              </a:rPr>
              <a:t>Which graphs shown in Figure below have an Euler path?</a:t>
            </a:r>
          </a:p>
          <a:p>
            <a:pPr algn="just"/>
            <a:r>
              <a:rPr lang="en-US" dirty="0">
                <a:solidFill>
                  <a:schemeClr val="tx2"/>
                </a:solidFill>
              </a:rPr>
              <a:t>Solution:G</a:t>
            </a:r>
            <a:r>
              <a:rPr lang="en-US" baseline="-25000" dirty="0">
                <a:solidFill>
                  <a:schemeClr val="tx2"/>
                </a:solidFill>
              </a:rPr>
              <a:t>1</a:t>
            </a:r>
            <a:r>
              <a:rPr lang="en-US" dirty="0">
                <a:solidFill>
                  <a:schemeClr val="tx2"/>
                </a:solidFill>
              </a:rPr>
              <a:t> contains exactly two vertices of odd degree, namely, b and d. Hence, it has an Euler path that must have b and d as its endpoints. One such Euler path is d, a, b, c, d, b. Similarly,G</a:t>
            </a:r>
            <a:r>
              <a:rPr lang="en-US" baseline="-25000" dirty="0">
                <a:solidFill>
                  <a:schemeClr val="tx2"/>
                </a:solidFill>
              </a:rPr>
              <a:t>2 </a:t>
            </a:r>
            <a:r>
              <a:rPr lang="en-US" dirty="0">
                <a:solidFill>
                  <a:schemeClr val="tx2"/>
                </a:solidFill>
              </a:rPr>
              <a:t>has exactly two vertices of odd degree, namely, b and d. So it has an Euler path that must have b and d as endpoints. One such Euler path is b, a, g, f, e, d, c, g, b, c, f, d. G3 has no Euler path because it has six vertices of odd degree.</a:t>
            </a:r>
          </a:p>
        </p:txBody>
      </p:sp>
      <p:pic>
        <p:nvPicPr>
          <p:cNvPr id="30724" name="Picture 2"/>
          <p:cNvPicPr>
            <a:picLocks noChangeAspect="1" noChangeArrowheads="1"/>
          </p:cNvPicPr>
          <p:nvPr/>
        </p:nvPicPr>
        <p:blipFill>
          <a:blip r:embed="rId2"/>
          <a:srcRect/>
          <a:stretch>
            <a:fillRect/>
          </a:stretch>
        </p:blipFill>
        <p:spPr bwMode="auto">
          <a:xfrm>
            <a:off x="544285" y="2214154"/>
            <a:ext cx="9710057" cy="1286691"/>
          </a:xfrm>
          <a:prstGeom prst="rect">
            <a:avLst/>
          </a:prstGeom>
          <a:noFill/>
          <a:ln w="9525">
            <a:noFill/>
            <a:miter lim="800000"/>
            <a:headEnd/>
            <a:tailEnd/>
          </a:ln>
        </p:spPr>
      </p:pic>
      <p:sp>
        <p:nvSpPr>
          <p:cNvPr id="5" name="Rectangle 4"/>
          <p:cNvSpPr/>
          <p:nvPr/>
        </p:nvSpPr>
        <p:spPr>
          <a:xfrm>
            <a:off x="627018" y="3714597"/>
            <a:ext cx="6431843" cy="400110"/>
          </a:xfrm>
          <a:prstGeom prst="rect">
            <a:avLst/>
          </a:prstGeom>
        </p:spPr>
        <p:txBody>
          <a:bodyPr wrap="square">
            <a:spAutoFit/>
          </a:bodyPr>
          <a:lstStyle/>
          <a:p>
            <a:r>
              <a:rPr lang="en-US" sz="2000" b="1" dirty="0" smtClean="0">
                <a:solidFill>
                  <a:schemeClr val="tx2"/>
                </a:solidFill>
              </a:rPr>
              <a:t>Hamilton Paths and Circuits</a:t>
            </a:r>
            <a:endParaRPr lang="en-US" sz="2000" dirty="0">
              <a:solidFill>
                <a:schemeClr val="tx2"/>
              </a:solidFill>
            </a:endParaRPr>
          </a:p>
        </p:txBody>
      </p:sp>
      <p:sp>
        <p:nvSpPr>
          <p:cNvPr id="6" name="TextBox 5"/>
          <p:cNvSpPr txBox="1">
            <a:spLocks noChangeArrowheads="1"/>
          </p:cNvSpPr>
          <p:nvPr/>
        </p:nvSpPr>
        <p:spPr bwMode="auto">
          <a:xfrm>
            <a:off x="0" y="4095206"/>
            <a:ext cx="12191999" cy="923330"/>
          </a:xfrm>
          <a:prstGeom prst="rect">
            <a:avLst/>
          </a:prstGeom>
          <a:solidFill>
            <a:srgbClr val="FFFF00"/>
          </a:solidFill>
          <a:ln w="9525">
            <a:noFill/>
            <a:miter lim="800000"/>
            <a:headEnd/>
            <a:tailEnd/>
          </a:ln>
        </p:spPr>
        <p:txBody>
          <a:bodyPr wrap="square">
            <a:spAutoFit/>
          </a:bodyPr>
          <a:lstStyle/>
          <a:p>
            <a:pPr algn="just"/>
            <a:r>
              <a:rPr lang="en-US" dirty="0">
                <a:solidFill>
                  <a:schemeClr val="tx2"/>
                </a:solidFill>
              </a:rPr>
              <a:t>A simple path in a graph G that passes through every vertex exactly once is called a Hamilton path, and a simple circuit in a graph G that passes through every vertex exactly once is called a Hamilton circuit.</a:t>
            </a:r>
          </a:p>
        </p:txBody>
      </p:sp>
      <p:sp>
        <p:nvSpPr>
          <p:cNvPr id="7" name="TextBox 6"/>
          <p:cNvSpPr txBox="1">
            <a:spLocks noChangeArrowheads="1"/>
          </p:cNvSpPr>
          <p:nvPr/>
        </p:nvSpPr>
        <p:spPr bwMode="auto">
          <a:xfrm>
            <a:off x="731520" y="5103223"/>
            <a:ext cx="11286309" cy="923330"/>
          </a:xfrm>
          <a:prstGeom prst="rect">
            <a:avLst/>
          </a:prstGeom>
          <a:solidFill>
            <a:srgbClr val="FFC000"/>
          </a:solidFill>
          <a:ln w="9525">
            <a:noFill/>
            <a:miter lim="800000"/>
            <a:headEnd/>
            <a:tailEnd/>
          </a:ln>
        </p:spPr>
        <p:txBody>
          <a:bodyPr wrap="square">
            <a:spAutoFit/>
          </a:bodyPr>
          <a:lstStyle/>
          <a:p>
            <a:r>
              <a:rPr lang="en-US" b="1" dirty="0">
                <a:solidFill>
                  <a:schemeClr val="tx2"/>
                </a:solidFill>
              </a:rPr>
              <a:t>DIRAC’S THEOREM </a:t>
            </a:r>
          </a:p>
          <a:p>
            <a:pPr algn="just"/>
            <a:r>
              <a:rPr lang="en-US" dirty="0">
                <a:solidFill>
                  <a:schemeClr val="tx2"/>
                </a:solidFill>
              </a:rPr>
              <a:t>If G is a simple graph with n vertices with n ≥ 3 such that the degree of every vertex in G is at least n/2, then G has a Hamilton circuit.</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a:noFill/>
        </p:spPr>
        <p:txBody>
          <a:bodyPr/>
          <a:lstStyle/>
          <a:p>
            <a:fld id="{91A6DCA1-4E54-4989-B5ED-B9D5FEBB0761}" type="slidenum">
              <a:rPr lang="en-US" smtClean="0"/>
              <a:pPr/>
              <a:t>103</a:t>
            </a:fld>
            <a:endParaRPr lang="en-US" smtClean="0"/>
          </a:p>
        </p:txBody>
      </p:sp>
      <p:sp>
        <p:nvSpPr>
          <p:cNvPr id="33795" name="TextBox 4"/>
          <p:cNvSpPr txBox="1">
            <a:spLocks noChangeArrowheads="1"/>
          </p:cNvSpPr>
          <p:nvPr/>
        </p:nvSpPr>
        <p:spPr bwMode="auto">
          <a:xfrm>
            <a:off x="406400" y="533401"/>
            <a:ext cx="11176000" cy="3693319"/>
          </a:xfrm>
          <a:prstGeom prst="rect">
            <a:avLst/>
          </a:prstGeom>
          <a:noFill/>
          <a:ln w="9525">
            <a:noFill/>
            <a:miter lim="800000"/>
            <a:headEnd/>
            <a:tailEnd/>
          </a:ln>
        </p:spPr>
        <p:txBody>
          <a:bodyPr>
            <a:spAutoFit/>
          </a:bodyPr>
          <a:lstStyle/>
          <a:p>
            <a:pPr algn="just"/>
            <a:endParaRPr lang="en-US" dirty="0" smtClean="0">
              <a:solidFill>
                <a:schemeClr val="tx2"/>
              </a:solidFill>
            </a:endParaRPr>
          </a:p>
          <a:p>
            <a:pPr algn="just"/>
            <a:endParaRPr lang="en-US" dirty="0" smtClean="0">
              <a:solidFill>
                <a:schemeClr val="tx2"/>
              </a:solidFill>
            </a:endParaRPr>
          </a:p>
          <a:p>
            <a:pPr algn="just"/>
            <a:r>
              <a:rPr lang="en-US" dirty="0" smtClean="0">
                <a:solidFill>
                  <a:schemeClr val="tx2"/>
                </a:solidFill>
              </a:rPr>
              <a:t>A tree is a connected undirected graph with no simple circuits.</a:t>
            </a:r>
          </a:p>
          <a:p>
            <a:pPr algn="just"/>
            <a:endParaRPr lang="en-US" dirty="0" smtClean="0">
              <a:solidFill>
                <a:schemeClr val="tx2"/>
              </a:solidFill>
            </a:endParaRPr>
          </a:p>
          <a:p>
            <a:pPr algn="just"/>
            <a:r>
              <a:rPr lang="en-US" dirty="0" smtClean="0">
                <a:solidFill>
                  <a:schemeClr val="tx2"/>
                </a:solidFill>
              </a:rPr>
              <a:t>A rooted tree is a tree in which one vertex has been designated as the root and every edge is directed away from the root.</a:t>
            </a:r>
          </a:p>
          <a:p>
            <a:pPr algn="just"/>
            <a:endParaRPr lang="en-US" dirty="0" smtClean="0">
              <a:solidFill>
                <a:schemeClr val="tx2"/>
              </a:solidFill>
            </a:endParaRPr>
          </a:p>
          <a:p>
            <a:pPr algn="just"/>
            <a:endParaRPr lang="en-US" b="1" dirty="0" smtClean="0">
              <a:solidFill>
                <a:schemeClr val="tx2"/>
              </a:solidFill>
            </a:endParaRPr>
          </a:p>
          <a:p>
            <a:pPr algn="just"/>
            <a:r>
              <a:rPr lang="en-US" b="1" dirty="0" smtClean="0">
                <a:solidFill>
                  <a:schemeClr val="tx2"/>
                </a:solidFill>
              </a:rPr>
              <a:t>EXAMPLE </a:t>
            </a:r>
            <a:r>
              <a:rPr lang="en-US" b="1" dirty="0">
                <a:solidFill>
                  <a:schemeClr val="tx2"/>
                </a:solidFill>
              </a:rPr>
              <a:t>1 </a:t>
            </a:r>
          </a:p>
          <a:p>
            <a:pPr algn="just"/>
            <a:r>
              <a:rPr lang="en-US" b="1" dirty="0">
                <a:solidFill>
                  <a:schemeClr val="tx2"/>
                </a:solidFill>
              </a:rPr>
              <a:t>Which of the graphs shown in Figure below are trees?</a:t>
            </a:r>
          </a:p>
          <a:p>
            <a:pPr algn="just"/>
            <a:r>
              <a:rPr lang="en-US" dirty="0">
                <a:solidFill>
                  <a:schemeClr val="tx2"/>
                </a:solidFill>
              </a:rPr>
              <a:t>Solution: </a:t>
            </a:r>
            <a:r>
              <a:rPr lang="en-US" i="1" dirty="0">
                <a:solidFill>
                  <a:schemeClr val="tx2"/>
                </a:solidFill>
              </a:rPr>
              <a:t>G</a:t>
            </a:r>
            <a:r>
              <a:rPr lang="en-US" i="1" baseline="-25000" dirty="0">
                <a:solidFill>
                  <a:schemeClr val="tx2"/>
                </a:solidFill>
              </a:rPr>
              <a:t>1</a:t>
            </a:r>
            <a:r>
              <a:rPr lang="en-US" dirty="0">
                <a:solidFill>
                  <a:schemeClr val="tx2"/>
                </a:solidFill>
              </a:rPr>
              <a:t> and </a:t>
            </a:r>
            <a:r>
              <a:rPr lang="en-US" i="1" dirty="0">
                <a:solidFill>
                  <a:schemeClr val="tx2"/>
                </a:solidFill>
              </a:rPr>
              <a:t>G</a:t>
            </a:r>
            <a:r>
              <a:rPr lang="en-US" i="1" baseline="-25000" dirty="0">
                <a:solidFill>
                  <a:schemeClr val="tx2"/>
                </a:solidFill>
              </a:rPr>
              <a:t>2</a:t>
            </a:r>
            <a:r>
              <a:rPr lang="en-US" dirty="0">
                <a:solidFill>
                  <a:schemeClr val="tx2"/>
                </a:solidFill>
              </a:rPr>
              <a:t> are trees, because both are connected graphs with no simple circuits. </a:t>
            </a:r>
            <a:r>
              <a:rPr lang="en-US" i="1" dirty="0">
                <a:solidFill>
                  <a:schemeClr val="tx2"/>
                </a:solidFill>
              </a:rPr>
              <a:t>G</a:t>
            </a:r>
            <a:r>
              <a:rPr lang="en-US" i="1" baseline="-25000" dirty="0">
                <a:solidFill>
                  <a:schemeClr val="tx2"/>
                </a:solidFill>
              </a:rPr>
              <a:t>3</a:t>
            </a:r>
            <a:r>
              <a:rPr lang="en-US" dirty="0">
                <a:solidFill>
                  <a:schemeClr val="tx2"/>
                </a:solidFill>
              </a:rPr>
              <a:t> is not a tree because e, b, a, d, e is a simple circuit in this graph. Finally, </a:t>
            </a:r>
            <a:r>
              <a:rPr lang="en-US" i="1" dirty="0">
                <a:solidFill>
                  <a:schemeClr val="tx2"/>
                </a:solidFill>
              </a:rPr>
              <a:t>G</a:t>
            </a:r>
            <a:r>
              <a:rPr lang="en-US" i="1" baseline="-25000" dirty="0">
                <a:solidFill>
                  <a:schemeClr val="tx2"/>
                </a:solidFill>
              </a:rPr>
              <a:t>4</a:t>
            </a:r>
            <a:r>
              <a:rPr lang="en-US" dirty="0">
                <a:solidFill>
                  <a:schemeClr val="tx2"/>
                </a:solidFill>
              </a:rPr>
              <a:t> is not a tree because it is not connected.</a:t>
            </a:r>
          </a:p>
        </p:txBody>
      </p:sp>
      <p:pic>
        <p:nvPicPr>
          <p:cNvPr id="33796" name="Picture 2"/>
          <p:cNvPicPr>
            <a:picLocks noChangeAspect="1" noChangeArrowheads="1"/>
          </p:cNvPicPr>
          <p:nvPr/>
        </p:nvPicPr>
        <p:blipFill>
          <a:blip r:embed="rId2"/>
          <a:srcRect/>
          <a:stretch>
            <a:fillRect/>
          </a:stretch>
        </p:blipFill>
        <p:spPr bwMode="auto">
          <a:xfrm>
            <a:off x="508000" y="4506685"/>
            <a:ext cx="10871200" cy="2122715"/>
          </a:xfrm>
          <a:prstGeom prst="rect">
            <a:avLst/>
          </a:prstGeom>
          <a:noFill/>
          <a:ln w="9525">
            <a:noFill/>
            <a:miter lim="800000"/>
            <a:headEnd/>
            <a:tailEnd/>
          </a:ln>
        </p:spPr>
      </p:pic>
      <p:sp>
        <p:nvSpPr>
          <p:cNvPr id="5" name="Rectangle 4"/>
          <p:cNvSpPr/>
          <p:nvPr/>
        </p:nvSpPr>
        <p:spPr>
          <a:xfrm>
            <a:off x="4454434" y="418012"/>
            <a:ext cx="2586446" cy="646331"/>
          </a:xfrm>
          <a:prstGeom prst="rect">
            <a:avLst/>
          </a:prstGeom>
        </p:spPr>
        <p:txBody>
          <a:bodyPr wrap="square">
            <a:spAutoFit/>
          </a:bodyPr>
          <a:lstStyle/>
          <a:p>
            <a:pPr algn="ctr"/>
            <a:r>
              <a:rPr lang="en-US" sz="3600" dirty="0" smtClean="0">
                <a:solidFill>
                  <a:schemeClr val="tx2"/>
                </a:solidFill>
              </a:rPr>
              <a:t>TREE</a:t>
            </a:r>
            <a:endParaRPr lang="en-US" sz="3600" dirty="0">
              <a:solidFill>
                <a:schemeClr val="tx2"/>
              </a:solidFill>
            </a:endParaRP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a:noFill/>
        </p:spPr>
        <p:txBody>
          <a:bodyPr/>
          <a:lstStyle/>
          <a:p>
            <a:fld id="{94276D22-168F-4B56-9C68-C023401B8E62}" type="slidenum">
              <a:rPr lang="en-US" smtClean="0"/>
              <a:pPr/>
              <a:t>104</a:t>
            </a:fld>
            <a:endParaRPr lang="en-US" smtClean="0"/>
          </a:p>
        </p:txBody>
      </p:sp>
      <p:sp>
        <p:nvSpPr>
          <p:cNvPr id="34819" name="TextBox 4"/>
          <p:cNvSpPr txBox="1">
            <a:spLocks noChangeArrowheads="1"/>
          </p:cNvSpPr>
          <p:nvPr/>
        </p:nvSpPr>
        <p:spPr bwMode="auto">
          <a:xfrm>
            <a:off x="406400" y="685801"/>
            <a:ext cx="11277600" cy="923330"/>
          </a:xfrm>
          <a:prstGeom prst="rect">
            <a:avLst/>
          </a:prstGeom>
          <a:solidFill>
            <a:srgbClr val="FFFF00"/>
          </a:solidFill>
          <a:ln w="9525">
            <a:noFill/>
            <a:miter lim="800000"/>
            <a:headEnd/>
            <a:tailEnd/>
          </a:ln>
        </p:spPr>
        <p:txBody>
          <a:bodyPr>
            <a:spAutoFit/>
          </a:bodyPr>
          <a:lstStyle/>
          <a:p>
            <a:pPr algn="just">
              <a:buFont typeface="Wingdings" pitchFamily="2" charset="2"/>
              <a:buChar char="v"/>
            </a:pPr>
            <a:r>
              <a:rPr lang="en-US"/>
              <a:t>A rooted tree is called an </a:t>
            </a:r>
            <a:r>
              <a:rPr lang="en-US" i="1">
                <a:solidFill>
                  <a:srgbClr val="FF3300"/>
                </a:solidFill>
              </a:rPr>
              <a:t>m</a:t>
            </a:r>
            <a:r>
              <a:rPr lang="en-US">
                <a:solidFill>
                  <a:srgbClr val="FF3300"/>
                </a:solidFill>
              </a:rPr>
              <a:t>-ary </a:t>
            </a:r>
            <a:r>
              <a:rPr lang="en-US"/>
              <a:t>tree if every internal vertex has no more than </a:t>
            </a:r>
            <a:r>
              <a:rPr lang="en-US" i="1"/>
              <a:t>m</a:t>
            </a:r>
            <a:r>
              <a:rPr lang="en-US"/>
              <a:t> children. The tree is called a </a:t>
            </a:r>
            <a:r>
              <a:rPr lang="en-US" i="1">
                <a:solidFill>
                  <a:srgbClr val="FF3300"/>
                </a:solidFill>
              </a:rPr>
              <a:t>full m-ary</a:t>
            </a:r>
            <a:r>
              <a:rPr lang="en-US"/>
              <a:t> tree if every internal vertex has exactly </a:t>
            </a:r>
            <a:r>
              <a:rPr lang="en-US" i="1"/>
              <a:t>m</a:t>
            </a:r>
            <a:r>
              <a:rPr lang="en-US"/>
              <a:t> children. An </a:t>
            </a:r>
            <a:r>
              <a:rPr lang="en-US" i="1"/>
              <a:t>m</a:t>
            </a:r>
            <a:r>
              <a:rPr lang="en-US"/>
              <a:t>-ary tree with </a:t>
            </a:r>
            <a:r>
              <a:rPr lang="en-US" i="1"/>
              <a:t>m</a:t>
            </a:r>
            <a:r>
              <a:rPr lang="en-US"/>
              <a:t> = 2 is called a binary tree.</a:t>
            </a:r>
          </a:p>
        </p:txBody>
      </p:sp>
      <p:pic>
        <p:nvPicPr>
          <p:cNvPr id="34820" name="Picture 2"/>
          <p:cNvPicPr>
            <a:picLocks noChangeAspect="1" noChangeArrowheads="1"/>
          </p:cNvPicPr>
          <p:nvPr/>
        </p:nvPicPr>
        <p:blipFill>
          <a:blip r:embed="rId2"/>
          <a:srcRect/>
          <a:stretch>
            <a:fillRect/>
          </a:stretch>
        </p:blipFill>
        <p:spPr bwMode="auto">
          <a:xfrm>
            <a:off x="406400" y="3581401"/>
            <a:ext cx="11506200" cy="1838325"/>
          </a:xfrm>
          <a:prstGeom prst="rect">
            <a:avLst/>
          </a:prstGeom>
          <a:noFill/>
          <a:ln w="9525">
            <a:noFill/>
            <a:miter lim="800000"/>
            <a:headEnd/>
            <a:tailEnd/>
          </a:ln>
        </p:spPr>
      </p:pic>
      <p:sp>
        <p:nvSpPr>
          <p:cNvPr id="34821" name="TextBox 6"/>
          <p:cNvSpPr txBox="1">
            <a:spLocks noChangeArrowheads="1"/>
          </p:cNvSpPr>
          <p:nvPr/>
        </p:nvSpPr>
        <p:spPr bwMode="auto">
          <a:xfrm>
            <a:off x="406400" y="2438400"/>
            <a:ext cx="11379200" cy="646331"/>
          </a:xfrm>
          <a:prstGeom prst="rect">
            <a:avLst/>
          </a:prstGeom>
          <a:noFill/>
          <a:ln w="9525">
            <a:noFill/>
            <a:miter lim="800000"/>
            <a:headEnd/>
            <a:tailEnd/>
          </a:ln>
        </p:spPr>
        <p:txBody>
          <a:bodyPr>
            <a:spAutoFit/>
          </a:bodyPr>
          <a:lstStyle/>
          <a:p>
            <a:r>
              <a:rPr lang="en-US" b="1">
                <a:solidFill>
                  <a:srgbClr val="000099"/>
                </a:solidFill>
              </a:rPr>
              <a:t>EXAMPLE 2 </a:t>
            </a:r>
          </a:p>
          <a:p>
            <a:r>
              <a:rPr lang="en-US"/>
              <a:t>Are the rooted trees in Figure below full </a:t>
            </a:r>
            <a:r>
              <a:rPr lang="en-US" i="1"/>
              <a:t>m-ary </a:t>
            </a:r>
            <a:r>
              <a:rPr lang="en-US"/>
              <a:t>trees for some positive integer </a:t>
            </a:r>
            <a:r>
              <a:rPr lang="en-US" i="1"/>
              <a:t>m?</a:t>
            </a:r>
            <a:endParaRPr lang="en-US"/>
          </a:p>
        </p:txBody>
      </p:sp>
      <p:sp>
        <p:nvSpPr>
          <p:cNvPr id="34822" name="TextBox 7"/>
          <p:cNvSpPr txBox="1">
            <a:spLocks noChangeArrowheads="1"/>
          </p:cNvSpPr>
          <p:nvPr/>
        </p:nvSpPr>
        <p:spPr bwMode="auto">
          <a:xfrm>
            <a:off x="0" y="5562601"/>
            <a:ext cx="11582400" cy="1069975"/>
          </a:xfrm>
          <a:prstGeom prst="rect">
            <a:avLst/>
          </a:prstGeom>
          <a:noFill/>
          <a:ln w="9525">
            <a:noFill/>
            <a:miter lim="800000"/>
            <a:headEnd/>
            <a:tailEnd/>
          </a:ln>
        </p:spPr>
        <p:txBody>
          <a:bodyPr>
            <a:spAutoFit/>
          </a:bodyPr>
          <a:lstStyle/>
          <a:p>
            <a:r>
              <a:rPr lang="en-US" sz="1600">
                <a:solidFill>
                  <a:srgbClr val="000099"/>
                </a:solidFill>
              </a:rPr>
              <a:t>Solution:</a:t>
            </a:r>
            <a:r>
              <a:rPr lang="en-US" sz="1600"/>
              <a:t> </a:t>
            </a:r>
            <a:r>
              <a:rPr lang="en-US" sz="1600" i="1"/>
              <a:t>T1</a:t>
            </a:r>
            <a:r>
              <a:rPr lang="en-US" sz="1600"/>
              <a:t> is a full binary tree because each of its internal vertices has two children. </a:t>
            </a:r>
            <a:r>
              <a:rPr lang="en-US" sz="1600" i="1"/>
              <a:t>T2</a:t>
            </a:r>
            <a:r>
              <a:rPr lang="en-US" sz="1600"/>
              <a:t> is a full 3-ary tree because each of its internal vertices has three children. In </a:t>
            </a:r>
            <a:r>
              <a:rPr lang="en-US" sz="1600" i="1"/>
              <a:t>T3</a:t>
            </a:r>
            <a:r>
              <a:rPr lang="en-US" sz="1600"/>
              <a:t> each internal vertex has five children, so </a:t>
            </a:r>
            <a:r>
              <a:rPr lang="en-US" sz="1600" i="1"/>
              <a:t>T3</a:t>
            </a:r>
            <a:r>
              <a:rPr lang="en-US" sz="1600"/>
              <a:t> is a full 5-ary tree. </a:t>
            </a:r>
            <a:r>
              <a:rPr lang="en-US" sz="1600" i="1"/>
              <a:t>T4</a:t>
            </a:r>
            <a:r>
              <a:rPr lang="en-US" sz="1600"/>
              <a:t> is not a full m-ary tree for any m because some of its internal vertices have two children and others have three children.</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p>
            <a:fld id="{4723E11A-B404-454F-BAB2-1C1AA74FC3F3}" type="slidenum">
              <a:rPr lang="en-US" smtClean="0"/>
              <a:pPr/>
              <a:t>105</a:t>
            </a:fld>
            <a:endParaRPr lang="en-US" smtClean="0"/>
          </a:p>
        </p:txBody>
      </p:sp>
      <p:pic>
        <p:nvPicPr>
          <p:cNvPr id="36867" name="Picture 3"/>
          <p:cNvPicPr>
            <a:picLocks noChangeAspect="1" noChangeArrowheads="1"/>
          </p:cNvPicPr>
          <p:nvPr/>
        </p:nvPicPr>
        <p:blipFill>
          <a:blip r:embed="rId2"/>
          <a:srcRect/>
          <a:stretch>
            <a:fillRect/>
          </a:stretch>
        </p:blipFill>
        <p:spPr bwMode="auto">
          <a:xfrm>
            <a:off x="224367" y="2547257"/>
            <a:ext cx="11694584" cy="3500846"/>
          </a:xfrm>
          <a:prstGeom prst="rect">
            <a:avLst/>
          </a:prstGeom>
          <a:noFill/>
          <a:ln w="9525">
            <a:noFill/>
            <a:miter lim="800000"/>
            <a:headEnd/>
            <a:tailEnd/>
          </a:ln>
        </p:spPr>
      </p:pic>
      <p:sp>
        <p:nvSpPr>
          <p:cNvPr id="36868" name="Rectangle 6"/>
          <p:cNvSpPr>
            <a:spLocks noChangeArrowheads="1"/>
          </p:cNvSpPr>
          <p:nvPr/>
        </p:nvSpPr>
        <p:spPr bwMode="auto">
          <a:xfrm>
            <a:off x="252548" y="2303419"/>
            <a:ext cx="1409360" cy="369332"/>
          </a:xfrm>
          <a:prstGeom prst="rect">
            <a:avLst/>
          </a:prstGeom>
          <a:noFill/>
          <a:ln w="9525">
            <a:noFill/>
            <a:miter lim="800000"/>
            <a:headEnd/>
            <a:tailEnd/>
          </a:ln>
        </p:spPr>
        <p:txBody>
          <a:bodyPr wrap="none">
            <a:spAutoFit/>
          </a:bodyPr>
          <a:lstStyle/>
          <a:p>
            <a:r>
              <a:rPr lang="en-US" b="1" dirty="0"/>
              <a:t>THEOREM</a:t>
            </a:r>
            <a:endParaRPr lang="en-US" dirty="0"/>
          </a:p>
        </p:txBody>
      </p:sp>
      <p:sp>
        <p:nvSpPr>
          <p:cNvPr id="5" name="TextBox 4"/>
          <p:cNvSpPr txBox="1">
            <a:spLocks noChangeArrowheads="1"/>
          </p:cNvSpPr>
          <p:nvPr/>
        </p:nvSpPr>
        <p:spPr bwMode="auto">
          <a:xfrm>
            <a:off x="220617" y="161110"/>
            <a:ext cx="11684000" cy="2031325"/>
          </a:xfrm>
          <a:prstGeom prst="rect">
            <a:avLst/>
          </a:prstGeom>
          <a:noFill/>
          <a:ln w="9525">
            <a:noFill/>
            <a:miter lim="800000"/>
            <a:headEnd/>
            <a:tailEnd/>
          </a:ln>
        </p:spPr>
        <p:txBody>
          <a:bodyPr>
            <a:spAutoFit/>
          </a:bodyPr>
          <a:lstStyle/>
          <a:p>
            <a:r>
              <a:rPr lang="en-US" b="1" dirty="0">
                <a:solidFill>
                  <a:srgbClr val="000099"/>
                </a:solidFill>
              </a:rPr>
              <a:t>THEOREM </a:t>
            </a:r>
          </a:p>
          <a:p>
            <a:r>
              <a:rPr lang="en-US" dirty="0"/>
              <a:t>A full m-</a:t>
            </a:r>
            <a:r>
              <a:rPr lang="en-US" dirty="0" err="1"/>
              <a:t>ary</a:t>
            </a:r>
            <a:r>
              <a:rPr lang="en-US" dirty="0"/>
              <a:t> tree with </a:t>
            </a:r>
            <a:r>
              <a:rPr lang="en-US" i="1" dirty="0" err="1"/>
              <a:t>i</a:t>
            </a:r>
            <a:r>
              <a:rPr lang="en-US" dirty="0"/>
              <a:t> internal vertices contains </a:t>
            </a:r>
            <a:r>
              <a:rPr lang="en-US" i="1" dirty="0"/>
              <a:t>n = mi </a:t>
            </a:r>
            <a:r>
              <a:rPr lang="en-US" dirty="0"/>
              <a:t>+ 1 vertices.</a:t>
            </a:r>
          </a:p>
          <a:p>
            <a:endParaRPr lang="en-US" b="1" i="1" dirty="0"/>
          </a:p>
          <a:p>
            <a:r>
              <a:rPr lang="en-US" b="1" i="1" dirty="0">
                <a:solidFill>
                  <a:srgbClr val="000099"/>
                </a:solidFill>
              </a:rPr>
              <a:t>Proof:</a:t>
            </a:r>
            <a:r>
              <a:rPr lang="en-US" b="1" i="1" dirty="0"/>
              <a:t> </a:t>
            </a:r>
          </a:p>
          <a:p>
            <a:pPr algn="just"/>
            <a:r>
              <a:rPr lang="en-US" dirty="0"/>
              <a:t>Every vertex, except the root, is the child of an internal vertex. Because each of the </a:t>
            </a:r>
            <a:r>
              <a:rPr lang="en-US" i="1" dirty="0" err="1"/>
              <a:t>i</a:t>
            </a:r>
            <a:r>
              <a:rPr lang="en-US" dirty="0"/>
              <a:t> internal vertices has </a:t>
            </a:r>
            <a:r>
              <a:rPr lang="en-US" i="1" dirty="0"/>
              <a:t>m</a:t>
            </a:r>
            <a:r>
              <a:rPr lang="en-US" dirty="0"/>
              <a:t> children, there are </a:t>
            </a:r>
            <a:r>
              <a:rPr lang="en-US" i="1" dirty="0"/>
              <a:t>mi</a:t>
            </a:r>
            <a:r>
              <a:rPr lang="en-US" dirty="0"/>
              <a:t> vertices in the tree other than the root. Therefore, the tree contains </a:t>
            </a:r>
            <a:r>
              <a:rPr lang="en-US" i="1" dirty="0"/>
              <a:t>n = mi </a:t>
            </a:r>
            <a:r>
              <a:rPr lang="en-US" dirty="0"/>
              <a:t>+ 1 vertices.</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p>
            <a:fld id="{4C699177-EE99-4E1A-94D2-10FE130A3B21}" type="slidenum">
              <a:rPr lang="en-US" smtClean="0"/>
              <a:pPr/>
              <a:t>106</a:t>
            </a:fld>
            <a:endParaRPr lang="en-US" smtClean="0"/>
          </a:p>
        </p:txBody>
      </p:sp>
      <p:sp>
        <p:nvSpPr>
          <p:cNvPr id="37891" name="TextBox 4"/>
          <p:cNvSpPr txBox="1">
            <a:spLocks noChangeArrowheads="1"/>
          </p:cNvSpPr>
          <p:nvPr/>
        </p:nvSpPr>
        <p:spPr bwMode="auto">
          <a:xfrm>
            <a:off x="203200" y="4724400"/>
            <a:ext cx="11074400" cy="1477328"/>
          </a:xfrm>
          <a:prstGeom prst="rect">
            <a:avLst/>
          </a:prstGeom>
          <a:noFill/>
          <a:ln w="9525">
            <a:noFill/>
            <a:miter lim="800000"/>
            <a:headEnd/>
            <a:tailEnd/>
          </a:ln>
        </p:spPr>
        <p:txBody>
          <a:bodyPr>
            <a:spAutoFit/>
          </a:bodyPr>
          <a:lstStyle/>
          <a:p>
            <a:r>
              <a:rPr lang="pt-BR" b="1"/>
              <a:t>3. </a:t>
            </a:r>
            <a:r>
              <a:rPr lang="pt-BR" b="1">
                <a:solidFill>
                  <a:srgbClr val="FF0000"/>
                </a:solidFill>
              </a:rPr>
              <a:t>a)</a:t>
            </a:r>
            <a:r>
              <a:rPr lang="pt-BR" b="1"/>
              <a:t> </a:t>
            </a:r>
            <a:r>
              <a:rPr lang="pt-BR" b="1" i="1"/>
              <a:t>a </a:t>
            </a:r>
          </a:p>
          <a:p>
            <a:r>
              <a:rPr lang="pt-BR" b="1" i="1"/>
              <a:t>    </a:t>
            </a:r>
            <a:r>
              <a:rPr lang="pt-BR" b="1" i="1">
                <a:solidFill>
                  <a:srgbClr val="FF0000"/>
                </a:solidFill>
              </a:rPr>
              <a:t>b)</a:t>
            </a:r>
            <a:r>
              <a:rPr lang="pt-BR" b="1" i="1"/>
              <a:t> a, b, c, d, f , h, j , q, t </a:t>
            </a:r>
          </a:p>
          <a:p>
            <a:r>
              <a:rPr lang="pt-BR" b="1" i="1"/>
              <a:t>    </a:t>
            </a:r>
            <a:r>
              <a:rPr lang="pt-BR" b="1" i="1">
                <a:solidFill>
                  <a:srgbClr val="FF0000"/>
                </a:solidFill>
              </a:rPr>
              <a:t>c)</a:t>
            </a:r>
            <a:r>
              <a:rPr lang="pt-BR" b="1" i="1"/>
              <a:t> e, g, i, k,</a:t>
            </a:r>
            <a:r>
              <a:rPr lang="pt-BR" i="1"/>
              <a:t>l,m, n, o, p, r, s, u </a:t>
            </a:r>
          </a:p>
          <a:p>
            <a:r>
              <a:rPr lang="pt-BR" b="1" i="1"/>
              <a:t>    </a:t>
            </a:r>
            <a:r>
              <a:rPr lang="pt-BR" b="1" i="1">
                <a:solidFill>
                  <a:srgbClr val="FF0000"/>
                </a:solidFill>
              </a:rPr>
              <a:t>d)</a:t>
            </a:r>
            <a:r>
              <a:rPr lang="pt-BR" b="1" i="1"/>
              <a:t> q, r </a:t>
            </a:r>
          </a:p>
          <a:p>
            <a:r>
              <a:rPr lang="pt-BR" b="1" i="1">
                <a:solidFill>
                  <a:srgbClr val="FF0000"/>
                </a:solidFill>
              </a:rPr>
              <a:t>    e)</a:t>
            </a:r>
            <a:r>
              <a:rPr lang="pt-BR" b="1" i="1"/>
              <a:t> c     </a:t>
            </a:r>
            <a:r>
              <a:rPr lang="pt-BR" b="1" i="1">
                <a:solidFill>
                  <a:srgbClr val="FF0000"/>
                </a:solidFill>
              </a:rPr>
              <a:t>f)</a:t>
            </a:r>
            <a:r>
              <a:rPr lang="pt-BR" b="1" i="1"/>
              <a:t> p                  </a:t>
            </a:r>
            <a:r>
              <a:rPr lang="pt-BR" b="1" i="1">
                <a:solidFill>
                  <a:srgbClr val="FF0000"/>
                </a:solidFill>
              </a:rPr>
              <a:t>g)</a:t>
            </a:r>
            <a:r>
              <a:rPr lang="pt-BR" b="1" i="1"/>
              <a:t> f , b, a                    </a:t>
            </a:r>
            <a:r>
              <a:rPr lang="pt-BR" b="1" i="1">
                <a:solidFill>
                  <a:srgbClr val="FF0000"/>
                </a:solidFill>
              </a:rPr>
              <a:t>h)</a:t>
            </a:r>
            <a:r>
              <a:rPr lang="pt-BR" b="1" i="1"/>
              <a:t> e, f , l,m, n</a:t>
            </a:r>
            <a:endParaRPr lang="en-US"/>
          </a:p>
        </p:txBody>
      </p:sp>
      <p:pic>
        <p:nvPicPr>
          <p:cNvPr id="37892" name="Picture 2"/>
          <p:cNvPicPr>
            <a:picLocks noChangeAspect="1" noChangeArrowheads="1"/>
          </p:cNvPicPr>
          <p:nvPr/>
        </p:nvPicPr>
        <p:blipFill>
          <a:blip r:embed="rId2"/>
          <a:srcRect/>
          <a:stretch>
            <a:fillRect/>
          </a:stretch>
        </p:blipFill>
        <p:spPr bwMode="auto">
          <a:xfrm>
            <a:off x="406400" y="762001"/>
            <a:ext cx="5791200" cy="3954463"/>
          </a:xfrm>
          <a:prstGeom prst="rect">
            <a:avLst/>
          </a:prstGeom>
          <a:noFill/>
          <a:ln w="9525">
            <a:noFill/>
            <a:miter lim="800000"/>
            <a:headEnd/>
            <a:tailEnd/>
          </a:ln>
        </p:spPr>
      </p:pic>
      <p:sp>
        <p:nvSpPr>
          <p:cNvPr id="37893" name="TextBox 6"/>
          <p:cNvSpPr txBox="1">
            <a:spLocks noChangeArrowheads="1"/>
          </p:cNvSpPr>
          <p:nvPr/>
        </p:nvSpPr>
        <p:spPr bwMode="auto">
          <a:xfrm>
            <a:off x="5892800" y="228601"/>
            <a:ext cx="6096000" cy="2530475"/>
          </a:xfrm>
          <a:prstGeom prst="rect">
            <a:avLst/>
          </a:prstGeom>
          <a:solidFill>
            <a:srgbClr val="CCECFF"/>
          </a:solidFill>
          <a:ln w="9525">
            <a:noFill/>
            <a:miter lim="800000"/>
            <a:headEnd/>
            <a:tailEnd/>
          </a:ln>
        </p:spPr>
        <p:txBody>
          <a:bodyPr>
            <a:spAutoFit/>
          </a:bodyPr>
          <a:lstStyle/>
          <a:p>
            <a:r>
              <a:rPr lang="en-US" sz="2000" b="1"/>
              <a:t>a) Which vertex is the root?</a:t>
            </a:r>
          </a:p>
          <a:p>
            <a:r>
              <a:rPr lang="en-US" sz="2000" b="1"/>
              <a:t>b) Which vertices are internal?</a:t>
            </a:r>
          </a:p>
          <a:p>
            <a:r>
              <a:rPr lang="en-US" sz="2000" b="1"/>
              <a:t>c) Which vertices are leaves?</a:t>
            </a:r>
          </a:p>
          <a:p>
            <a:r>
              <a:rPr lang="en-US" sz="2000" b="1"/>
              <a:t>d) Which vertices are children of </a:t>
            </a:r>
            <a:r>
              <a:rPr lang="en-US" sz="2000" b="1" i="1"/>
              <a:t>j?</a:t>
            </a:r>
          </a:p>
          <a:p>
            <a:r>
              <a:rPr lang="en-US" sz="2000" b="1"/>
              <a:t>e) Which vertex is the parent of </a:t>
            </a:r>
            <a:r>
              <a:rPr lang="en-US" sz="2000" b="1" i="1"/>
              <a:t>h?</a:t>
            </a:r>
          </a:p>
          <a:p>
            <a:r>
              <a:rPr lang="en-US" sz="2000" b="1"/>
              <a:t>f ) Which vertices are siblings of </a:t>
            </a:r>
            <a:r>
              <a:rPr lang="en-US" sz="2000" b="1" i="1"/>
              <a:t>o?</a:t>
            </a:r>
          </a:p>
          <a:p>
            <a:r>
              <a:rPr lang="en-US" sz="2000" b="1"/>
              <a:t>g) Which vertices are ancestors of </a:t>
            </a:r>
            <a:r>
              <a:rPr lang="en-US" sz="2000" b="1" i="1"/>
              <a:t>m?</a:t>
            </a:r>
          </a:p>
          <a:p>
            <a:r>
              <a:rPr lang="en-US" sz="2000" b="1"/>
              <a:t>h) Which vertices are descendants of </a:t>
            </a:r>
            <a:r>
              <a:rPr lang="en-US" sz="2000" b="1" i="1"/>
              <a:t>b?</a:t>
            </a:r>
            <a:endParaRPr lang="en-US" sz="2000"/>
          </a:p>
        </p:txBody>
      </p:sp>
      <p:sp>
        <p:nvSpPr>
          <p:cNvPr id="37894" name="TextBox 7"/>
          <p:cNvSpPr txBox="1">
            <a:spLocks noChangeArrowheads="1"/>
          </p:cNvSpPr>
          <p:nvPr/>
        </p:nvSpPr>
        <p:spPr bwMode="auto">
          <a:xfrm>
            <a:off x="304800" y="228600"/>
            <a:ext cx="2641600" cy="369332"/>
          </a:xfrm>
          <a:prstGeom prst="rect">
            <a:avLst/>
          </a:prstGeom>
          <a:noFill/>
          <a:ln w="9525">
            <a:noFill/>
            <a:miter lim="800000"/>
            <a:headEnd/>
            <a:tailEnd/>
          </a:ln>
        </p:spPr>
        <p:txBody>
          <a:bodyPr>
            <a:spAutoFit/>
          </a:bodyPr>
          <a:lstStyle/>
          <a:p>
            <a:r>
              <a:rPr lang="en-US" b="1">
                <a:solidFill>
                  <a:srgbClr val="000099"/>
                </a:solidFill>
              </a:rPr>
              <a:t>Example-3</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p>
            <a:fld id="{CC2B7152-DAA6-482C-B867-F3C7AD90E1D0}" type="slidenum">
              <a:rPr lang="en-US" smtClean="0"/>
              <a:pPr/>
              <a:t>107</a:t>
            </a:fld>
            <a:endParaRPr lang="en-US" smtClean="0"/>
          </a:p>
        </p:txBody>
      </p:sp>
      <p:sp>
        <p:nvSpPr>
          <p:cNvPr id="4" name="TextBox 4"/>
          <p:cNvSpPr txBox="1">
            <a:spLocks noChangeArrowheads="1"/>
          </p:cNvSpPr>
          <p:nvPr/>
        </p:nvSpPr>
        <p:spPr bwMode="auto">
          <a:xfrm>
            <a:off x="274320" y="195943"/>
            <a:ext cx="11639006" cy="6555641"/>
          </a:xfrm>
          <a:prstGeom prst="rect">
            <a:avLst/>
          </a:prstGeom>
          <a:noFill/>
          <a:ln w="9525">
            <a:noFill/>
            <a:miter lim="800000"/>
            <a:headEnd/>
            <a:tailEnd/>
          </a:ln>
        </p:spPr>
        <p:txBody>
          <a:bodyPr wrap="square">
            <a:spAutoFit/>
          </a:bodyPr>
          <a:lstStyle/>
          <a:p>
            <a:pPr algn="just"/>
            <a:r>
              <a:rPr lang="en-US" sz="1400" dirty="0" smtClean="0">
                <a:solidFill>
                  <a:schemeClr val="tx2"/>
                </a:solidFill>
              </a:rPr>
              <a:t>Example-4</a:t>
            </a:r>
          </a:p>
          <a:p>
            <a:pPr algn="just"/>
            <a:r>
              <a:rPr lang="en-US" sz="1400" dirty="0" smtClean="0">
                <a:solidFill>
                  <a:schemeClr val="tx2"/>
                </a:solidFill>
              </a:rPr>
              <a:t>How many edges does a tree with 10,000 vertices have?</a:t>
            </a:r>
          </a:p>
          <a:p>
            <a:pPr algn="just"/>
            <a:r>
              <a:rPr lang="en-US" sz="1400" dirty="0" smtClean="0">
                <a:solidFill>
                  <a:schemeClr val="tx2"/>
                </a:solidFill>
              </a:rPr>
              <a:t>Ans. </a:t>
            </a:r>
            <a:r>
              <a:rPr lang="en-US" sz="1400" i="1" dirty="0" smtClean="0">
                <a:solidFill>
                  <a:schemeClr val="tx2"/>
                </a:solidFill>
              </a:rPr>
              <a:t>e =</a:t>
            </a:r>
            <a:r>
              <a:rPr lang="en-US" sz="1400" dirty="0" smtClean="0">
                <a:solidFill>
                  <a:schemeClr val="tx2"/>
                </a:solidFill>
              </a:rPr>
              <a:t> </a:t>
            </a:r>
            <a:r>
              <a:rPr lang="en-US" sz="1400" i="1" dirty="0" smtClean="0">
                <a:solidFill>
                  <a:schemeClr val="tx2"/>
                </a:solidFill>
              </a:rPr>
              <a:t>v</a:t>
            </a:r>
            <a:r>
              <a:rPr lang="en-US" sz="1400" dirty="0" smtClean="0">
                <a:solidFill>
                  <a:schemeClr val="tx2"/>
                </a:solidFill>
              </a:rPr>
              <a:t>-1 = 9999</a:t>
            </a:r>
          </a:p>
          <a:p>
            <a:pPr algn="just"/>
            <a:endParaRPr lang="en-US" sz="1400" dirty="0" smtClean="0">
              <a:solidFill>
                <a:schemeClr val="tx2"/>
              </a:solidFill>
            </a:endParaRPr>
          </a:p>
          <a:p>
            <a:pPr algn="just"/>
            <a:r>
              <a:rPr lang="en-US" sz="1400" dirty="0" smtClean="0">
                <a:solidFill>
                  <a:schemeClr val="tx2"/>
                </a:solidFill>
              </a:rPr>
              <a:t>Example-5</a:t>
            </a:r>
          </a:p>
          <a:p>
            <a:pPr algn="just"/>
            <a:r>
              <a:rPr lang="en-US" sz="1400" dirty="0" smtClean="0">
                <a:solidFill>
                  <a:schemeClr val="tx2"/>
                </a:solidFill>
              </a:rPr>
              <a:t>Suppose 1000 people enter a chess tournament. Use a rooted tree model of the tournament to determine how many games must be played to determine a champion, if a player is eliminated after one loss and games are played until only one entrant has not lost.</a:t>
            </a:r>
          </a:p>
          <a:p>
            <a:pPr algn="just"/>
            <a:r>
              <a:rPr lang="en-US" sz="1400" dirty="0" smtClean="0">
                <a:solidFill>
                  <a:schemeClr val="tx2"/>
                </a:solidFill>
              </a:rPr>
              <a:t>Ans. The number of players =1000 = number of leaves of full binary tree.</a:t>
            </a:r>
          </a:p>
          <a:p>
            <a:pPr algn="just"/>
            <a:r>
              <a:rPr lang="en-US" sz="1400" dirty="0" smtClean="0">
                <a:solidFill>
                  <a:schemeClr val="tx2"/>
                </a:solidFill>
              </a:rPr>
              <a:t>The number of games = the number of internal vertices,</a:t>
            </a:r>
          </a:p>
          <a:p>
            <a:pPr algn="just"/>
            <a:r>
              <a:rPr lang="en-US" sz="1400" dirty="0" err="1" smtClean="0">
                <a:solidFill>
                  <a:schemeClr val="tx2"/>
                </a:solidFill>
              </a:rPr>
              <a:t>i</a:t>
            </a:r>
            <a:r>
              <a:rPr lang="en-US" sz="1400" dirty="0" smtClean="0">
                <a:solidFill>
                  <a:schemeClr val="tx2"/>
                </a:solidFill>
              </a:rPr>
              <a:t> = (</a:t>
            </a:r>
            <a:r>
              <a:rPr lang="en-US" sz="1400" i="1" dirty="0" smtClean="0">
                <a:solidFill>
                  <a:schemeClr val="tx2"/>
                </a:solidFill>
              </a:rPr>
              <a:t>l</a:t>
            </a:r>
            <a:r>
              <a:rPr lang="en-US" sz="1400" dirty="0" smtClean="0">
                <a:solidFill>
                  <a:schemeClr val="tx2"/>
                </a:solidFill>
              </a:rPr>
              <a:t>-1)/(m-1) = (1000-1)/(2-1) = 999</a:t>
            </a:r>
          </a:p>
          <a:p>
            <a:pPr algn="just"/>
            <a:endParaRPr lang="en-US" sz="1400" dirty="0" smtClean="0">
              <a:solidFill>
                <a:schemeClr val="tx2"/>
              </a:solidFill>
            </a:endParaRPr>
          </a:p>
          <a:p>
            <a:pPr algn="r"/>
            <a:r>
              <a:rPr lang="en-US" sz="1400" dirty="0" smtClean="0">
                <a:solidFill>
                  <a:schemeClr val="tx2"/>
                </a:solidFill>
              </a:rPr>
              <a:t>Example-6</a:t>
            </a:r>
          </a:p>
          <a:p>
            <a:pPr algn="r"/>
            <a:r>
              <a:rPr lang="en-US" sz="1400" dirty="0" smtClean="0">
                <a:solidFill>
                  <a:schemeClr val="tx2"/>
                </a:solidFill>
              </a:rPr>
              <a:t>How many vertices does a full 5-ary tree with 100 internal</a:t>
            </a:r>
          </a:p>
          <a:p>
            <a:pPr algn="r"/>
            <a:r>
              <a:rPr lang="en-US" sz="1400" dirty="0" smtClean="0">
                <a:solidFill>
                  <a:schemeClr val="tx2"/>
                </a:solidFill>
              </a:rPr>
              <a:t>vertices have?</a:t>
            </a:r>
          </a:p>
          <a:p>
            <a:pPr algn="r"/>
            <a:r>
              <a:rPr lang="en-US" sz="1400" dirty="0" smtClean="0">
                <a:solidFill>
                  <a:schemeClr val="tx2"/>
                </a:solidFill>
              </a:rPr>
              <a:t>Ans. Given, </a:t>
            </a:r>
            <a:r>
              <a:rPr lang="en-US" sz="1400" i="1" dirty="0" smtClean="0">
                <a:solidFill>
                  <a:schemeClr val="tx2"/>
                </a:solidFill>
              </a:rPr>
              <a:t>m</a:t>
            </a:r>
            <a:r>
              <a:rPr lang="en-US" sz="1400" dirty="0" smtClean="0">
                <a:solidFill>
                  <a:schemeClr val="tx2"/>
                </a:solidFill>
              </a:rPr>
              <a:t> = 5 and </a:t>
            </a:r>
            <a:r>
              <a:rPr lang="en-US" sz="1400" i="1" dirty="0" err="1" smtClean="0">
                <a:solidFill>
                  <a:schemeClr val="tx2"/>
                </a:solidFill>
              </a:rPr>
              <a:t>i</a:t>
            </a:r>
            <a:r>
              <a:rPr lang="en-US" sz="1400" dirty="0" smtClean="0">
                <a:solidFill>
                  <a:schemeClr val="tx2"/>
                </a:solidFill>
              </a:rPr>
              <a:t> =100.</a:t>
            </a:r>
          </a:p>
          <a:p>
            <a:pPr algn="r"/>
            <a:r>
              <a:rPr lang="en-US" sz="1400" dirty="0" smtClean="0">
                <a:solidFill>
                  <a:schemeClr val="tx2"/>
                </a:solidFill>
              </a:rPr>
              <a:t>For full </a:t>
            </a:r>
            <a:r>
              <a:rPr lang="en-US" sz="1400" i="1" dirty="0" smtClean="0">
                <a:solidFill>
                  <a:schemeClr val="tx2"/>
                </a:solidFill>
              </a:rPr>
              <a:t>m</a:t>
            </a:r>
            <a:r>
              <a:rPr lang="en-US" sz="1400" dirty="0" smtClean="0">
                <a:solidFill>
                  <a:schemeClr val="tx2"/>
                </a:solidFill>
              </a:rPr>
              <a:t>-</a:t>
            </a:r>
            <a:r>
              <a:rPr lang="en-US" sz="1400" dirty="0" err="1" smtClean="0">
                <a:solidFill>
                  <a:schemeClr val="tx2"/>
                </a:solidFill>
              </a:rPr>
              <a:t>ary</a:t>
            </a:r>
            <a:r>
              <a:rPr lang="en-US" sz="1400" dirty="0" smtClean="0">
                <a:solidFill>
                  <a:schemeClr val="tx2"/>
                </a:solidFill>
              </a:rPr>
              <a:t> tree, </a:t>
            </a:r>
            <a:r>
              <a:rPr lang="en-US" sz="1400" i="1" dirty="0" smtClean="0">
                <a:solidFill>
                  <a:schemeClr val="tx2"/>
                </a:solidFill>
              </a:rPr>
              <a:t>v = mi + </a:t>
            </a:r>
            <a:r>
              <a:rPr lang="en-US" sz="1400" dirty="0" smtClean="0">
                <a:solidFill>
                  <a:schemeClr val="tx2"/>
                </a:solidFill>
              </a:rPr>
              <a:t>1 = 5 × 100 + 1 = 501.</a:t>
            </a:r>
          </a:p>
          <a:p>
            <a:endParaRPr lang="en-US" sz="1400" dirty="0" smtClean="0">
              <a:solidFill>
                <a:schemeClr val="tx2"/>
              </a:solidFill>
            </a:endParaRPr>
          </a:p>
          <a:p>
            <a:r>
              <a:rPr lang="en-US" sz="1400" dirty="0" smtClean="0">
                <a:solidFill>
                  <a:schemeClr val="tx2"/>
                </a:solidFill>
              </a:rPr>
              <a:t>Example-7</a:t>
            </a:r>
          </a:p>
          <a:p>
            <a:r>
              <a:rPr lang="en-US" sz="1400" dirty="0" smtClean="0">
                <a:solidFill>
                  <a:schemeClr val="tx2"/>
                </a:solidFill>
              </a:rPr>
              <a:t>How many edges does a full binary tree with 1000 internal</a:t>
            </a:r>
          </a:p>
          <a:p>
            <a:r>
              <a:rPr lang="en-US" sz="1400" dirty="0" smtClean="0">
                <a:solidFill>
                  <a:schemeClr val="tx2"/>
                </a:solidFill>
              </a:rPr>
              <a:t>vertices have?</a:t>
            </a:r>
          </a:p>
          <a:p>
            <a:r>
              <a:rPr lang="en-US" sz="1400" dirty="0" smtClean="0">
                <a:solidFill>
                  <a:schemeClr val="tx2"/>
                </a:solidFill>
              </a:rPr>
              <a:t>Ans. </a:t>
            </a:r>
            <a:r>
              <a:rPr lang="en-US" sz="1400" i="1" dirty="0" smtClean="0">
                <a:solidFill>
                  <a:schemeClr val="tx2"/>
                </a:solidFill>
              </a:rPr>
              <a:t>m</a:t>
            </a:r>
            <a:r>
              <a:rPr lang="en-US" sz="1400" dirty="0" smtClean="0">
                <a:solidFill>
                  <a:schemeClr val="tx2"/>
                </a:solidFill>
              </a:rPr>
              <a:t> = 2, </a:t>
            </a:r>
            <a:r>
              <a:rPr lang="en-US" sz="1400" i="1" dirty="0" err="1" smtClean="0">
                <a:solidFill>
                  <a:schemeClr val="tx2"/>
                </a:solidFill>
              </a:rPr>
              <a:t>i</a:t>
            </a:r>
            <a:r>
              <a:rPr lang="en-US" sz="1400" dirty="0" smtClean="0">
                <a:solidFill>
                  <a:schemeClr val="tx2"/>
                </a:solidFill>
              </a:rPr>
              <a:t> =1000</a:t>
            </a:r>
          </a:p>
          <a:p>
            <a:r>
              <a:rPr lang="en-US" sz="1400" dirty="0" smtClean="0">
                <a:solidFill>
                  <a:schemeClr val="tx2"/>
                </a:solidFill>
              </a:rPr>
              <a:t>  </a:t>
            </a:r>
            <a:r>
              <a:rPr lang="en-US" sz="1400" i="1" dirty="0" smtClean="0">
                <a:solidFill>
                  <a:schemeClr val="tx2"/>
                </a:solidFill>
              </a:rPr>
              <a:t>v = mi</a:t>
            </a:r>
            <a:r>
              <a:rPr lang="en-US" sz="1400" dirty="0" smtClean="0">
                <a:solidFill>
                  <a:schemeClr val="tx2"/>
                </a:solidFill>
              </a:rPr>
              <a:t> + 1= 2001</a:t>
            </a:r>
          </a:p>
          <a:p>
            <a:r>
              <a:rPr lang="en-US" sz="1400" dirty="0" smtClean="0">
                <a:solidFill>
                  <a:schemeClr val="tx2"/>
                </a:solidFill>
              </a:rPr>
              <a:t>   </a:t>
            </a:r>
            <a:r>
              <a:rPr lang="en-US" sz="1400" i="1" dirty="0" smtClean="0">
                <a:solidFill>
                  <a:schemeClr val="tx2"/>
                </a:solidFill>
              </a:rPr>
              <a:t>e =</a:t>
            </a:r>
            <a:r>
              <a:rPr lang="en-US" sz="1400" dirty="0" smtClean="0">
                <a:solidFill>
                  <a:schemeClr val="tx2"/>
                </a:solidFill>
              </a:rPr>
              <a:t> </a:t>
            </a:r>
            <a:r>
              <a:rPr lang="en-US" sz="1400" i="1" dirty="0" smtClean="0">
                <a:solidFill>
                  <a:schemeClr val="tx2"/>
                </a:solidFill>
              </a:rPr>
              <a:t>v</a:t>
            </a:r>
            <a:r>
              <a:rPr lang="en-US" sz="1400" dirty="0" smtClean="0">
                <a:solidFill>
                  <a:schemeClr val="tx2"/>
                </a:solidFill>
              </a:rPr>
              <a:t> - 1 = 2000</a:t>
            </a:r>
          </a:p>
          <a:p>
            <a:pPr algn="r"/>
            <a:r>
              <a:rPr lang="en-US" sz="1400" dirty="0" smtClean="0">
                <a:solidFill>
                  <a:schemeClr val="tx2"/>
                </a:solidFill>
              </a:rPr>
              <a:t>Example-8</a:t>
            </a:r>
            <a:endParaRPr lang="en-US" sz="1400" dirty="0">
              <a:solidFill>
                <a:schemeClr val="tx2"/>
              </a:solidFill>
            </a:endParaRPr>
          </a:p>
          <a:p>
            <a:pPr algn="r"/>
            <a:r>
              <a:rPr lang="en-US" sz="1400" dirty="0">
                <a:solidFill>
                  <a:schemeClr val="tx2"/>
                </a:solidFill>
              </a:rPr>
              <a:t>How many leaves does a full 3-ary tree with 100 vertices have?</a:t>
            </a:r>
          </a:p>
          <a:p>
            <a:pPr algn="r"/>
            <a:r>
              <a:rPr lang="en-US" sz="1400" i="1" dirty="0">
                <a:solidFill>
                  <a:schemeClr val="tx2"/>
                </a:solidFill>
              </a:rPr>
              <a:t>m</a:t>
            </a:r>
            <a:r>
              <a:rPr lang="en-US" sz="1400" dirty="0">
                <a:solidFill>
                  <a:schemeClr val="tx2"/>
                </a:solidFill>
              </a:rPr>
              <a:t> = 3, </a:t>
            </a:r>
            <a:r>
              <a:rPr lang="en-US" sz="1400" i="1" dirty="0">
                <a:solidFill>
                  <a:schemeClr val="tx2"/>
                </a:solidFill>
              </a:rPr>
              <a:t>v</a:t>
            </a:r>
            <a:r>
              <a:rPr lang="en-US" sz="1400" dirty="0">
                <a:solidFill>
                  <a:schemeClr val="tx2"/>
                </a:solidFill>
              </a:rPr>
              <a:t> = 100</a:t>
            </a:r>
          </a:p>
          <a:p>
            <a:pPr algn="r"/>
            <a:r>
              <a:rPr lang="en-US" sz="1400" i="1" dirty="0">
                <a:solidFill>
                  <a:schemeClr val="tx2"/>
                </a:solidFill>
              </a:rPr>
              <a:t>l ={(m-1)v+</a:t>
            </a:r>
            <a:r>
              <a:rPr lang="en-US" sz="1400" dirty="0">
                <a:solidFill>
                  <a:schemeClr val="tx2"/>
                </a:solidFill>
              </a:rPr>
              <a:t>1</a:t>
            </a:r>
            <a:r>
              <a:rPr lang="en-US" sz="1400" i="1" dirty="0">
                <a:solidFill>
                  <a:schemeClr val="tx2"/>
                </a:solidFill>
              </a:rPr>
              <a:t>}/m</a:t>
            </a:r>
            <a:r>
              <a:rPr lang="en-US" sz="1400" dirty="0">
                <a:solidFill>
                  <a:schemeClr val="tx2"/>
                </a:solidFill>
              </a:rPr>
              <a:t> = {(3-1) </a:t>
            </a:r>
            <a:r>
              <a:rPr lang="en-US" sz="1400" dirty="0">
                <a:solidFill>
                  <a:schemeClr val="tx2"/>
                </a:solidFill>
                <a:cs typeface="Times New Roman" pitchFamily="18" charset="0"/>
              </a:rPr>
              <a:t>×</a:t>
            </a:r>
            <a:r>
              <a:rPr lang="en-US" sz="1400" dirty="0">
                <a:solidFill>
                  <a:schemeClr val="tx2"/>
                </a:solidFill>
              </a:rPr>
              <a:t> 100 + 1}/3 = 201/3 = </a:t>
            </a:r>
            <a:r>
              <a:rPr lang="en-US" sz="1400" dirty="0" smtClean="0">
                <a:solidFill>
                  <a:schemeClr val="tx2"/>
                </a:solidFill>
              </a:rPr>
              <a:t>67</a:t>
            </a:r>
          </a:p>
          <a:p>
            <a:pPr algn="r"/>
            <a:endParaRPr lang="en-US" sz="1400" dirty="0" smtClean="0">
              <a:solidFill>
                <a:schemeClr val="tx2"/>
              </a:solidFill>
            </a:endParaRPr>
          </a:p>
          <a:p>
            <a:pPr algn="r"/>
            <a:r>
              <a:rPr lang="en-US" sz="1400" dirty="0" smtClean="0">
                <a:solidFill>
                  <a:schemeClr val="tx2"/>
                </a:solidFill>
              </a:rPr>
              <a:t>A complete </a:t>
            </a:r>
            <a:r>
              <a:rPr lang="en-US" sz="1400" i="1" dirty="0" smtClean="0">
                <a:solidFill>
                  <a:schemeClr val="tx2"/>
                </a:solidFill>
              </a:rPr>
              <a:t>m-</a:t>
            </a:r>
            <a:r>
              <a:rPr lang="en-US" sz="1400" i="1" dirty="0" err="1" smtClean="0">
                <a:solidFill>
                  <a:schemeClr val="tx2"/>
                </a:solidFill>
              </a:rPr>
              <a:t>ary</a:t>
            </a:r>
            <a:r>
              <a:rPr lang="en-US" sz="1400" i="1" dirty="0" smtClean="0">
                <a:solidFill>
                  <a:schemeClr val="tx2"/>
                </a:solidFill>
              </a:rPr>
              <a:t> tree </a:t>
            </a:r>
            <a:r>
              <a:rPr lang="en-US" sz="1400" dirty="0" smtClean="0">
                <a:solidFill>
                  <a:schemeClr val="tx2"/>
                </a:solidFill>
              </a:rPr>
              <a:t>is a</a:t>
            </a:r>
            <a:r>
              <a:rPr lang="en-US" sz="1400" i="1" dirty="0" smtClean="0">
                <a:solidFill>
                  <a:schemeClr val="tx2"/>
                </a:solidFill>
              </a:rPr>
              <a:t> full m-</a:t>
            </a:r>
            <a:r>
              <a:rPr lang="en-US" sz="1400" i="1" dirty="0" err="1" smtClean="0">
                <a:solidFill>
                  <a:schemeClr val="tx2"/>
                </a:solidFill>
              </a:rPr>
              <a:t>ary</a:t>
            </a:r>
            <a:r>
              <a:rPr lang="en-US" sz="1400" i="1" dirty="0" smtClean="0">
                <a:solidFill>
                  <a:schemeClr val="tx2"/>
                </a:solidFill>
              </a:rPr>
              <a:t> tree </a:t>
            </a:r>
            <a:r>
              <a:rPr lang="en-US" sz="1400" dirty="0" smtClean="0">
                <a:solidFill>
                  <a:schemeClr val="tx2"/>
                </a:solidFill>
              </a:rPr>
              <a:t>in which every leaf is at the same level.</a:t>
            </a:r>
            <a:endParaRPr lang="en-US" sz="1400" dirty="0">
              <a:solidFill>
                <a:schemeClr val="tx2"/>
              </a:solidFill>
            </a:endParaRP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641531" y="2434046"/>
            <a:ext cx="11277600" cy="1923604"/>
          </a:xfrm>
          <a:prstGeom prst="rect">
            <a:avLst/>
          </a:prstGeom>
          <a:noFill/>
          <a:ln w="9525">
            <a:noFill/>
            <a:miter lim="800000"/>
            <a:headEnd/>
            <a:tailEnd/>
          </a:ln>
        </p:spPr>
        <p:txBody>
          <a:bodyPr>
            <a:spAutoFit/>
          </a:bodyPr>
          <a:lstStyle/>
          <a:p>
            <a:pPr>
              <a:spcBef>
                <a:spcPct val="50000"/>
              </a:spcBef>
            </a:pPr>
            <a:r>
              <a:rPr lang="en-US" sz="1400" dirty="0">
                <a:solidFill>
                  <a:schemeClr val="tx2"/>
                </a:solidFill>
              </a:rPr>
              <a:t>A rooted </a:t>
            </a:r>
            <a:r>
              <a:rPr lang="en-US" sz="1400" i="1" dirty="0">
                <a:solidFill>
                  <a:schemeClr val="tx2"/>
                </a:solidFill>
              </a:rPr>
              <a:t>m</a:t>
            </a:r>
            <a:r>
              <a:rPr lang="en-US" sz="1400" dirty="0">
                <a:solidFill>
                  <a:schemeClr val="tx2"/>
                </a:solidFill>
              </a:rPr>
              <a:t>-</a:t>
            </a:r>
            <a:r>
              <a:rPr lang="en-US" sz="1400" dirty="0" err="1">
                <a:solidFill>
                  <a:schemeClr val="tx2"/>
                </a:solidFill>
              </a:rPr>
              <a:t>ary</a:t>
            </a:r>
            <a:r>
              <a:rPr lang="en-US" sz="1400" dirty="0">
                <a:solidFill>
                  <a:schemeClr val="tx2"/>
                </a:solidFill>
              </a:rPr>
              <a:t> tree of height </a:t>
            </a:r>
            <a:r>
              <a:rPr lang="en-US" sz="1400" i="1" dirty="0">
                <a:solidFill>
                  <a:schemeClr val="tx2"/>
                </a:solidFill>
              </a:rPr>
              <a:t>h </a:t>
            </a:r>
            <a:r>
              <a:rPr lang="en-US" sz="1400" dirty="0">
                <a:solidFill>
                  <a:schemeClr val="tx2"/>
                </a:solidFill>
              </a:rPr>
              <a:t>is </a:t>
            </a:r>
            <a:r>
              <a:rPr lang="en-US" sz="1400" b="1" dirty="0">
                <a:solidFill>
                  <a:schemeClr val="tx2"/>
                </a:solidFill>
              </a:rPr>
              <a:t>balanced </a:t>
            </a:r>
            <a:r>
              <a:rPr lang="en-US" sz="1400" dirty="0">
                <a:solidFill>
                  <a:schemeClr val="tx2"/>
                </a:solidFill>
              </a:rPr>
              <a:t>if all leaves are at levels </a:t>
            </a:r>
            <a:r>
              <a:rPr lang="en-US" sz="1400" i="1" dirty="0">
                <a:solidFill>
                  <a:schemeClr val="tx2"/>
                </a:solidFill>
              </a:rPr>
              <a:t>h </a:t>
            </a:r>
            <a:r>
              <a:rPr lang="en-US" sz="1400" dirty="0">
                <a:solidFill>
                  <a:schemeClr val="tx2"/>
                </a:solidFill>
              </a:rPr>
              <a:t>or </a:t>
            </a:r>
            <a:r>
              <a:rPr lang="en-US" sz="1400" i="1" dirty="0">
                <a:solidFill>
                  <a:schemeClr val="tx2"/>
                </a:solidFill>
              </a:rPr>
              <a:t>h </a:t>
            </a:r>
            <a:r>
              <a:rPr lang="en-US" sz="1400" dirty="0">
                <a:solidFill>
                  <a:schemeClr val="tx2"/>
                </a:solidFill>
              </a:rPr>
              <a:t>− 1.</a:t>
            </a:r>
          </a:p>
          <a:p>
            <a:pPr>
              <a:spcBef>
                <a:spcPct val="50000"/>
              </a:spcBef>
            </a:pPr>
            <a:r>
              <a:rPr lang="en-US" sz="1400" b="1" dirty="0">
                <a:solidFill>
                  <a:schemeClr val="tx2"/>
                </a:solidFill>
              </a:rPr>
              <a:t>Example-11</a:t>
            </a:r>
          </a:p>
          <a:p>
            <a:pPr>
              <a:spcBef>
                <a:spcPct val="50000"/>
              </a:spcBef>
            </a:pPr>
            <a:r>
              <a:rPr lang="en-US" sz="1400" dirty="0">
                <a:solidFill>
                  <a:schemeClr val="tx2"/>
                </a:solidFill>
              </a:rPr>
              <a:t>Which of the rooted trees shown in Figure 14 are balanced?</a:t>
            </a:r>
          </a:p>
          <a:p>
            <a:pPr>
              <a:spcBef>
                <a:spcPct val="50000"/>
              </a:spcBef>
            </a:pPr>
            <a:endParaRPr lang="en-US" sz="1400" dirty="0">
              <a:solidFill>
                <a:schemeClr val="tx2"/>
              </a:solidFill>
            </a:endParaRPr>
          </a:p>
          <a:p>
            <a:r>
              <a:rPr lang="en-US" sz="1400" i="1" dirty="0">
                <a:solidFill>
                  <a:schemeClr val="tx2"/>
                </a:solidFill>
              </a:rPr>
              <a:t>Solution: T</a:t>
            </a:r>
            <a:r>
              <a:rPr lang="en-US" sz="1400" dirty="0">
                <a:solidFill>
                  <a:schemeClr val="tx2"/>
                </a:solidFill>
              </a:rPr>
              <a:t>1 is balanced, because all its leaves are at levels 3 and 4. However, </a:t>
            </a:r>
            <a:r>
              <a:rPr lang="en-US" sz="1400" i="1" dirty="0">
                <a:solidFill>
                  <a:schemeClr val="tx2"/>
                </a:solidFill>
              </a:rPr>
              <a:t>T</a:t>
            </a:r>
            <a:r>
              <a:rPr lang="en-US" sz="1400" dirty="0">
                <a:solidFill>
                  <a:schemeClr val="tx2"/>
                </a:solidFill>
              </a:rPr>
              <a:t>2 is not balanced, because it has leaves at levels 2, 3, and 4. Finally, </a:t>
            </a:r>
            <a:r>
              <a:rPr lang="en-US" sz="1400" i="1" dirty="0">
                <a:solidFill>
                  <a:schemeClr val="tx2"/>
                </a:solidFill>
              </a:rPr>
              <a:t>T</a:t>
            </a:r>
            <a:r>
              <a:rPr lang="en-US" sz="1400" dirty="0">
                <a:solidFill>
                  <a:schemeClr val="tx2"/>
                </a:solidFill>
              </a:rPr>
              <a:t>3 is balanced, because all its leaves are at</a:t>
            </a:r>
          </a:p>
          <a:p>
            <a:r>
              <a:rPr lang="en-US" sz="1400" dirty="0">
                <a:solidFill>
                  <a:schemeClr val="tx2"/>
                </a:solidFill>
              </a:rPr>
              <a:t>level 3.</a:t>
            </a:r>
          </a:p>
        </p:txBody>
      </p:sp>
      <p:graphicFrame>
        <p:nvGraphicFramePr>
          <p:cNvPr id="2050" name="Object 5"/>
          <p:cNvGraphicFramePr>
            <a:graphicFrameLocks noChangeAspect="1"/>
          </p:cNvGraphicFramePr>
          <p:nvPr>
            <p:ph/>
          </p:nvPr>
        </p:nvGraphicFramePr>
        <p:xfrm>
          <a:off x="258234" y="4343401"/>
          <a:ext cx="11628967" cy="2079625"/>
        </p:xfrm>
        <a:graphic>
          <a:graphicData uri="http://schemas.openxmlformats.org/presentationml/2006/ole">
            <p:oleObj spid="_x0000_s40962" name="Bitmap Image" r:id="rId3" imgW="9228571" imgH="2200582" progId="PBrush">
              <p:embed/>
            </p:oleObj>
          </a:graphicData>
        </a:graphic>
      </p:graphicFrame>
      <p:sp>
        <p:nvSpPr>
          <p:cNvPr id="4" name="Rectangle 3"/>
          <p:cNvSpPr/>
          <p:nvPr/>
        </p:nvSpPr>
        <p:spPr>
          <a:xfrm>
            <a:off x="274320" y="1"/>
            <a:ext cx="11704320" cy="2492990"/>
          </a:xfrm>
          <a:prstGeom prst="rect">
            <a:avLst/>
          </a:prstGeom>
        </p:spPr>
        <p:txBody>
          <a:bodyPr wrap="square">
            <a:spAutoFit/>
          </a:bodyPr>
          <a:lstStyle/>
          <a:p>
            <a:r>
              <a:rPr lang="en-US" sz="1200" b="1" dirty="0" smtClean="0">
                <a:solidFill>
                  <a:schemeClr val="tx2"/>
                </a:solidFill>
              </a:rPr>
              <a:t>Example-9</a:t>
            </a:r>
          </a:p>
          <a:p>
            <a:r>
              <a:rPr lang="en-US" sz="1200" dirty="0" smtClean="0">
                <a:solidFill>
                  <a:schemeClr val="tx2"/>
                </a:solidFill>
              </a:rPr>
              <a:t>How many vertices and how many leaves does a complete</a:t>
            </a:r>
          </a:p>
          <a:p>
            <a:r>
              <a:rPr lang="en-US" sz="1200" i="1" dirty="0" smtClean="0">
                <a:solidFill>
                  <a:schemeClr val="tx2"/>
                </a:solidFill>
              </a:rPr>
              <a:t>m-</a:t>
            </a:r>
            <a:r>
              <a:rPr lang="en-US" sz="1200" i="1" dirty="0" err="1" smtClean="0">
                <a:solidFill>
                  <a:schemeClr val="tx2"/>
                </a:solidFill>
              </a:rPr>
              <a:t>ary</a:t>
            </a:r>
            <a:r>
              <a:rPr lang="en-US" sz="1200" i="1" dirty="0" smtClean="0">
                <a:solidFill>
                  <a:schemeClr val="tx2"/>
                </a:solidFill>
              </a:rPr>
              <a:t> tree </a:t>
            </a:r>
            <a:r>
              <a:rPr lang="en-US" sz="1200" dirty="0" smtClean="0">
                <a:solidFill>
                  <a:schemeClr val="tx2"/>
                </a:solidFill>
              </a:rPr>
              <a:t>of height h have</a:t>
            </a:r>
            <a:r>
              <a:rPr lang="en-US" sz="1200" i="1" dirty="0" smtClean="0">
                <a:solidFill>
                  <a:schemeClr val="tx2"/>
                </a:solidFill>
              </a:rPr>
              <a:t>?</a:t>
            </a:r>
          </a:p>
          <a:p>
            <a:endParaRPr lang="en-US" sz="1200" i="1" dirty="0" smtClean="0">
              <a:solidFill>
                <a:schemeClr val="tx2"/>
              </a:solidFill>
            </a:endParaRPr>
          </a:p>
          <a:p>
            <a:r>
              <a:rPr lang="en-US" sz="1200" i="1" dirty="0" smtClean="0">
                <a:solidFill>
                  <a:schemeClr val="tx2"/>
                </a:solidFill>
              </a:rPr>
              <a:t>Ans. </a:t>
            </a:r>
            <a:r>
              <a:rPr lang="en-US" sz="1200" dirty="0" smtClean="0">
                <a:solidFill>
                  <a:schemeClr val="tx2"/>
                </a:solidFill>
              </a:rPr>
              <a:t>The number of leaves = </a:t>
            </a:r>
            <a:r>
              <a:rPr lang="en-US" sz="1200" i="1" dirty="0" err="1" smtClean="0">
                <a:solidFill>
                  <a:schemeClr val="tx2"/>
                </a:solidFill>
              </a:rPr>
              <a:t>m</a:t>
            </a:r>
            <a:r>
              <a:rPr lang="en-US" sz="1200" i="1" baseline="30000" dirty="0" err="1" smtClean="0">
                <a:solidFill>
                  <a:schemeClr val="tx2"/>
                </a:solidFill>
              </a:rPr>
              <a:t>h</a:t>
            </a:r>
            <a:r>
              <a:rPr lang="en-US" sz="1200" baseline="30000" dirty="0" smtClean="0">
                <a:solidFill>
                  <a:schemeClr val="tx2"/>
                </a:solidFill>
              </a:rPr>
              <a:t>    </a:t>
            </a:r>
          </a:p>
          <a:p>
            <a:r>
              <a:rPr lang="en-US" sz="1200" dirty="0" smtClean="0">
                <a:solidFill>
                  <a:schemeClr val="tx2"/>
                </a:solidFill>
              </a:rPr>
              <a:t>The number of vertices,</a:t>
            </a:r>
          </a:p>
          <a:p>
            <a:r>
              <a:rPr lang="en-US" sz="1200" dirty="0" smtClean="0">
                <a:solidFill>
                  <a:schemeClr val="tx2"/>
                </a:solidFill>
              </a:rPr>
              <a:t>1 + </a:t>
            </a:r>
            <a:r>
              <a:rPr lang="en-US" sz="1200" i="1" dirty="0" smtClean="0">
                <a:solidFill>
                  <a:schemeClr val="tx2"/>
                </a:solidFill>
              </a:rPr>
              <a:t>m + m</a:t>
            </a:r>
            <a:r>
              <a:rPr lang="en-US" sz="1200" i="1" baseline="30000" dirty="0" smtClean="0">
                <a:solidFill>
                  <a:schemeClr val="tx2"/>
                </a:solidFill>
              </a:rPr>
              <a:t>2 </a:t>
            </a:r>
            <a:r>
              <a:rPr lang="en-US" sz="1200" i="1" dirty="0" smtClean="0">
                <a:solidFill>
                  <a:schemeClr val="tx2"/>
                </a:solidFill>
              </a:rPr>
              <a:t>+ m</a:t>
            </a:r>
            <a:r>
              <a:rPr lang="en-US" sz="1200" i="1" baseline="30000" dirty="0" smtClean="0">
                <a:solidFill>
                  <a:schemeClr val="tx2"/>
                </a:solidFill>
              </a:rPr>
              <a:t>3 </a:t>
            </a:r>
            <a:r>
              <a:rPr lang="en-US" sz="1200" i="1" dirty="0" smtClean="0">
                <a:solidFill>
                  <a:schemeClr val="tx2"/>
                </a:solidFill>
              </a:rPr>
              <a:t>+… … … + </a:t>
            </a:r>
            <a:r>
              <a:rPr lang="en-US" sz="1200" i="1" dirty="0" err="1" smtClean="0">
                <a:solidFill>
                  <a:schemeClr val="tx2"/>
                </a:solidFill>
              </a:rPr>
              <a:t>m</a:t>
            </a:r>
            <a:r>
              <a:rPr lang="en-US" sz="1200" i="1" baseline="30000" dirty="0" err="1" smtClean="0">
                <a:solidFill>
                  <a:schemeClr val="tx2"/>
                </a:solidFill>
              </a:rPr>
              <a:t>h</a:t>
            </a:r>
            <a:r>
              <a:rPr lang="en-US" sz="1200" dirty="0" smtClean="0">
                <a:solidFill>
                  <a:schemeClr val="tx2"/>
                </a:solidFill>
              </a:rPr>
              <a:t>  = 1 × (</a:t>
            </a:r>
            <a:r>
              <a:rPr lang="en-US" sz="1200" i="1" dirty="0" smtClean="0">
                <a:solidFill>
                  <a:schemeClr val="tx2"/>
                </a:solidFill>
              </a:rPr>
              <a:t>m</a:t>
            </a:r>
            <a:r>
              <a:rPr lang="en-US" sz="1200" i="1" baseline="30000" dirty="0" smtClean="0">
                <a:solidFill>
                  <a:schemeClr val="tx2"/>
                </a:solidFill>
              </a:rPr>
              <a:t>h</a:t>
            </a:r>
            <a:r>
              <a:rPr lang="en-US" sz="1200" baseline="30000" dirty="0" smtClean="0">
                <a:solidFill>
                  <a:schemeClr val="tx2"/>
                </a:solidFill>
              </a:rPr>
              <a:t>+1</a:t>
            </a:r>
            <a:r>
              <a:rPr lang="en-US" sz="1200" dirty="0" smtClean="0">
                <a:solidFill>
                  <a:schemeClr val="tx2"/>
                </a:solidFill>
              </a:rPr>
              <a:t>-1)/(</a:t>
            </a:r>
            <a:r>
              <a:rPr lang="en-US" sz="1200" i="1" dirty="0" smtClean="0">
                <a:solidFill>
                  <a:schemeClr val="tx2"/>
                </a:solidFill>
              </a:rPr>
              <a:t>m</a:t>
            </a:r>
            <a:r>
              <a:rPr lang="en-US" sz="1200" dirty="0" smtClean="0">
                <a:solidFill>
                  <a:schemeClr val="tx2"/>
                </a:solidFill>
              </a:rPr>
              <a:t>-1)</a:t>
            </a:r>
          </a:p>
          <a:p>
            <a:endParaRPr lang="en-US" sz="1200" dirty="0" smtClean="0">
              <a:solidFill>
                <a:schemeClr val="tx2"/>
              </a:solidFill>
            </a:endParaRPr>
          </a:p>
          <a:p>
            <a:r>
              <a:rPr lang="en-US" sz="1200" b="1" dirty="0" smtClean="0">
                <a:solidFill>
                  <a:schemeClr val="tx2"/>
                </a:solidFill>
              </a:rPr>
              <a:t>Example-10</a:t>
            </a:r>
          </a:p>
          <a:p>
            <a:r>
              <a:rPr lang="en-US" sz="1200" dirty="0" smtClean="0">
                <a:solidFill>
                  <a:schemeClr val="tx2"/>
                </a:solidFill>
              </a:rPr>
              <a:t>How many edges are there in a forest of </a:t>
            </a:r>
            <a:r>
              <a:rPr lang="en-US" sz="1200" i="1" dirty="0" smtClean="0">
                <a:solidFill>
                  <a:schemeClr val="tx2"/>
                </a:solidFill>
              </a:rPr>
              <a:t>t </a:t>
            </a:r>
            <a:r>
              <a:rPr lang="en-US" sz="1200" dirty="0" smtClean="0">
                <a:solidFill>
                  <a:schemeClr val="tx2"/>
                </a:solidFill>
              </a:rPr>
              <a:t>trees containing</a:t>
            </a:r>
          </a:p>
          <a:p>
            <a:r>
              <a:rPr lang="en-US" sz="1200" dirty="0" smtClean="0">
                <a:solidFill>
                  <a:schemeClr val="tx2"/>
                </a:solidFill>
              </a:rPr>
              <a:t>a total of </a:t>
            </a:r>
            <a:r>
              <a:rPr lang="en-US" sz="1200" i="1" dirty="0" smtClean="0">
                <a:solidFill>
                  <a:schemeClr val="tx2"/>
                </a:solidFill>
              </a:rPr>
              <a:t>n vertices?</a:t>
            </a:r>
          </a:p>
          <a:p>
            <a:endParaRPr lang="en-US" sz="1200" i="1" dirty="0" smtClean="0">
              <a:solidFill>
                <a:schemeClr val="tx2"/>
              </a:solidFill>
            </a:endParaRPr>
          </a:p>
          <a:p>
            <a:r>
              <a:rPr lang="en-US" sz="1200" i="1" dirty="0" smtClean="0">
                <a:solidFill>
                  <a:schemeClr val="tx2"/>
                </a:solidFill>
              </a:rPr>
              <a:t>Ans. n-t</a:t>
            </a:r>
            <a:endParaRPr lang="en-US" sz="1200" i="1" dirty="0">
              <a:solidFill>
                <a:schemeClr val="tx2"/>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ChangeArrowheads="1"/>
          </p:cNvSpPr>
          <p:nvPr/>
        </p:nvSpPr>
        <p:spPr bwMode="auto">
          <a:xfrm>
            <a:off x="2946400" y="381001"/>
            <a:ext cx="4641014" cy="830997"/>
          </a:xfrm>
          <a:prstGeom prst="rect">
            <a:avLst/>
          </a:prstGeom>
          <a:solidFill>
            <a:srgbClr val="CCECFF"/>
          </a:solidFill>
          <a:ln w="9525">
            <a:noFill/>
            <a:miter lim="800000"/>
            <a:headEnd/>
            <a:tailEnd/>
          </a:ln>
          <a:effectLst/>
        </p:spPr>
        <p:txBody>
          <a:bodyPr wrap="none">
            <a:spAutoFit/>
          </a:bodyPr>
          <a:lstStyle/>
          <a:p>
            <a:r>
              <a:rPr lang="en-US" sz="4800" b="1" dirty="0">
                <a:solidFill>
                  <a:schemeClr val="tx2"/>
                </a:solidFill>
              </a:rPr>
              <a:t>Tree Traversal</a:t>
            </a:r>
          </a:p>
        </p:txBody>
      </p:sp>
      <p:sp>
        <p:nvSpPr>
          <p:cNvPr id="59397" name="Text Box 5"/>
          <p:cNvSpPr txBox="1">
            <a:spLocks noChangeArrowheads="1"/>
          </p:cNvSpPr>
          <p:nvPr/>
        </p:nvSpPr>
        <p:spPr bwMode="auto">
          <a:xfrm>
            <a:off x="304800" y="1447801"/>
            <a:ext cx="11277600" cy="923330"/>
          </a:xfrm>
          <a:prstGeom prst="rect">
            <a:avLst/>
          </a:prstGeom>
          <a:solidFill>
            <a:srgbClr val="FFCCCC"/>
          </a:solidFill>
          <a:ln w="9525">
            <a:noFill/>
            <a:miter lim="800000"/>
            <a:headEnd/>
            <a:tailEnd/>
          </a:ln>
          <a:effectLst/>
        </p:spPr>
        <p:txBody>
          <a:bodyPr>
            <a:spAutoFit/>
          </a:bodyPr>
          <a:lstStyle/>
          <a:p>
            <a:r>
              <a:rPr lang="en-US" dirty="0">
                <a:solidFill>
                  <a:schemeClr val="tx2"/>
                </a:solidFill>
              </a:rPr>
              <a:t>Procedures for systematically visiting every vertex of an ordered rooted tree are called </a:t>
            </a:r>
            <a:r>
              <a:rPr lang="en-US" b="1" dirty="0">
                <a:solidFill>
                  <a:schemeClr val="tx2"/>
                </a:solidFill>
              </a:rPr>
              <a:t>traversal algorithms</a:t>
            </a:r>
            <a:r>
              <a:rPr lang="en-US" dirty="0">
                <a:solidFill>
                  <a:schemeClr val="tx2"/>
                </a:solidFill>
              </a:rPr>
              <a:t>. We will describe three of the most commonly used such algorithms, </a:t>
            </a:r>
            <a:r>
              <a:rPr lang="en-US" b="1" dirty="0">
                <a:solidFill>
                  <a:schemeClr val="tx2"/>
                </a:solidFill>
              </a:rPr>
              <a:t>preorder traversal</a:t>
            </a:r>
            <a:r>
              <a:rPr lang="en-US" dirty="0">
                <a:solidFill>
                  <a:schemeClr val="tx2"/>
                </a:solidFill>
              </a:rPr>
              <a:t>, </a:t>
            </a:r>
            <a:r>
              <a:rPr lang="en-US" b="1" dirty="0" err="1">
                <a:solidFill>
                  <a:schemeClr val="tx2"/>
                </a:solidFill>
              </a:rPr>
              <a:t>inorder</a:t>
            </a:r>
            <a:r>
              <a:rPr lang="en-US" b="1" dirty="0">
                <a:solidFill>
                  <a:schemeClr val="tx2"/>
                </a:solidFill>
              </a:rPr>
              <a:t> traversal</a:t>
            </a:r>
            <a:r>
              <a:rPr lang="en-US" dirty="0">
                <a:solidFill>
                  <a:schemeClr val="tx2"/>
                </a:solidFill>
              </a:rPr>
              <a:t>, and </a:t>
            </a:r>
            <a:r>
              <a:rPr lang="en-US" b="1" dirty="0" err="1">
                <a:solidFill>
                  <a:schemeClr val="tx2"/>
                </a:solidFill>
              </a:rPr>
              <a:t>postorder</a:t>
            </a:r>
            <a:r>
              <a:rPr lang="en-US" b="1" dirty="0">
                <a:solidFill>
                  <a:schemeClr val="tx2"/>
                </a:solidFill>
              </a:rPr>
              <a:t> traversal</a:t>
            </a:r>
          </a:p>
        </p:txBody>
      </p:sp>
      <p:sp>
        <p:nvSpPr>
          <p:cNvPr id="59398" name="Text Box 6"/>
          <p:cNvSpPr txBox="1">
            <a:spLocks noChangeArrowheads="1"/>
          </p:cNvSpPr>
          <p:nvPr/>
        </p:nvSpPr>
        <p:spPr bwMode="auto">
          <a:xfrm>
            <a:off x="262708" y="2468880"/>
            <a:ext cx="11277600" cy="1754326"/>
          </a:xfrm>
          <a:prstGeom prst="rect">
            <a:avLst/>
          </a:prstGeom>
          <a:noFill/>
          <a:ln w="9525">
            <a:noFill/>
            <a:miter lim="800000"/>
            <a:headEnd/>
            <a:tailEnd/>
          </a:ln>
          <a:effectLst/>
        </p:spPr>
        <p:txBody>
          <a:bodyPr>
            <a:spAutoFit/>
          </a:bodyPr>
          <a:lstStyle/>
          <a:p>
            <a:pPr algn="just"/>
            <a:r>
              <a:rPr lang="en-US" b="1" dirty="0">
                <a:solidFill>
                  <a:schemeClr val="tx2"/>
                </a:solidFill>
              </a:rPr>
              <a:t>Preorder traversal</a:t>
            </a:r>
          </a:p>
          <a:p>
            <a:pPr algn="just"/>
            <a:r>
              <a:rPr lang="en-US" dirty="0">
                <a:solidFill>
                  <a:schemeClr val="tx2"/>
                </a:solidFill>
              </a:rPr>
              <a:t>Let </a:t>
            </a:r>
            <a:r>
              <a:rPr lang="en-US" i="1" dirty="0">
                <a:solidFill>
                  <a:schemeClr val="tx2"/>
                </a:solidFill>
              </a:rPr>
              <a:t>T </a:t>
            </a:r>
            <a:r>
              <a:rPr lang="en-US" dirty="0">
                <a:solidFill>
                  <a:schemeClr val="tx2"/>
                </a:solidFill>
              </a:rPr>
              <a:t>be an ordered rooted tree with root </a:t>
            </a:r>
            <a:r>
              <a:rPr lang="en-US" i="1" dirty="0">
                <a:solidFill>
                  <a:schemeClr val="tx2"/>
                </a:solidFill>
              </a:rPr>
              <a:t>r</a:t>
            </a:r>
            <a:r>
              <a:rPr lang="en-US" dirty="0">
                <a:solidFill>
                  <a:schemeClr val="tx2"/>
                </a:solidFill>
              </a:rPr>
              <a:t>. If </a:t>
            </a:r>
            <a:r>
              <a:rPr lang="en-US" i="1" dirty="0">
                <a:solidFill>
                  <a:schemeClr val="tx2"/>
                </a:solidFill>
              </a:rPr>
              <a:t>T </a:t>
            </a:r>
            <a:r>
              <a:rPr lang="en-US" dirty="0">
                <a:solidFill>
                  <a:schemeClr val="tx2"/>
                </a:solidFill>
              </a:rPr>
              <a:t>consists only of </a:t>
            </a:r>
            <a:r>
              <a:rPr lang="en-US" i="1" dirty="0">
                <a:solidFill>
                  <a:schemeClr val="tx2"/>
                </a:solidFill>
              </a:rPr>
              <a:t>r</a:t>
            </a:r>
            <a:r>
              <a:rPr lang="en-US" dirty="0">
                <a:solidFill>
                  <a:schemeClr val="tx2"/>
                </a:solidFill>
              </a:rPr>
              <a:t>, then </a:t>
            </a:r>
            <a:r>
              <a:rPr lang="en-US" i="1" dirty="0">
                <a:solidFill>
                  <a:schemeClr val="tx2"/>
                </a:solidFill>
              </a:rPr>
              <a:t>r </a:t>
            </a:r>
            <a:r>
              <a:rPr lang="en-US" dirty="0">
                <a:solidFill>
                  <a:schemeClr val="tx2"/>
                </a:solidFill>
              </a:rPr>
              <a:t>is the </a:t>
            </a:r>
            <a:r>
              <a:rPr lang="en-US" i="1" dirty="0">
                <a:solidFill>
                  <a:schemeClr val="tx2"/>
                </a:solidFill>
              </a:rPr>
              <a:t>preorder traversal </a:t>
            </a:r>
            <a:r>
              <a:rPr lang="en-US" dirty="0">
                <a:solidFill>
                  <a:schemeClr val="tx2"/>
                </a:solidFill>
              </a:rPr>
              <a:t>of </a:t>
            </a:r>
            <a:r>
              <a:rPr lang="en-US" i="1" dirty="0">
                <a:solidFill>
                  <a:schemeClr val="tx2"/>
                </a:solidFill>
              </a:rPr>
              <a:t>T </a:t>
            </a:r>
            <a:r>
              <a:rPr lang="en-US" dirty="0">
                <a:solidFill>
                  <a:schemeClr val="tx2"/>
                </a:solidFill>
              </a:rPr>
              <a:t>. Otherwise, suppose that </a:t>
            </a:r>
            <a:r>
              <a:rPr lang="en-US" i="1" dirty="0">
                <a:solidFill>
                  <a:schemeClr val="tx2"/>
                </a:solidFill>
              </a:rPr>
              <a:t>T</a:t>
            </a:r>
            <a:r>
              <a:rPr lang="en-US" dirty="0">
                <a:solidFill>
                  <a:schemeClr val="tx2"/>
                </a:solidFill>
              </a:rPr>
              <a:t>1</a:t>
            </a:r>
            <a:r>
              <a:rPr lang="en-US" i="1" dirty="0">
                <a:solidFill>
                  <a:schemeClr val="tx2"/>
                </a:solidFill>
              </a:rPr>
              <a:t>, T</a:t>
            </a:r>
            <a:r>
              <a:rPr lang="en-US" dirty="0">
                <a:solidFill>
                  <a:schemeClr val="tx2"/>
                </a:solidFill>
              </a:rPr>
              <a:t>2</a:t>
            </a:r>
            <a:r>
              <a:rPr lang="en-US" i="1" dirty="0">
                <a:solidFill>
                  <a:schemeClr val="tx2"/>
                </a:solidFill>
              </a:rPr>
              <a:t>, . . . , </a:t>
            </a:r>
            <a:r>
              <a:rPr lang="en-US" i="1" dirty="0" err="1">
                <a:solidFill>
                  <a:schemeClr val="tx2"/>
                </a:solidFill>
              </a:rPr>
              <a:t>Tn</a:t>
            </a:r>
            <a:r>
              <a:rPr lang="en-US" i="1" dirty="0">
                <a:solidFill>
                  <a:schemeClr val="tx2"/>
                </a:solidFill>
              </a:rPr>
              <a:t> </a:t>
            </a:r>
            <a:r>
              <a:rPr lang="en-US" dirty="0">
                <a:solidFill>
                  <a:schemeClr val="tx2"/>
                </a:solidFill>
              </a:rPr>
              <a:t>are the </a:t>
            </a:r>
            <a:r>
              <a:rPr lang="en-US" dirty="0" err="1">
                <a:solidFill>
                  <a:schemeClr val="tx2"/>
                </a:solidFill>
              </a:rPr>
              <a:t>subtrees</a:t>
            </a:r>
            <a:r>
              <a:rPr lang="en-US" dirty="0">
                <a:solidFill>
                  <a:schemeClr val="tx2"/>
                </a:solidFill>
              </a:rPr>
              <a:t> at </a:t>
            </a:r>
            <a:r>
              <a:rPr lang="en-US" i="1" dirty="0">
                <a:solidFill>
                  <a:schemeClr val="tx2"/>
                </a:solidFill>
              </a:rPr>
              <a:t>r </a:t>
            </a:r>
            <a:r>
              <a:rPr lang="en-US" dirty="0">
                <a:solidFill>
                  <a:schemeClr val="tx2"/>
                </a:solidFill>
              </a:rPr>
              <a:t>from left to right in </a:t>
            </a:r>
            <a:r>
              <a:rPr lang="en-US" i="1" dirty="0">
                <a:solidFill>
                  <a:schemeClr val="tx2"/>
                </a:solidFill>
              </a:rPr>
              <a:t>T </a:t>
            </a:r>
            <a:r>
              <a:rPr lang="en-US" dirty="0">
                <a:solidFill>
                  <a:schemeClr val="tx2"/>
                </a:solidFill>
              </a:rPr>
              <a:t>. The </a:t>
            </a:r>
            <a:r>
              <a:rPr lang="en-US" i="1" dirty="0">
                <a:solidFill>
                  <a:schemeClr val="tx2"/>
                </a:solidFill>
              </a:rPr>
              <a:t>preorder traversal </a:t>
            </a:r>
            <a:r>
              <a:rPr lang="en-US" dirty="0">
                <a:solidFill>
                  <a:schemeClr val="tx2"/>
                </a:solidFill>
              </a:rPr>
              <a:t>begins by visiting </a:t>
            </a:r>
            <a:r>
              <a:rPr lang="en-US" i="1" dirty="0">
                <a:solidFill>
                  <a:schemeClr val="tx2"/>
                </a:solidFill>
              </a:rPr>
              <a:t>r</a:t>
            </a:r>
            <a:r>
              <a:rPr lang="en-US" dirty="0">
                <a:solidFill>
                  <a:schemeClr val="tx2"/>
                </a:solidFill>
              </a:rPr>
              <a:t>. It continues by traversing </a:t>
            </a:r>
            <a:r>
              <a:rPr lang="en-US" i="1" dirty="0">
                <a:solidFill>
                  <a:schemeClr val="tx2"/>
                </a:solidFill>
              </a:rPr>
              <a:t>T</a:t>
            </a:r>
            <a:r>
              <a:rPr lang="en-US" dirty="0">
                <a:solidFill>
                  <a:schemeClr val="tx2"/>
                </a:solidFill>
              </a:rPr>
              <a:t>1 in preorder, then </a:t>
            </a:r>
            <a:r>
              <a:rPr lang="en-US" i="1" dirty="0">
                <a:solidFill>
                  <a:schemeClr val="tx2"/>
                </a:solidFill>
              </a:rPr>
              <a:t>T</a:t>
            </a:r>
            <a:r>
              <a:rPr lang="en-US" dirty="0">
                <a:solidFill>
                  <a:schemeClr val="tx2"/>
                </a:solidFill>
              </a:rPr>
              <a:t>2 in preorder, and so on, until </a:t>
            </a:r>
            <a:r>
              <a:rPr lang="en-US" i="1" dirty="0" err="1">
                <a:solidFill>
                  <a:schemeClr val="tx2"/>
                </a:solidFill>
              </a:rPr>
              <a:t>Tn</a:t>
            </a:r>
            <a:r>
              <a:rPr lang="en-US" i="1" dirty="0">
                <a:solidFill>
                  <a:schemeClr val="tx2"/>
                </a:solidFill>
              </a:rPr>
              <a:t> </a:t>
            </a:r>
            <a:r>
              <a:rPr lang="en-US" dirty="0">
                <a:solidFill>
                  <a:schemeClr val="tx2"/>
                </a:solidFill>
              </a:rPr>
              <a:t>is traversed in preorder</a:t>
            </a:r>
            <a:r>
              <a:rPr lang="en-US" dirty="0" smtClean="0">
                <a:solidFill>
                  <a:schemeClr val="tx2"/>
                </a:solidFill>
              </a:rPr>
              <a:t>.</a:t>
            </a:r>
          </a:p>
          <a:p>
            <a:pPr algn="just"/>
            <a:r>
              <a:rPr lang="en-US" dirty="0" smtClean="0">
                <a:solidFill>
                  <a:schemeClr val="tx2"/>
                </a:solidFill>
              </a:rPr>
              <a:t>(</a:t>
            </a:r>
            <a:r>
              <a:rPr lang="en-US" dirty="0" err="1" smtClean="0">
                <a:solidFill>
                  <a:schemeClr val="tx2"/>
                </a:solidFill>
              </a:rPr>
              <a:t>pic</a:t>
            </a:r>
            <a:r>
              <a:rPr lang="en-US" dirty="0" smtClean="0">
                <a:solidFill>
                  <a:schemeClr val="tx2"/>
                </a:solidFill>
              </a:rPr>
              <a:t> 1)</a:t>
            </a:r>
            <a:endParaRPr lang="en-US" dirty="0">
              <a:solidFill>
                <a:schemeClr val="tx2"/>
              </a:solidFill>
            </a:endParaRPr>
          </a:p>
        </p:txBody>
      </p:sp>
      <p:sp>
        <p:nvSpPr>
          <p:cNvPr id="5" name="Text Box 4"/>
          <p:cNvSpPr txBox="1">
            <a:spLocks noChangeArrowheads="1"/>
          </p:cNvSpPr>
          <p:nvPr/>
        </p:nvSpPr>
        <p:spPr bwMode="auto">
          <a:xfrm>
            <a:off x="262709" y="4389120"/>
            <a:ext cx="11277600" cy="1754326"/>
          </a:xfrm>
          <a:prstGeom prst="rect">
            <a:avLst/>
          </a:prstGeom>
          <a:noFill/>
          <a:ln w="9525">
            <a:noFill/>
            <a:miter lim="800000"/>
            <a:headEnd/>
            <a:tailEnd/>
          </a:ln>
          <a:effectLst/>
        </p:spPr>
        <p:txBody>
          <a:bodyPr>
            <a:spAutoFit/>
          </a:bodyPr>
          <a:lstStyle/>
          <a:p>
            <a:pPr algn="just"/>
            <a:r>
              <a:rPr lang="en-US" b="1" dirty="0" err="1">
                <a:solidFill>
                  <a:schemeClr val="tx2"/>
                </a:solidFill>
              </a:rPr>
              <a:t>Inorder</a:t>
            </a:r>
            <a:r>
              <a:rPr lang="en-US" b="1" dirty="0">
                <a:solidFill>
                  <a:schemeClr val="tx2"/>
                </a:solidFill>
              </a:rPr>
              <a:t> traversal</a:t>
            </a:r>
          </a:p>
          <a:p>
            <a:pPr algn="just"/>
            <a:r>
              <a:rPr lang="en-US" dirty="0">
                <a:solidFill>
                  <a:schemeClr val="tx2"/>
                </a:solidFill>
              </a:rPr>
              <a:t>Let </a:t>
            </a:r>
            <a:r>
              <a:rPr lang="en-US" i="1" dirty="0">
                <a:solidFill>
                  <a:schemeClr val="tx2"/>
                </a:solidFill>
              </a:rPr>
              <a:t>T </a:t>
            </a:r>
            <a:r>
              <a:rPr lang="en-US" dirty="0">
                <a:solidFill>
                  <a:schemeClr val="tx2"/>
                </a:solidFill>
              </a:rPr>
              <a:t>be an ordered rooted tree with root </a:t>
            </a:r>
            <a:r>
              <a:rPr lang="en-US" i="1" dirty="0">
                <a:solidFill>
                  <a:schemeClr val="tx2"/>
                </a:solidFill>
              </a:rPr>
              <a:t>r</a:t>
            </a:r>
            <a:r>
              <a:rPr lang="en-US" dirty="0">
                <a:solidFill>
                  <a:schemeClr val="tx2"/>
                </a:solidFill>
              </a:rPr>
              <a:t>. If </a:t>
            </a:r>
            <a:r>
              <a:rPr lang="en-US" i="1" dirty="0">
                <a:solidFill>
                  <a:schemeClr val="tx2"/>
                </a:solidFill>
              </a:rPr>
              <a:t>T </a:t>
            </a:r>
            <a:r>
              <a:rPr lang="en-US" dirty="0">
                <a:solidFill>
                  <a:schemeClr val="tx2"/>
                </a:solidFill>
              </a:rPr>
              <a:t>consists only of </a:t>
            </a:r>
            <a:r>
              <a:rPr lang="en-US" i="1" dirty="0">
                <a:solidFill>
                  <a:schemeClr val="tx2"/>
                </a:solidFill>
              </a:rPr>
              <a:t>r</a:t>
            </a:r>
            <a:r>
              <a:rPr lang="en-US" dirty="0">
                <a:solidFill>
                  <a:schemeClr val="tx2"/>
                </a:solidFill>
              </a:rPr>
              <a:t>, then </a:t>
            </a:r>
            <a:r>
              <a:rPr lang="en-US" i="1" dirty="0">
                <a:solidFill>
                  <a:schemeClr val="tx2"/>
                </a:solidFill>
              </a:rPr>
              <a:t>r </a:t>
            </a:r>
            <a:r>
              <a:rPr lang="en-US" dirty="0">
                <a:solidFill>
                  <a:schemeClr val="tx2"/>
                </a:solidFill>
              </a:rPr>
              <a:t>is the </a:t>
            </a:r>
            <a:r>
              <a:rPr lang="en-US" i="1" dirty="0" err="1">
                <a:solidFill>
                  <a:schemeClr val="tx2"/>
                </a:solidFill>
              </a:rPr>
              <a:t>inorder</a:t>
            </a:r>
            <a:r>
              <a:rPr lang="en-US" i="1" dirty="0">
                <a:solidFill>
                  <a:schemeClr val="tx2"/>
                </a:solidFill>
              </a:rPr>
              <a:t> traversal </a:t>
            </a:r>
            <a:r>
              <a:rPr lang="en-US" dirty="0">
                <a:solidFill>
                  <a:schemeClr val="tx2"/>
                </a:solidFill>
              </a:rPr>
              <a:t>of </a:t>
            </a:r>
            <a:r>
              <a:rPr lang="en-US" i="1" dirty="0">
                <a:solidFill>
                  <a:schemeClr val="tx2"/>
                </a:solidFill>
              </a:rPr>
              <a:t>T </a:t>
            </a:r>
            <a:r>
              <a:rPr lang="en-US" dirty="0">
                <a:solidFill>
                  <a:schemeClr val="tx2"/>
                </a:solidFill>
              </a:rPr>
              <a:t>. Otherwise, suppose that </a:t>
            </a:r>
            <a:r>
              <a:rPr lang="en-US" i="1" dirty="0">
                <a:solidFill>
                  <a:schemeClr val="tx2"/>
                </a:solidFill>
              </a:rPr>
              <a:t>T</a:t>
            </a:r>
            <a:r>
              <a:rPr lang="en-US" dirty="0">
                <a:solidFill>
                  <a:schemeClr val="tx2"/>
                </a:solidFill>
              </a:rPr>
              <a:t>1</a:t>
            </a:r>
            <a:r>
              <a:rPr lang="en-US" i="1" dirty="0">
                <a:solidFill>
                  <a:schemeClr val="tx2"/>
                </a:solidFill>
              </a:rPr>
              <a:t>, T</a:t>
            </a:r>
            <a:r>
              <a:rPr lang="en-US" dirty="0">
                <a:solidFill>
                  <a:schemeClr val="tx2"/>
                </a:solidFill>
              </a:rPr>
              <a:t>2</a:t>
            </a:r>
            <a:r>
              <a:rPr lang="en-US" i="1" dirty="0">
                <a:solidFill>
                  <a:schemeClr val="tx2"/>
                </a:solidFill>
              </a:rPr>
              <a:t>, . . . , </a:t>
            </a:r>
            <a:r>
              <a:rPr lang="en-US" i="1" dirty="0" err="1">
                <a:solidFill>
                  <a:schemeClr val="tx2"/>
                </a:solidFill>
              </a:rPr>
              <a:t>Tn</a:t>
            </a:r>
            <a:r>
              <a:rPr lang="en-US" i="1" dirty="0">
                <a:solidFill>
                  <a:schemeClr val="tx2"/>
                </a:solidFill>
              </a:rPr>
              <a:t> </a:t>
            </a:r>
            <a:r>
              <a:rPr lang="en-US" dirty="0">
                <a:solidFill>
                  <a:schemeClr val="tx2"/>
                </a:solidFill>
              </a:rPr>
              <a:t>are the </a:t>
            </a:r>
            <a:r>
              <a:rPr lang="en-US" dirty="0" err="1">
                <a:solidFill>
                  <a:schemeClr val="tx2"/>
                </a:solidFill>
              </a:rPr>
              <a:t>subtrees</a:t>
            </a:r>
            <a:r>
              <a:rPr lang="en-US" dirty="0">
                <a:solidFill>
                  <a:schemeClr val="tx2"/>
                </a:solidFill>
              </a:rPr>
              <a:t> at </a:t>
            </a:r>
            <a:r>
              <a:rPr lang="en-US" i="1" dirty="0">
                <a:solidFill>
                  <a:schemeClr val="tx2"/>
                </a:solidFill>
              </a:rPr>
              <a:t>r </a:t>
            </a:r>
            <a:r>
              <a:rPr lang="en-US" dirty="0">
                <a:solidFill>
                  <a:schemeClr val="tx2"/>
                </a:solidFill>
              </a:rPr>
              <a:t>from left to right. The </a:t>
            </a:r>
            <a:r>
              <a:rPr lang="en-US" i="1" dirty="0" err="1">
                <a:solidFill>
                  <a:schemeClr val="tx2"/>
                </a:solidFill>
              </a:rPr>
              <a:t>inorder</a:t>
            </a:r>
            <a:r>
              <a:rPr lang="en-US" i="1" dirty="0">
                <a:solidFill>
                  <a:schemeClr val="tx2"/>
                </a:solidFill>
              </a:rPr>
              <a:t> traversal </a:t>
            </a:r>
            <a:r>
              <a:rPr lang="en-US" dirty="0">
                <a:solidFill>
                  <a:schemeClr val="tx2"/>
                </a:solidFill>
              </a:rPr>
              <a:t>begins by traversing </a:t>
            </a:r>
            <a:r>
              <a:rPr lang="en-US" i="1" dirty="0">
                <a:solidFill>
                  <a:schemeClr val="tx2"/>
                </a:solidFill>
              </a:rPr>
              <a:t>T</a:t>
            </a:r>
            <a:r>
              <a:rPr lang="en-US" dirty="0">
                <a:solidFill>
                  <a:schemeClr val="tx2"/>
                </a:solidFill>
              </a:rPr>
              <a:t>1 in </a:t>
            </a:r>
            <a:r>
              <a:rPr lang="en-US" dirty="0" err="1">
                <a:solidFill>
                  <a:schemeClr val="tx2"/>
                </a:solidFill>
              </a:rPr>
              <a:t>inorder</a:t>
            </a:r>
            <a:r>
              <a:rPr lang="en-US" dirty="0">
                <a:solidFill>
                  <a:schemeClr val="tx2"/>
                </a:solidFill>
              </a:rPr>
              <a:t>, then visiting </a:t>
            </a:r>
            <a:r>
              <a:rPr lang="en-US" i="1" dirty="0">
                <a:solidFill>
                  <a:schemeClr val="tx2"/>
                </a:solidFill>
              </a:rPr>
              <a:t>r</a:t>
            </a:r>
            <a:r>
              <a:rPr lang="en-US" dirty="0">
                <a:solidFill>
                  <a:schemeClr val="tx2"/>
                </a:solidFill>
              </a:rPr>
              <a:t>. It continues by traversing </a:t>
            </a:r>
            <a:r>
              <a:rPr lang="en-US" i="1" dirty="0">
                <a:solidFill>
                  <a:schemeClr val="tx2"/>
                </a:solidFill>
              </a:rPr>
              <a:t>T</a:t>
            </a:r>
            <a:r>
              <a:rPr lang="en-US" dirty="0">
                <a:solidFill>
                  <a:schemeClr val="tx2"/>
                </a:solidFill>
              </a:rPr>
              <a:t>2 in </a:t>
            </a:r>
            <a:r>
              <a:rPr lang="en-US" dirty="0" err="1">
                <a:solidFill>
                  <a:schemeClr val="tx2"/>
                </a:solidFill>
              </a:rPr>
              <a:t>inorder</a:t>
            </a:r>
            <a:r>
              <a:rPr lang="en-US" dirty="0">
                <a:solidFill>
                  <a:schemeClr val="tx2"/>
                </a:solidFill>
              </a:rPr>
              <a:t>, then </a:t>
            </a:r>
            <a:r>
              <a:rPr lang="en-US" i="1" dirty="0">
                <a:solidFill>
                  <a:schemeClr val="tx2"/>
                </a:solidFill>
              </a:rPr>
              <a:t>T</a:t>
            </a:r>
            <a:r>
              <a:rPr lang="en-US" dirty="0">
                <a:solidFill>
                  <a:schemeClr val="tx2"/>
                </a:solidFill>
              </a:rPr>
              <a:t>3 in </a:t>
            </a:r>
            <a:r>
              <a:rPr lang="en-US" dirty="0" err="1">
                <a:solidFill>
                  <a:schemeClr val="tx2"/>
                </a:solidFill>
              </a:rPr>
              <a:t>inorder</a:t>
            </a:r>
            <a:r>
              <a:rPr lang="en-US" i="1" dirty="0">
                <a:solidFill>
                  <a:schemeClr val="tx2"/>
                </a:solidFill>
              </a:rPr>
              <a:t>, . . . , </a:t>
            </a:r>
            <a:r>
              <a:rPr lang="en-US" dirty="0">
                <a:solidFill>
                  <a:schemeClr val="tx2"/>
                </a:solidFill>
              </a:rPr>
              <a:t>and finally </a:t>
            </a:r>
            <a:r>
              <a:rPr lang="en-US" i="1" dirty="0" err="1">
                <a:solidFill>
                  <a:schemeClr val="tx2"/>
                </a:solidFill>
              </a:rPr>
              <a:t>Tn</a:t>
            </a:r>
            <a:r>
              <a:rPr lang="en-US" i="1" dirty="0">
                <a:solidFill>
                  <a:schemeClr val="tx2"/>
                </a:solidFill>
              </a:rPr>
              <a:t> </a:t>
            </a:r>
            <a:r>
              <a:rPr lang="en-US" dirty="0">
                <a:solidFill>
                  <a:schemeClr val="tx2"/>
                </a:solidFill>
              </a:rPr>
              <a:t>in </a:t>
            </a:r>
            <a:r>
              <a:rPr lang="en-US" dirty="0" err="1">
                <a:solidFill>
                  <a:schemeClr val="tx2"/>
                </a:solidFill>
              </a:rPr>
              <a:t>inorder</a:t>
            </a:r>
            <a:r>
              <a:rPr lang="en-US" dirty="0" smtClean="0">
                <a:solidFill>
                  <a:schemeClr val="tx2"/>
                </a:solidFill>
              </a:rPr>
              <a:t>.</a:t>
            </a:r>
          </a:p>
          <a:p>
            <a:pPr algn="just"/>
            <a:r>
              <a:rPr lang="en-US" dirty="0" smtClean="0">
                <a:solidFill>
                  <a:schemeClr val="tx2"/>
                </a:solidFill>
              </a:rPr>
              <a:t>(</a:t>
            </a:r>
            <a:r>
              <a:rPr lang="en-US" dirty="0" err="1" smtClean="0">
                <a:solidFill>
                  <a:schemeClr val="tx2"/>
                </a:solidFill>
              </a:rPr>
              <a:t>pic</a:t>
            </a:r>
            <a:r>
              <a:rPr lang="en-US" dirty="0" smtClean="0">
                <a:solidFill>
                  <a:schemeClr val="tx2"/>
                </a:solidFill>
              </a:rPr>
              <a:t> 2)</a:t>
            </a:r>
            <a:endParaRPr lang="en-US" dirty="0">
              <a:solidFill>
                <a:schemeClr val="tx2"/>
              </a:solidFill>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457200"/>
            <a:ext cx="11582400" cy="1569660"/>
          </a:xfrm>
          <a:prstGeom prst="rect">
            <a:avLst/>
          </a:prstGeom>
          <a:solidFill>
            <a:srgbClr val="FFCCFF"/>
          </a:solidFill>
        </p:spPr>
        <p:txBody>
          <a:bodyPr wrap="square" rtlCol="0">
            <a:spAutoFit/>
          </a:bodyPr>
          <a:lstStyle/>
          <a:p>
            <a:pPr algn="just"/>
            <a:r>
              <a:rPr lang="en-GB" sz="2400" dirty="0" smtClean="0">
                <a:solidFill>
                  <a:schemeClr val="tx2"/>
                </a:solidFill>
                <a:latin typeface="Times New Roman" pitchFamily="18" charset="0"/>
                <a:cs typeface="Times New Roman" pitchFamily="18" charset="0"/>
              </a:rPr>
              <a:t>The symmetric difference of sets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and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denoted by </a:t>
            </a:r>
            <a:r>
              <a:rPr lang="en-GB" sz="2400" i="1" dirty="0" smtClean="0">
                <a:solidFill>
                  <a:schemeClr val="tx2"/>
                </a:solidFill>
                <a:latin typeface="Times New Roman" pitchFamily="18" charset="0"/>
                <a:cs typeface="Times New Roman" pitchFamily="18" charset="0"/>
              </a:rPr>
              <a:t>A ⊕ B</a:t>
            </a:r>
            <a:r>
              <a:rPr lang="en-GB" sz="2400" dirty="0" smtClean="0">
                <a:solidFill>
                  <a:schemeClr val="tx2"/>
                </a:solidFill>
                <a:latin typeface="Times New Roman" pitchFamily="18" charset="0"/>
                <a:cs typeface="Times New Roman" pitchFamily="18" charset="0"/>
              </a:rPr>
              <a:t>, consists of those elements which belong to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or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but not to both. That is,</a:t>
            </a:r>
          </a:p>
          <a:p>
            <a:pPr algn="just"/>
            <a:r>
              <a:rPr lang="en-GB" sz="2400" i="1" dirty="0" smtClean="0">
                <a:solidFill>
                  <a:schemeClr val="tx2"/>
                </a:solidFill>
                <a:latin typeface="Times New Roman" pitchFamily="18" charset="0"/>
                <a:cs typeface="Times New Roman" pitchFamily="18" charset="0"/>
              </a:rPr>
              <a:t>A ⊕ B = (A ∪ B)\(A ∩ B) or A ⊕ B = (A\B) ∪ (B\A)</a:t>
            </a:r>
          </a:p>
          <a:p>
            <a:pPr algn="just"/>
            <a:r>
              <a:rPr lang="en-GB" sz="2400" dirty="0" smtClean="0">
                <a:solidFill>
                  <a:schemeClr val="tx2"/>
                </a:solidFill>
                <a:latin typeface="Times New Roman" pitchFamily="18" charset="0"/>
                <a:cs typeface="Times New Roman" pitchFamily="18" charset="0"/>
              </a:rPr>
              <a:t>Figure below is a Venn diagram in which </a:t>
            </a:r>
            <a:r>
              <a:rPr lang="en-GB" sz="2400" i="1" dirty="0" smtClean="0">
                <a:solidFill>
                  <a:schemeClr val="tx2"/>
                </a:solidFill>
                <a:latin typeface="Times New Roman" pitchFamily="18" charset="0"/>
                <a:cs typeface="Times New Roman" pitchFamily="18" charset="0"/>
              </a:rPr>
              <a:t>A ⊕ B </a:t>
            </a:r>
            <a:r>
              <a:rPr lang="en-GB" sz="2400" dirty="0" smtClean="0">
                <a:solidFill>
                  <a:schemeClr val="tx2"/>
                </a:solidFill>
                <a:latin typeface="Times New Roman" pitchFamily="18" charset="0"/>
                <a:cs typeface="Times New Roman" pitchFamily="18" charset="0"/>
              </a:rPr>
              <a:t>is shaded.</a:t>
            </a:r>
            <a:endParaRPr lang="en-GB" sz="2400" dirty="0">
              <a:solidFill>
                <a:schemeClr val="tx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844800" y="2514600"/>
            <a:ext cx="6807200" cy="3423799"/>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22" name="Object 6"/>
          <p:cNvGraphicFramePr>
            <a:graphicFrameLocks noChangeAspect="1"/>
          </p:cNvGraphicFramePr>
          <p:nvPr>
            <p:ph sz="quarter" idx="1"/>
          </p:nvPr>
        </p:nvGraphicFramePr>
        <p:xfrm>
          <a:off x="508001" y="457200"/>
          <a:ext cx="2893484" cy="2819400"/>
        </p:xfrm>
        <a:graphic>
          <a:graphicData uri="http://schemas.openxmlformats.org/presentationml/2006/ole">
            <p:oleObj spid="_x0000_s41986" name="Bitmap Image" r:id="rId3" imgW="1305107" imgH="1695687" progId="PBrush">
              <p:embed/>
            </p:oleObj>
          </a:graphicData>
        </a:graphic>
      </p:graphicFrame>
      <p:graphicFrame>
        <p:nvGraphicFramePr>
          <p:cNvPr id="60424" name="Object 8"/>
          <p:cNvGraphicFramePr>
            <a:graphicFrameLocks noChangeAspect="1"/>
          </p:cNvGraphicFramePr>
          <p:nvPr>
            <p:ph sz="quarter" idx="2"/>
          </p:nvPr>
        </p:nvGraphicFramePr>
        <p:xfrm>
          <a:off x="5181600" y="381000"/>
          <a:ext cx="5384800" cy="2940050"/>
        </p:xfrm>
        <a:graphic>
          <a:graphicData uri="http://schemas.openxmlformats.org/presentationml/2006/ole">
            <p:oleObj spid="_x0000_s41987" name="Bitmap Image" r:id="rId4" imgW="2172003" imgH="1580952" progId="PBrush">
              <p:embed/>
            </p:oleObj>
          </a:graphicData>
        </a:graphic>
      </p:graphicFrame>
      <p:graphicFrame>
        <p:nvGraphicFramePr>
          <p:cNvPr id="60427" name="Object 11"/>
          <p:cNvGraphicFramePr>
            <a:graphicFrameLocks noChangeAspect="1"/>
          </p:cNvGraphicFramePr>
          <p:nvPr>
            <p:ph sz="quarter" idx="3"/>
          </p:nvPr>
        </p:nvGraphicFramePr>
        <p:xfrm>
          <a:off x="0" y="3657600"/>
          <a:ext cx="5080000" cy="1803400"/>
        </p:xfrm>
        <a:graphic>
          <a:graphicData uri="http://schemas.openxmlformats.org/presentationml/2006/ole">
            <p:oleObj spid="_x0000_s41988" name="Bitmap Image" r:id="rId5" imgW="2695951" imgH="1276190" progId="PBrush">
              <p:embed/>
            </p:oleObj>
          </a:graphicData>
        </a:graphic>
      </p:graphicFrame>
      <p:graphicFrame>
        <p:nvGraphicFramePr>
          <p:cNvPr id="60430" name="Object 14"/>
          <p:cNvGraphicFramePr>
            <a:graphicFrameLocks noChangeAspect="1"/>
          </p:cNvGraphicFramePr>
          <p:nvPr>
            <p:ph sz="quarter" idx="4"/>
          </p:nvPr>
        </p:nvGraphicFramePr>
        <p:xfrm>
          <a:off x="5384800" y="3733801"/>
          <a:ext cx="6502400" cy="1362075"/>
        </p:xfrm>
        <a:graphic>
          <a:graphicData uri="http://schemas.openxmlformats.org/presentationml/2006/ole">
            <p:oleObj spid="_x0000_s41989" name="Bitmap Image" r:id="rId6" imgW="3104762" imgH="866896" progId="PBrush">
              <p:embed/>
            </p:oleObj>
          </a:graphicData>
        </a:graphic>
      </p:graphicFrame>
      <p:graphicFrame>
        <p:nvGraphicFramePr>
          <p:cNvPr id="60433" name="Object 17"/>
          <p:cNvGraphicFramePr>
            <a:graphicFrameLocks noChangeAspect="1"/>
          </p:cNvGraphicFramePr>
          <p:nvPr/>
        </p:nvGraphicFramePr>
        <p:xfrm>
          <a:off x="609600" y="5715001"/>
          <a:ext cx="10160000" cy="677863"/>
        </p:xfrm>
        <a:graphic>
          <a:graphicData uri="http://schemas.openxmlformats.org/presentationml/2006/ole">
            <p:oleObj spid="_x0000_s41990" name="Bitmap Image" r:id="rId7" imgW="3638095" imgH="323981" progId="PBrush">
              <p:embed/>
            </p:oleObj>
          </a:graphicData>
        </a:graphic>
      </p:graphicFrame>
      <p:sp>
        <p:nvSpPr>
          <p:cNvPr id="8" name="TextBox 7"/>
          <p:cNvSpPr txBox="1"/>
          <p:nvPr/>
        </p:nvSpPr>
        <p:spPr>
          <a:xfrm>
            <a:off x="10572206" y="6211669"/>
            <a:ext cx="1619794" cy="646331"/>
          </a:xfrm>
          <a:prstGeom prst="rect">
            <a:avLst/>
          </a:prstGeom>
          <a:noFill/>
        </p:spPr>
        <p:txBody>
          <a:bodyPr wrap="square" rtlCol="0">
            <a:spAutoFit/>
          </a:bodyPr>
          <a:lstStyle/>
          <a:p>
            <a:pPr algn="ctr"/>
            <a:r>
              <a:rPr lang="en-US" sz="3600" b="1" dirty="0" smtClean="0">
                <a:solidFill>
                  <a:schemeClr val="tx2"/>
                </a:solidFill>
              </a:rPr>
              <a:t>PIC 1</a:t>
            </a:r>
            <a:endParaRPr lang="en-US" sz="3600" b="1" dirty="0">
              <a:solidFill>
                <a:schemeClr val="tx2"/>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Object 4"/>
          <p:cNvGraphicFramePr>
            <a:graphicFrameLocks noChangeAspect="1"/>
          </p:cNvGraphicFramePr>
          <p:nvPr>
            <p:ph sz="quarter" idx="1"/>
          </p:nvPr>
        </p:nvGraphicFramePr>
        <p:xfrm>
          <a:off x="406401" y="381000"/>
          <a:ext cx="2698751" cy="2514600"/>
        </p:xfrm>
        <a:graphic>
          <a:graphicData uri="http://schemas.openxmlformats.org/presentationml/2006/ole">
            <p:oleObj spid="_x0000_s43010" name="Bitmap Image" r:id="rId3" imgW="1295238" imgH="1609524" progId="PBrush">
              <p:embed/>
            </p:oleObj>
          </a:graphicData>
        </a:graphic>
      </p:graphicFrame>
      <p:graphicFrame>
        <p:nvGraphicFramePr>
          <p:cNvPr id="67590" name="Object 6"/>
          <p:cNvGraphicFramePr>
            <a:graphicFrameLocks noChangeAspect="1"/>
          </p:cNvGraphicFramePr>
          <p:nvPr>
            <p:ph sz="quarter" idx="2"/>
          </p:nvPr>
        </p:nvGraphicFramePr>
        <p:xfrm>
          <a:off x="4572000" y="228601"/>
          <a:ext cx="4368800" cy="2295525"/>
        </p:xfrm>
        <a:graphic>
          <a:graphicData uri="http://schemas.openxmlformats.org/presentationml/2006/ole">
            <p:oleObj spid="_x0000_s43011" name="Bitmap Image" r:id="rId4" imgW="2228571" imgH="1561905" progId="PBrush">
              <p:embed/>
            </p:oleObj>
          </a:graphicData>
        </a:graphic>
      </p:graphicFrame>
      <p:graphicFrame>
        <p:nvGraphicFramePr>
          <p:cNvPr id="67593" name="Object 9"/>
          <p:cNvGraphicFramePr>
            <a:graphicFrameLocks noChangeAspect="1"/>
          </p:cNvGraphicFramePr>
          <p:nvPr>
            <p:ph sz="quarter" idx="3"/>
          </p:nvPr>
        </p:nvGraphicFramePr>
        <p:xfrm>
          <a:off x="304800" y="3124200"/>
          <a:ext cx="4978400" cy="1889125"/>
        </p:xfrm>
        <a:graphic>
          <a:graphicData uri="http://schemas.openxmlformats.org/presentationml/2006/ole">
            <p:oleObj spid="_x0000_s43012" name="Bitmap Image" r:id="rId5" imgW="2467319" imgH="1247619" progId="PBrush">
              <p:embed/>
            </p:oleObj>
          </a:graphicData>
        </a:graphic>
      </p:graphicFrame>
      <p:graphicFrame>
        <p:nvGraphicFramePr>
          <p:cNvPr id="67596" name="Object 12"/>
          <p:cNvGraphicFramePr>
            <a:graphicFrameLocks noChangeAspect="1"/>
          </p:cNvGraphicFramePr>
          <p:nvPr>
            <p:ph sz="quarter" idx="4"/>
          </p:nvPr>
        </p:nvGraphicFramePr>
        <p:xfrm>
          <a:off x="6096000" y="3200401"/>
          <a:ext cx="6096000" cy="1266825"/>
        </p:xfrm>
        <a:graphic>
          <a:graphicData uri="http://schemas.openxmlformats.org/presentationml/2006/ole">
            <p:oleObj spid="_x0000_s43013" name="Bitmap Image" r:id="rId6" imgW="3057143" imgH="847843" progId="PBrush">
              <p:embed/>
            </p:oleObj>
          </a:graphicData>
        </a:graphic>
      </p:graphicFrame>
      <p:graphicFrame>
        <p:nvGraphicFramePr>
          <p:cNvPr id="67599" name="Object 15"/>
          <p:cNvGraphicFramePr>
            <a:graphicFrameLocks noChangeAspect="1"/>
          </p:cNvGraphicFramePr>
          <p:nvPr/>
        </p:nvGraphicFramePr>
        <p:xfrm>
          <a:off x="508000" y="5638800"/>
          <a:ext cx="10769600" cy="757238"/>
        </p:xfrm>
        <a:graphic>
          <a:graphicData uri="http://schemas.openxmlformats.org/presentationml/2006/ole">
            <p:oleObj spid="_x0000_s43014" name="Bitmap Image" r:id="rId7" imgW="3657143" imgH="343039" progId="PBrush">
              <p:embed/>
            </p:oleObj>
          </a:graphicData>
        </a:graphic>
      </p:graphicFrame>
      <p:sp>
        <p:nvSpPr>
          <p:cNvPr id="7" name="TextBox 6"/>
          <p:cNvSpPr txBox="1"/>
          <p:nvPr/>
        </p:nvSpPr>
        <p:spPr>
          <a:xfrm>
            <a:off x="10981412" y="6334780"/>
            <a:ext cx="1210588" cy="523220"/>
          </a:xfrm>
          <a:prstGeom prst="rect">
            <a:avLst/>
          </a:prstGeom>
          <a:noFill/>
        </p:spPr>
        <p:txBody>
          <a:bodyPr wrap="none" rtlCol="0">
            <a:spAutoFit/>
          </a:bodyPr>
          <a:lstStyle/>
          <a:p>
            <a:r>
              <a:rPr lang="en-US" sz="2800" b="1" dirty="0" smtClean="0">
                <a:solidFill>
                  <a:schemeClr val="tx2"/>
                </a:solidFill>
              </a:rPr>
              <a:t>PIC 2</a:t>
            </a:r>
            <a:endParaRPr lang="en-US" sz="2800" b="1" dirty="0">
              <a:solidFill>
                <a:schemeClr val="tx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3048000" y="304800"/>
            <a:ext cx="4368800" cy="641350"/>
          </a:xfrm>
          <a:prstGeom prst="rect">
            <a:avLst/>
          </a:prstGeom>
          <a:noFill/>
          <a:ln w="9525">
            <a:noFill/>
            <a:miter lim="800000"/>
            <a:headEnd/>
            <a:tailEnd/>
          </a:ln>
        </p:spPr>
        <p:txBody>
          <a:bodyPr>
            <a:spAutoFit/>
          </a:bodyPr>
          <a:lstStyle/>
          <a:p>
            <a:pPr>
              <a:spcBef>
                <a:spcPct val="50000"/>
              </a:spcBef>
            </a:pPr>
            <a:r>
              <a:rPr lang="en-US" sz="3600" b="1"/>
              <a:t>Spanning Trees</a:t>
            </a:r>
          </a:p>
        </p:txBody>
      </p:sp>
      <p:sp>
        <p:nvSpPr>
          <p:cNvPr id="3076" name="Text Box 5"/>
          <p:cNvSpPr txBox="1">
            <a:spLocks noChangeArrowheads="1"/>
          </p:cNvSpPr>
          <p:nvPr/>
        </p:nvSpPr>
        <p:spPr bwMode="auto">
          <a:xfrm>
            <a:off x="203200" y="1219201"/>
            <a:ext cx="11480800" cy="646331"/>
          </a:xfrm>
          <a:prstGeom prst="rect">
            <a:avLst/>
          </a:prstGeom>
          <a:solidFill>
            <a:srgbClr val="FFFF00"/>
          </a:solidFill>
          <a:ln w="9525">
            <a:noFill/>
            <a:miter lim="800000"/>
            <a:headEnd/>
            <a:tailEnd/>
          </a:ln>
        </p:spPr>
        <p:txBody>
          <a:bodyPr>
            <a:spAutoFit/>
          </a:bodyPr>
          <a:lstStyle/>
          <a:p>
            <a:r>
              <a:rPr lang="en-US"/>
              <a:t>Let </a:t>
            </a:r>
            <a:r>
              <a:rPr lang="en-US" i="1"/>
              <a:t>G </a:t>
            </a:r>
            <a:r>
              <a:rPr lang="en-US"/>
              <a:t>be a simple graph. A </a:t>
            </a:r>
            <a:r>
              <a:rPr lang="en-US" i="1"/>
              <a:t>spanning tree </a:t>
            </a:r>
            <a:r>
              <a:rPr lang="en-US"/>
              <a:t>of </a:t>
            </a:r>
            <a:r>
              <a:rPr lang="en-US" i="1"/>
              <a:t>G </a:t>
            </a:r>
            <a:r>
              <a:rPr lang="en-US"/>
              <a:t>is a subgraph of </a:t>
            </a:r>
            <a:r>
              <a:rPr lang="en-US" i="1"/>
              <a:t>G </a:t>
            </a:r>
            <a:r>
              <a:rPr lang="en-US"/>
              <a:t>that is a tree containing every vertex of </a:t>
            </a:r>
            <a:r>
              <a:rPr lang="en-US" i="1"/>
              <a:t>G</a:t>
            </a:r>
            <a:r>
              <a:rPr lang="en-US"/>
              <a:t>.</a:t>
            </a:r>
          </a:p>
        </p:txBody>
      </p:sp>
      <p:sp>
        <p:nvSpPr>
          <p:cNvPr id="3077" name="Text Box 6"/>
          <p:cNvSpPr txBox="1">
            <a:spLocks noChangeArrowheads="1"/>
          </p:cNvSpPr>
          <p:nvPr/>
        </p:nvSpPr>
        <p:spPr bwMode="auto">
          <a:xfrm>
            <a:off x="406400" y="2362201"/>
            <a:ext cx="10972800" cy="784830"/>
          </a:xfrm>
          <a:prstGeom prst="rect">
            <a:avLst/>
          </a:prstGeom>
          <a:noFill/>
          <a:ln w="9525">
            <a:noFill/>
            <a:miter lim="800000"/>
            <a:headEnd/>
            <a:tailEnd/>
          </a:ln>
        </p:spPr>
        <p:txBody>
          <a:bodyPr>
            <a:spAutoFit/>
          </a:bodyPr>
          <a:lstStyle/>
          <a:p>
            <a:pPr>
              <a:spcBef>
                <a:spcPct val="50000"/>
              </a:spcBef>
            </a:pPr>
            <a:r>
              <a:rPr lang="en-US" b="1">
                <a:solidFill>
                  <a:srgbClr val="000099"/>
                </a:solidFill>
              </a:rPr>
              <a:t>Example-12</a:t>
            </a:r>
          </a:p>
          <a:p>
            <a:pPr>
              <a:spcBef>
                <a:spcPct val="50000"/>
              </a:spcBef>
            </a:pPr>
            <a:r>
              <a:rPr lang="en-US"/>
              <a:t>Find a spanning tree of the simple graph </a:t>
            </a:r>
            <a:r>
              <a:rPr lang="en-US" i="1"/>
              <a:t>G </a:t>
            </a:r>
            <a:r>
              <a:rPr lang="en-US"/>
              <a:t>shown in Figure below.</a:t>
            </a:r>
          </a:p>
        </p:txBody>
      </p:sp>
      <p:graphicFrame>
        <p:nvGraphicFramePr>
          <p:cNvPr id="3074" name="Object 7"/>
          <p:cNvGraphicFramePr>
            <a:graphicFrameLocks noChangeAspect="1"/>
          </p:cNvGraphicFramePr>
          <p:nvPr>
            <p:ph/>
          </p:nvPr>
        </p:nvGraphicFramePr>
        <p:xfrm>
          <a:off x="2438400" y="3733800"/>
          <a:ext cx="5791200" cy="2381250"/>
        </p:xfrm>
        <a:graphic>
          <a:graphicData uri="http://schemas.openxmlformats.org/presentationml/2006/ole">
            <p:oleObj spid="_x0000_s44034" name="Bitmap Image" r:id="rId3" imgW="2467319" imgH="1352381" progId="PBrush">
              <p:embed/>
            </p:oleObj>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ph/>
          </p:nvPr>
        </p:nvGraphicFramePr>
        <p:xfrm>
          <a:off x="1219200" y="1295400"/>
          <a:ext cx="9245600" cy="4154488"/>
        </p:xfrm>
        <a:graphic>
          <a:graphicData uri="http://schemas.openxmlformats.org/presentationml/2006/ole">
            <p:oleObj spid="_x0000_s45058" name="Bitmap Image" r:id="rId3" imgW="4800000" imgH="2876190" progId="PBrush">
              <p:embed/>
            </p:oleObj>
          </a:graphicData>
        </a:graphic>
      </p:graphicFrame>
      <p:sp>
        <p:nvSpPr>
          <p:cNvPr id="4099" name="Text Box 6"/>
          <p:cNvSpPr txBox="1">
            <a:spLocks noChangeArrowheads="1"/>
          </p:cNvSpPr>
          <p:nvPr/>
        </p:nvSpPr>
        <p:spPr bwMode="auto">
          <a:xfrm>
            <a:off x="812800" y="457200"/>
            <a:ext cx="9347200" cy="369332"/>
          </a:xfrm>
          <a:prstGeom prst="rect">
            <a:avLst/>
          </a:prstGeom>
          <a:noFill/>
          <a:ln w="9525">
            <a:noFill/>
            <a:miter lim="800000"/>
            <a:headEnd/>
            <a:tailEnd/>
          </a:ln>
        </p:spPr>
        <p:txBody>
          <a:bodyPr>
            <a:spAutoFit/>
          </a:bodyPr>
          <a:lstStyle/>
          <a:p>
            <a:pPr>
              <a:spcBef>
                <a:spcPct val="50000"/>
              </a:spcBef>
            </a:pPr>
            <a:r>
              <a:rPr lang="en-US"/>
              <a:t>Ans. Some possible spanning tress are shown below</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2"/>
          <p:cNvSpPr>
            <a:spLocks noGrp="1"/>
          </p:cNvSpPr>
          <p:nvPr>
            <p:ph type="sldNum" sz="quarter" idx="12"/>
          </p:nvPr>
        </p:nvSpPr>
        <p:spPr>
          <a:noFill/>
        </p:spPr>
        <p:txBody>
          <a:bodyPr/>
          <a:lstStyle/>
          <a:p>
            <a:fld id="{3B29E84E-8F44-43F6-9E36-040A1B8A72A9}" type="slidenum">
              <a:rPr lang="en-US" smtClean="0"/>
              <a:pPr/>
              <a:t>114</a:t>
            </a:fld>
            <a:endParaRPr lang="en-US" smtClean="0"/>
          </a:p>
        </p:txBody>
      </p:sp>
      <p:pic>
        <p:nvPicPr>
          <p:cNvPr id="43011" name="Picture 2"/>
          <p:cNvPicPr>
            <a:picLocks noChangeAspect="1" noChangeArrowheads="1"/>
          </p:cNvPicPr>
          <p:nvPr/>
        </p:nvPicPr>
        <p:blipFill>
          <a:blip r:embed="rId2"/>
          <a:srcRect/>
          <a:stretch>
            <a:fillRect/>
          </a:stretch>
        </p:blipFill>
        <p:spPr bwMode="auto">
          <a:xfrm>
            <a:off x="1625600" y="1447800"/>
            <a:ext cx="7924800" cy="5092700"/>
          </a:xfrm>
          <a:prstGeom prst="rect">
            <a:avLst/>
          </a:prstGeom>
          <a:noFill/>
          <a:ln w="9525">
            <a:noFill/>
            <a:miter lim="800000"/>
            <a:headEnd/>
            <a:tailEnd/>
          </a:ln>
        </p:spPr>
      </p:pic>
      <p:sp>
        <p:nvSpPr>
          <p:cNvPr id="43012" name="TextBox 4"/>
          <p:cNvSpPr txBox="1">
            <a:spLocks noChangeArrowheads="1"/>
          </p:cNvSpPr>
          <p:nvPr/>
        </p:nvSpPr>
        <p:spPr bwMode="auto">
          <a:xfrm>
            <a:off x="0" y="0"/>
            <a:ext cx="8026400" cy="923330"/>
          </a:xfrm>
          <a:prstGeom prst="rect">
            <a:avLst/>
          </a:prstGeom>
          <a:noFill/>
          <a:ln w="9525">
            <a:noFill/>
            <a:miter lim="800000"/>
            <a:headEnd/>
            <a:tailEnd/>
          </a:ln>
        </p:spPr>
        <p:txBody>
          <a:bodyPr>
            <a:spAutoFit/>
          </a:bodyPr>
          <a:lstStyle/>
          <a:p>
            <a:r>
              <a:rPr lang="en-US" b="1">
                <a:solidFill>
                  <a:srgbClr val="000099"/>
                </a:solidFill>
              </a:rPr>
              <a:t>Example-13</a:t>
            </a:r>
          </a:p>
          <a:p>
            <a:r>
              <a:rPr lang="en-US"/>
              <a:t>Find a spanning tree for each of these graphs.</a:t>
            </a:r>
          </a:p>
          <a:p>
            <a:r>
              <a:rPr lang="pl-PL" b="1"/>
              <a:t>a) </a:t>
            </a:r>
            <a:r>
              <a:rPr lang="pl-PL" b="1" i="1"/>
              <a:t>K</a:t>
            </a:r>
            <a:r>
              <a:rPr lang="pl-PL" b="1" i="1" baseline="-25000"/>
              <a:t>5</a:t>
            </a:r>
            <a:r>
              <a:rPr lang="pl-PL" b="1" i="1"/>
              <a:t> b) K</a:t>
            </a:r>
            <a:r>
              <a:rPr lang="pl-PL" b="1" i="1" baseline="-25000"/>
              <a:t>4,4</a:t>
            </a:r>
            <a:r>
              <a:rPr lang="pl-PL" b="1" i="1"/>
              <a:t> c) K</a:t>
            </a:r>
            <a:r>
              <a:rPr lang="pl-PL" b="1" i="1" baseline="-25000"/>
              <a:t>1,6</a:t>
            </a:r>
            <a:r>
              <a:rPr lang="en-US" b="1" i="1" baseline="-25000"/>
              <a:t> </a:t>
            </a:r>
            <a:r>
              <a:rPr lang="en-US" b="1"/>
              <a:t>d) </a:t>
            </a:r>
            <a:r>
              <a:rPr lang="en-US" b="1" i="1"/>
              <a:t>Q</a:t>
            </a:r>
            <a:r>
              <a:rPr lang="en-US" b="1" i="1" baseline="-25000"/>
              <a:t>3</a:t>
            </a:r>
            <a:r>
              <a:rPr lang="en-US" b="1" i="1"/>
              <a:t> e) C</a:t>
            </a:r>
            <a:r>
              <a:rPr lang="en-US" b="1" i="1" baseline="-25000"/>
              <a:t>5</a:t>
            </a:r>
            <a:r>
              <a:rPr lang="en-US" b="1" i="1"/>
              <a:t> f ) W</a:t>
            </a:r>
            <a:r>
              <a:rPr lang="en-US" b="1" i="1" baseline="-25000"/>
              <a:t>5</a:t>
            </a:r>
            <a:endParaRPr lang="en-US" baseline="-250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406400" y="533400"/>
            <a:ext cx="11277600" cy="646331"/>
          </a:xfrm>
          <a:prstGeom prst="rect">
            <a:avLst/>
          </a:prstGeom>
          <a:solidFill>
            <a:srgbClr val="FFFF00"/>
          </a:solidFill>
          <a:ln w="9525">
            <a:noFill/>
            <a:miter lim="800000"/>
            <a:headEnd/>
            <a:tailEnd/>
          </a:ln>
        </p:spPr>
        <p:txBody>
          <a:bodyPr>
            <a:spAutoFit/>
          </a:bodyPr>
          <a:lstStyle/>
          <a:p>
            <a:pPr algn="just"/>
            <a:r>
              <a:rPr lang="en-US"/>
              <a:t>A </a:t>
            </a:r>
            <a:r>
              <a:rPr lang="en-US" i="1"/>
              <a:t>minimum spanning tree </a:t>
            </a:r>
            <a:r>
              <a:rPr lang="en-US"/>
              <a:t>in a connected weighted graph is a spanning tree that has the smallest possible sum of weights of its edges.</a:t>
            </a:r>
          </a:p>
        </p:txBody>
      </p:sp>
      <p:sp>
        <p:nvSpPr>
          <p:cNvPr id="44035" name="TextBox 2"/>
          <p:cNvSpPr txBox="1">
            <a:spLocks noChangeArrowheads="1"/>
          </p:cNvSpPr>
          <p:nvPr/>
        </p:nvSpPr>
        <p:spPr bwMode="auto">
          <a:xfrm>
            <a:off x="609600" y="2438401"/>
            <a:ext cx="11277600" cy="2862263"/>
          </a:xfrm>
          <a:prstGeom prst="rect">
            <a:avLst/>
          </a:prstGeom>
          <a:noFill/>
          <a:ln w="9525">
            <a:noFill/>
            <a:miter lim="800000"/>
            <a:headEnd/>
            <a:tailEnd/>
          </a:ln>
        </p:spPr>
        <p:txBody>
          <a:bodyPr>
            <a:spAutoFit/>
          </a:bodyPr>
          <a:lstStyle/>
          <a:p>
            <a:r>
              <a:rPr lang="en-US" sz="2000" b="1">
                <a:solidFill>
                  <a:schemeClr val="accent2"/>
                </a:solidFill>
              </a:rPr>
              <a:t>Prim’s Algorithm of minimum spanning tree </a:t>
            </a:r>
          </a:p>
          <a:p>
            <a:r>
              <a:rPr lang="en-US" sz="2000" b="1">
                <a:solidFill>
                  <a:srgbClr val="FF0000"/>
                </a:solidFill>
              </a:rPr>
              <a:t>procedure Prim(G: weighted connected undirected graph with n vertices)</a:t>
            </a:r>
          </a:p>
          <a:p>
            <a:endParaRPr lang="en-US" sz="2000"/>
          </a:p>
          <a:p>
            <a:r>
              <a:rPr lang="en-US" sz="2000"/>
              <a:t>T := a minimum-weight edge</a:t>
            </a:r>
          </a:p>
          <a:p>
            <a:r>
              <a:rPr lang="en-US" sz="2000" b="1"/>
              <a:t>for i := 1 to n − 2</a:t>
            </a:r>
          </a:p>
          <a:p>
            <a:r>
              <a:rPr lang="en-US" sz="2000"/>
              <a:t>e := an edge of minimum weight incident to a vertex in T and not forming a</a:t>
            </a:r>
          </a:p>
          <a:p>
            <a:r>
              <a:rPr lang="en-US" sz="2000"/>
              <a:t>simple circuit in T if added to T</a:t>
            </a:r>
          </a:p>
          <a:p>
            <a:r>
              <a:rPr lang="en-US" sz="2000"/>
              <a:t>T := T with e added</a:t>
            </a:r>
          </a:p>
          <a:p>
            <a:r>
              <a:rPr lang="en-US" sz="2000" b="1"/>
              <a:t>return T {T is a minimum spanning tree of G}</a:t>
            </a:r>
            <a:endParaRPr lang="en-US" sz="2000"/>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406400" y="228601"/>
            <a:ext cx="11379200" cy="784830"/>
          </a:xfrm>
          <a:prstGeom prst="rect">
            <a:avLst/>
          </a:prstGeom>
          <a:noFill/>
          <a:ln w="9525">
            <a:noFill/>
            <a:miter lim="800000"/>
            <a:headEnd/>
            <a:tailEnd/>
          </a:ln>
        </p:spPr>
        <p:txBody>
          <a:bodyPr>
            <a:spAutoFit/>
          </a:bodyPr>
          <a:lstStyle/>
          <a:p>
            <a:pPr>
              <a:spcBef>
                <a:spcPct val="50000"/>
              </a:spcBef>
            </a:pPr>
            <a:r>
              <a:rPr lang="en-US" b="1">
                <a:solidFill>
                  <a:srgbClr val="000099"/>
                </a:solidFill>
              </a:rPr>
              <a:t>Example-14</a:t>
            </a:r>
          </a:p>
          <a:p>
            <a:pPr>
              <a:spcBef>
                <a:spcPct val="50000"/>
              </a:spcBef>
            </a:pPr>
            <a:r>
              <a:rPr lang="en-US"/>
              <a:t>Use Prim’s algorithm to find a minimum spanning tree in the graph shown in Figure 3.</a:t>
            </a:r>
          </a:p>
        </p:txBody>
      </p:sp>
      <p:graphicFrame>
        <p:nvGraphicFramePr>
          <p:cNvPr id="5122" name="Object 5"/>
          <p:cNvGraphicFramePr>
            <a:graphicFrameLocks noChangeAspect="1"/>
          </p:cNvGraphicFramePr>
          <p:nvPr>
            <p:ph/>
          </p:nvPr>
        </p:nvGraphicFramePr>
        <p:xfrm>
          <a:off x="695235" y="1042851"/>
          <a:ext cx="10566400" cy="2471058"/>
        </p:xfrm>
        <a:graphic>
          <a:graphicData uri="http://schemas.openxmlformats.org/presentationml/2006/ole">
            <p:oleObj spid="_x0000_s46082" name="Bitmap Image" r:id="rId3" imgW="6714286" imgH="3057143" progId="PBrush">
              <p:embed/>
            </p:oleObj>
          </a:graphicData>
        </a:graphic>
      </p:graphicFrame>
      <p:sp>
        <p:nvSpPr>
          <p:cNvPr id="4" name="TextBox 3"/>
          <p:cNvSpPr txBox="1">
            <a:spLocks noChangeArrowheads="1"/>
          </p:cNvSpPr>
          <p:nvPr/>
        </p:nvSpPr>
        <p:spPr bwMode="auto">
          <a:xfrm>
            <a:off x="605246" y="3683725"/>
            <a:ext cx="11277600" cy="2800767"/>
          </a:xfrm>
          <a:prstGeom prst="rect">
            <a:avLst/>
          </a:prstGeom>
          <a:noFill/>
          <a:ln w="9525">
            <a:noFill/>
            <a:miter lim="800000"/>
            <a:headEnd/>
            <a:tailEnd/>
          </a:ln>
        </p:spPr>
        <p:txBody>
          <a:bodyPr>
            <a:spAutoFit/>
          </a:bodyPr>
          <a:lstStyle/>
          <a:p>
            <a:r>
              <a:rPr lang="en-US" b="1" dirty="0" err="1">
                <a:solidFill>
                  <a:schemeClr val="tx2"/>
                </a:solidFill>
              </a:rPr>
              <a:t>Kruskal’s</a:t>
            </a:r>
            <a:r>
              <a:rPr lang="en-US" b="1" dirty="0">
                <a:solidFill>
                  <a:schemeClr val="tx2"/>
                </a:solidFill>
              </a:rPr>
              <a:t> Algorithm of minimum spanning tree </a:t>
            </a:r>
          </a:p>
          <a:p>
            <a:r>
              <a:rPr lang="en-US" sz="2000" b="1" dirty="0">
                <a:solidFill>
                  <a:schemeClr val="tx2"/>
                </a:solidFill>
              </a:rPr>
              <a:t>procedure </a:t>
            </a:r>
            <a:r>
              <a:rPr lang="en-US" sz="2000" b="1" i="1" dirty="0" err="1">
                <a:solidFill>
                  <a:schemeClr val="tx2"/>
                </a:solidFill>
              </a:rPr>
              <a:t>Kruskal</a:t>
            </a:r>
            <a:r>
              <a:rPr lang="en-US" sz="2000" b="1" i="1" dirty="0">
                <a:solidFill>
                  <a:schemeClr val="tx2"/>
                </a:solidFill>
              </a:rPr>
              <a:t>(G: weighted connected undirected graph with n vertices)</a:t>
            </a:r>
          </a:p>
          <a:p>
            <a:endParaRPr lang="en-US" i="1" dirty="0">
              <a:solidFill>
                <a:schemeClr val="tx2"/>
              </a:solidFill>
            </a:endParaRPr>
          </a:p>
          <a:p>
            <a:r>
              <a:rPr lang="en-US" sz="2000" i="1" dirty="0">
                <a:solidFill>
                  <a:schemeClr val="tx2"/>
                </a:solidFill>
              </a:rPr>
              <a:t>T := empty graph</a:t>
            </a:r>
          </a:p>
          <a:p>
            <a:r>
              <a:rPr lang="en-US" sz="2000" b="1" dirty="0">
                <a:solidFill>
                  <a:schemeClr val="tx2"/>
                </a:solidFill>
              </a:rPr>
              <a:t>for </a:t>
            </a:r>
            <a:r>
              <a:rPr lang="en-US" sz="2000" b="1" i="1" dirty="0" err="1">
                <a:solidFill>
                  <a:schemeClr val="tx2"/>
                </a:solidFill>
              </a:rPr>
              <a:t>i</a:t>
            </a:r>
            <a:r>
              <a:rPr lang="en-US" sz="2000" b="1" i="1" dirty="0">
                <a:solidFill>
                  <a:schemeClr val="tx2"/>
                </a:solidFill>
              </a:rPr>
              <a:t> := 1 to n − 1</a:t>
            </a:r>
          </a:p>
          <a:p>
            <a:r>
              <a:rPr lang="en-US" sz="2000" i="1" dirty="0">
                <a:solidFill>
                  <a:schemeClr val="tx2"/>
                </a:solidFill>
              </a:rPr>
              <a:t>e := any edge in G with smallest weight that does not form a simple circuit</a:t>
            </a:r>
          </a:p>
          <a:p>
            <a:r>
              <a:rPr lang="en-US" sz="2000" dirty="0">
                <a:solidFill>
                  <a:schemeClr val="tx2"/>
                </a:solidFill>
              </a:rPr>
              <a:t>when added to </a:t>
            </a:r>
            <a:r>
              <a:rPr lang="en-US" sz="2000" i="1" dirty="0">
                <a:solidFill>
                  <a:schemeClr val="tx2"/>
                </a:solidFill>
              </a:rPr>
              <a:t>T</a:t>
            </a:r>
          </a:p>
          <a:p>
            <a:r>
              <a:rPr lang="en-US" sz="2000" i="1" dirty="0">
                <a:solidFill>
                  <a:schemeClr val="tx2"/>
                </a:solidFill>
              </a:rPr>
              <a:t>T := T with e added</a:t>
            </a:r>
          </a:p>
          <a:p>
            <a:r>
              <a:rPr lang="en-US" sz="2000" b="1" dirty="0">
                <a:solidFill>
                  <a:schemeClr val="tx2"/>
                </a:solidFill>
              </a:rPr>
              <a:t>return </a:t>
            </a:r>
            <a:r>
              <a:rPr lang="en-US" sz="2000" b="1" i="1" dirty="0">
                <a:solidFill>
                  <a:schemeClr val="tx2"/>
                </a:solidFill>
              </a:rPr>
              <a:t>T {T is a minimum spanning tree of G}</a:t>
            </a:r>
            <a:endParaRPr lang="en-US" sz="2000" dirty="0">
              <a:solidFill>
                <a:schemeClr val="tx2"/>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4"/>
          <p:cNvSpPr txBox="1">
            <a:spLocks noChangeArrowheads="1"/>
          </p:cNvSpPr>
          <p:nvPr/>
        </p:nvSpPr>
        <p:spPr bwMode="auto">
          <a:xfrm>
            <a:off x="304800" y="228601"/>
            <a:ext cx="11176000" cy="784830"/>
          </a:xfrm>
          <a:prstGeom prst="rect">
            <a:avLst/>
          </a:prstGeom>
          <a:noFill/>
          <a:ln w="9525">
            <a:noFill/>
            <a:miter lim="800000"/>
            <a:headEnd/>
            <a:tailEnd/>
          </a:ln>
        </p:spPr>
        <p:txBody>
          <a:bodyPr>
            <a:spAutoFit/>
          </a:bodyPr>
          <a:lstStyle/>
          <a:p>
            <a:pPr>
              <a:spcBef>
                <a:spcPct val="50000"/>
              </a:spcBef>
            </a:pPr>
            <a:r>
              <a:rPr lang="en-US" b="1">
                <a:solidFill>
                  <a:srgbClr val="000099"/>
                </a:solidFill>
              </a:rPr>
              <a:t>Example-15</a:t>
            </a:r>
          </a:p>
          <a:p>
            <a:pPr>
              <a:spcBef>
                <a:spcPct val="50000"/>
              </a:spcBef>
            </a:pPr>
            <a:r>
              <a:rPr lang="en-US"/>
              <a:t>Use Kruskal’s algorithm to find a minimum spanning tree in the weighted graph.</a:t>
            </a:r>
          </a:p>
        </p:txBody>
      </p:sp>
      <p:graphicFrame>
        <p:nvGraphicFramePr>
          <p:cNvPr id="6146" name="Object 5"/>
          <p:cNvGraphicFramePr>
            <a:graphicFrameLocks noChangeAspect="1"/>
          </p:cNvGraphicFramePr>
          <p:nvPr>
            <p:ph/>
          </p:nvPr>
        </p:nvGraphicFramePr>
        <p:xfrm>
          <a:off x="914400" y="1981200"/>
          <a:ext cx="10058400" cy="3181350"/>
        </p:xfrm>
        <a:graphic>
          <a:graphicData uri="http://schemas.openxmlformats.org/presentationml/2006/ole">
            <p:oleObj spid="_x0000_s47106" name="Bitmap Image" r:id="rId3" imgW="6504762" imgH="2742857" progId="PBrush">
              <p:embed/>
            </p:oleObj>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B756F90C-B785-4F6C-A960-0474B97C0837}" type="slidenum">
              <a:rPr lang="en-US"/>
              <a:pPr>
                <a:defRPr/>
              </a:pPr>
              <a:t>118</a:t>
            </a:fld>
            <a:endParaRPr lang="en-US"/>
          </a:p>
        </p:txBody>
      </p:sp>
      <p:sp>
        <p:nvSpPr>
          <p:cNvPr id="40964" name="Text Box 4"/>
          <p:cNvSpPr txBox="1">
            <a:spLocks noChangeArrowheads="1"/>
          </p:cNvSpPr>
          <p:nvPr/>
        </p:nvSpPr>
        <p:spPr bwMode="auto">
          <a:xfrm>
            <a:off x="101600" y="1524000"/>
            <a:ext cx="11887200" cy="1200329"/>
          </a:xfrm>
          <a:prstGeom prst="rect">
            <a:avLst/>
          </a:prstGeom>
          <a:noFill/>
          <a:ln w="9525">
            <a:noFill/>
            <a:miter lim="800000"/>
            <a:headEnd/>
            <a:tailEnd/>
          </a:ln>
          <a:effectLst/>
        </p:spPr>
        <p:txBody>
          <a:bodyPr>
            <a:spAutoFit/>
          </a:bodyPr>
          <a:lstStyle/>
          <a:p>
            <a:pPr algn="just">
              <a:spcBef>
                <a:spcPct val="50000"/>
              </a:spcBef>
            </a:pPr>
            <a:endParaRPr lang="en-US" dirty="0" smtClean="0">
              <a:solidFill>
                <a:schemeClr val="tx2"/>
              </a:solidFill>
            </a:endParaRPr>
          </a:p>
          <a:p>
            <a:pPr algn="just">
              <a:spcBef>
                <a:spcPct val="50000"/>
              </a:spcBef>
            </a:pPr>
            <a:r>
              <a:rPr lang="en-US" dirty="0" smtClean="0">
                <a:solidFill>
                  <a:schemeClr val="tx2"/>
                </a:solidFill>
              </a:rPr>
              <a:t>Let </a:t>
            </a:r>
            <a:r>
              <a:rPr lang="en-US" i="1" dirty="0">
                <a:solidFill>
                  <a:schemeClr val="tx2"/>
                </a:solidFill>
              </a:rPr>
              <a:t>S </a:t>
            </a:r>
            <a:r>
              <a:rPr lang="en-US" dirty="0">
                <a:solidFill>
                  <a:schemeClr val="tx2"/>
                </a:solidFill>
              </a:rPr>
              <a:t>be a nonempty set. An </a:t>
            </a:r>
            <a:r>
              <a:rPr lang="en-US" i="1" dirty="0">
                <a:solidFill>
                  <a:schemeClr val="tx2"/>
                </a:solidFill>
              </a:rPr>
              <a:t>operation </a:t>
            </a:r>
            <a:r>
              <a:rPr lang="en-US" dirty="0">
                <a:solidFill>
                  <a:schemeClr val="tx2"/>
                </a:solidFill>
              </a:rPr>
              <a:t>on </a:t>
            </a:r>
            <a:r>
              <a:rPr lang="en-US" i="1" dirty="0">
                <a:solidFill>
                  <a:schemeClr val="tx2"/>
                </a:solidFill>
              </a:rPr>
              <a:t>S </a:t>
            </a:r>
            <a:r>
              <a:rPr lang="en-US" dirty="0">
                <a:solidFill>
                  <a:schemeClr val="tx2"/>
                </a:solidFill>
              </a:rPr>
              <a:t>is a function ∗ from </a:t>
            </a:r>
            <a:r>
              <a:rPr lang="en-US" i="1" dirty="0">
                <a:solidFill>
                  <a:schemeClr val="tx2"/>
                </a:solidFill>
              </a:rPr>
              <a:t>S </a:t>
            </a:r>
            <a:r>
              <a:rPr lang="en-US" dirty="0">
                <a:solidFill>
                  <a:schemeClr val="tx2"/>
                </a:solidFill>
              </a:rPr>
              <a:t>× </a:t>
            </a:r>
            <a:r>
              <a:rPr lang="en-US" i="1" dirty="0">
                <a:solidFill>
                  <a:schemeClr val="tx2"/>
                </a:solidFill>
              </a:rPr>
              <a:t>S </a:t>
            </a:r>
            <a:r>
              <a:rPr lang="en-US" dirty="0">
                <a:solidFill>
                  <a:schemeClr val="tx2"/>
                </a:solidFill>
              </a:rPr>
              <a:t>into </a:t>
            </a:r>
            <a:r>
              <a:rPr lang="en-US" i="1" dirty="0">
                <a:solidFill>
                  <a:schemeClr val="tx2"/>
                </a:solidFill>
              </a:rPr>
              <a:t>S</a:t>
            </a:r>
            <a:r>
              <a:rPr lang="en-US" dirty="0">
                <a:solidFill>
                  <a:schemeClr val="tx2"/>
                </a:solidFill>
              </a:rPr>
              <a:t> is denoted as (</a:t>
            </a:r>
            <a:r>
              <a:rPr lang="en-US" i="1" dirty="0">
                <a:solidFill>
                  <a:schemeClr val="tx2"/>
                </a:solidFill>
              </a:rPr>
              <a:t>S</a:t>
            </a:r>
            <a:r>
              <a:rPr lang="en-US" dirty="0">
                <a:solidFill>
                  <a:schemeClr val="tx2"/>
                </a:solidFill>
              </a:rPr>
              <a:t>, ∗).</a:t>
            </a:r>
          </a:p>
          <a:p>
            <a:pPr algn="just">
              <a:spcBef>
                <a:spcPct val="50000"/>
              </a:spcBef>
            </a:pPr>
            <a:r>
              <a:rPr lang="en-US" dirty="0">
                <a:solidFill>
                  <a:schemeClr val="tx2"/>
                </a:solidFill>
              </a:rPr>
              <a:t>Let us define a set with operator • as:   (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a:t>
            </a:r>
            <a:r>
              <a:rPr lang="en-US" dirty="0">
                <a:solidFill>
                  <a:schemeClr val="tx2"/>
                </a:solidFill>
              </a:rPr>
              <a:t>, </a:t>
            </a:r>
            <a:r>
              <a:rPr lang="en-US" i="1" dirty="0">
                <a:solidFill>
                  <a:schemeClr val="tx2"/>
                </a:solidFill>
              </a:rPr>
              <a:t>d</a:t>
            </a:r>
            <a:r>
              <a:rPr lang="en-US" dirty="0">
                <a:solidFill>
                  <a:schemeClr val="tx2"/>
                </a:solidFill>
              </a:rPr>
              <a:t>}, •) and the operation as shown in Table below.</a:t>
            </a:r>
          </a:p>
        </p:txBody>
      </p:sp>
      <p:pic>
        <p:nvPicPr>
          <p:cNvPr id="40965" name="Picture 20"/>
          <p:cNvPicPr>
            <a:picLocks noGrp="1" noChangeAspect="1" noChangeArrowheads="1"/>
          </p:cNvPicPr>
          <p:nvPr>
            <p:ph/>
          </p:nvPr>
        </p:nvPicPr>
        <p:blipFill>
          <a:blip r:embed="rId2"/>
          <a:srcRect/>
          <a:stretch>
            <a:fillRect/>
          </a:stretch>
        </p:blipFill>
        <p:spPr>
          <a:xfrm>
            <a:off x="3162663" y="2884715"/>
            <a:ext cx="3695337" cy="1256525"/>
          </a:xfrm>
          <a:noFill/>
          <a:ln/>
        </p:spPr>
      </p:pic>
      <p:sp>
        <p:nvSpPr>
          <p:cNvPr id="40967" name="Text Box 7"/>
          <p:cNvSpPr txBox="1">
            <a:spLocks noChangeArrowheads="1"/>
          </p:cNvSpPr>
          <p:nvPr/>
        </p:nvSpPr>
        <p:spPr bwMode="auto">
          <a:xfrm>
            <a:off x="330926" y="865596"/>
            <a:ext cx="11684000" cy="646331"/>
          </a:xfrm>
          <a:prstGeom prst="rect">
            <a:avLst/>
          </a:prstGeom>
          <a:solidFill>
            <a:srgbClr val="CCECFF"/>
          </a:solidFill>
          <a:ln w="9525">
            <a:noFill/>
            <a:miter lim="800000"/>
            <a:headEnd/>
            <a:tailEnd/>
          </a:ln>
          <a:effectLst/>
        </p:spPr>
        <p:txBody>
          <a:bodyPr>
            <a:spAutoFit/>
          </a:bodyPr>
          <a:lstStyle/>
          <a:p>
            <a:pPr algn="just"/>
            <a:r>
              <a:rPr lang="en-US" b="1" dirty="0">
                <a:solidFill>
                  <a:schemeClr val="tx2"/>
                </a:solidFill>
              </a:rPr>
              <a:t>Groups, rings, and fields are the fundamental elements of a branch of mathematics known as abstract algebra, or modern algebra.</a:t>
            </a:r>
          </a:p>
        </p:txBody>
      </p:sp>
      <p:sp>
        <p:nvSpPr>
          <p:cNvPr id="7" name="Rectangle 6"/>
          <p:cNvSpPr/>
          <p:nvPr/>
        </p:nvSpPr>
        <p:spPr>
          <a:xfrm>
            <a:off x="4944097" y="261257"/>
            <a:ext cx="2042547" cy="369332"/>
          </a:xfrm>
          <a:prstGeom prst="rect">
            <a:avLst/>
          </a:prstGeom>
        </p:spPr>
        <p:txBody>
          <a:bodyPr wrap="none">
            <a:spAutoFit/>
          </a:bodyPr>
          <a:lstStyle/>
          <a:p>
            <a:r>
              <a:rPr lang="en-US" b="1" dirty="0" smtClean="0">
                <a:solidFill>
                  <a:schemeClr val="tx2"/>
                </a:solidFill>
              </a:rPr>
              <a:t>Group and Ring</a:t>
            </a:r>
            <a:endParaRPr lang="en-US" dirty="0">
              <a:solidFill>
                <a:schemeClr val="tx2"/>
              </a:solidFill>
            </a:endParaRPr>
          </a:p>
        </p:txBody>
      </p:sp>
      <p:sp>
        <p:nvSpPr>
          <p:cNvPr id="8" name="Rectangle 7"/>
          <p:cNvSpPr/>
          <p:nvPr/>
        </p:nvSpPr>
        <p:spPr>
          <a:xfrm>
            <a:off x="195943" y="4167052"/>
            <a:ext cx="11834948" cy="1815882"/>
          </a:xfrm>
          <a:prstGeom prst="rect">
            <a:avLst/>
          </a:prstGeom>
        </p:spPr>
        <p:txBody>
          <a:bodyPr wrap="square">
            <a:spAutoFit/>
          </a:bodyPr>
          <a:lstStyle/>
          <a:p>
            <a:r>
              <a:rPr lang="en-US" sz="1600" dirty="0" smtClean="0">
                <a:solidFill>
                  <a:schemeClr val="tx2"/>
                </a:solidFill>
              </a:rPr>
              <a:t>Next we list a number of important properties of our operations.</a:t>
            </a:r>
          </a:p>
          <a:p>
            <a:r>
              <a:rPr lang="en-US" sz="1600" b="1" dirty="0" smtClean="0">
                <a:solidFill>
                  <a:schemeClr val="tx2"/>
                </a:solidFill>
              </a:rPr>
              <a:t>Associative Law:</a:t>
            </a:r>
          </a:p>
          <a:p>
            <a:r>
              <a:rPr lang="en-US" sz="1600" dirty="0" smtClean="0">
                <a:solidFill>
                  <a:schemeClr val="tx2"/>
                </a:solidFill>
              </a:rPr>
              <a:t>An operation ∗ on a set </a:t>
            </a:r>
            <a:r>
              <a:rPr lang="en-US" sz="1600" i="1" dirty="0" smtClean="0">
                <a:solidFill>
                  <a:schemeClr val="tx2"/>
                </a:solidFill>
              </a:rPr>
              <a:t>S </a:t>
            </a:r>
            <a:r>
              <a:rPr lang="en-US" sz="1600" dirty="0" smtClean="0">
                <a:solidFill>
                  <a:schemeClr val="tx2"/>
                </a:solidFill>
              </a:rPr>
              <a:t>is said to be </a:t>
            </a:r>
            <a:r>
              <a:rPr lang="en-US" sz="1600" i="1" dirty="0" smtClean="0">
                <a:solidFill>
                  <a:schemeClr val="tx2"/>
                </a:solidFill>
              </a:rPr>
              <a:t>associative </a:t>
            </a:r>
            <a:r>
              <a:rPr lang="en-US" sz="1600" dirty="0" smtClean="0">
                <a:solidFill>
                  <a:schemeClr val="tx2"/>
                </a:solidFill>
              </a:rPr>
              <a:t>or to satisfy the </a:t>
            </a:r>
            <a:r>
              <a:rPr lang="en-US" sz="1600" i="1" dirty="0" smtClean="0">
                <a:solidFill>
                  <a:schemeClr val="tx2"/>
                </a:solidFill>
              </a:rPr>
              <a:t>Associative Law </a:t>
            </a:r>
            <a:r>
              <a:rPr lang="en-US" sz="1600" dirty="0" smtClean="0">
                <a:solidFill>
                  <a:schemeClr val="tx2"/>
                </a:solidFill>
              </a:rPr>
              <a:t>if, for any elements </a:t>
            </a:r>
            <a:r>
              <a:rPr lang="en-US" sz="1600" i="1" dirty="0" smtClean="0">
                <a:solidFill>
                  <a:schemeClr val="tx2"/>
                </a:solidFill>
              </a:rPr>
              <a:t>a</a:t>
            </a:r>
            <a:r>
              <a:rPr lang="en-US" sz="1600" dirty="0" smtClean="0">
                <a:solidFill>
                  <a:schemeClr val="tx2"/>
                </a:solidFill>
              </a:rPr>
              <a:t>, </a:t>
            </a:r>
            <a:r>
              <a:rPr lang="en-US" sz="1600" i="1" dirty="0" smtClean="0">
                <a:solidFill>
                  <a:schemeClr val="tx2"/>
                </a:solidFill>
              </a:rPr>
              <a:t>b</a:t>
            </a:r>
            <a:r>
              <a:rPr lang="en-US" sz="1600" dirty="0" smtClean="0">
                <a:solidFill>
                  <a:schemeClr val="tx2"/>
                </a:solidFill>
              </a:rPr>
              <a:t>, </a:t>
            </a:r>
            <a:r>
              <a:rPr lang="en-US" sz="1600" i="1" dirty="0" smtClean="0">
                <a:solidFill>
                  <a:schemeClr val="tx2"/>
                </a:solidFill>
              </a:rPr>
              <a:t>c </a:t>
            </a:r>
            <a:r>
              <a:rPr lang="en-US" sz="1600" dirty="0" smtClean="0">
                <a:solidFill>
                  <a:schemeClr val="tx2"/>
                </a:solidFill>
              </a:rPr>
              <a:t>in </a:t>
            </a:r>
            <a:r>
              <a:rPr lang="en-US" sz="1600" i="1" dirty="0" smtClean="0">
                <a:solidFill>
                  <a:schemeClr val="tx2"/>
                </a:solidFill>
              </a:rPr>
              <a:t>S</a:t>
            </a:r>
            <a:r>
              <a:rPr lang="en-US" sz="1600" dirty="0" smtClean="0">
                <a:solidFill>
                  <a:schemeClr val="tx2"/>
                </a:solidFill>
              </a:rPr>
              <a:t>, we have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b) </a:t>
            </a:r>
            <a:r>
              <a:rPr lang="en-US" sz="1600" dirty="0" smtClean="0">
                <a:solidFill>
                  <a:schemeClr val="tx2"/>
                </a:solidFill>
              </a:rPr>
              <a:t>∗ </a:t>
            </a:r>
            <a:r>
              <a:rPr lang="en-US" sz="1600" i="1" dirty="0" smtClean="0">
                <a:solidFill>
                  <a:schemeClr val="tx2"/>
                </a:solidFill>
              </a:rPr>
              <a:t>c </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(b </a:t>
            </a:r>
            <a:r>
              <a:rPr lang="en-US" sz="1600" dirty="0" smtClean="0">
                <a:solidFill>
                  <a:schemeClr val="tx2"/>
                </a:solidFill>
              </a:rPr>
              <a:t>∗ </a:t>
            </a:r>
            <a:r>
              <a:rPr lang="en-US" sz="1600" i="1" dirty="0" smtClean="0">
                <a:solidFill>
                  <a:schemeClr val="tx2"/>
                </a:solidFill>
              </a:rPr>
              <a:t>c)</a:t>
            </a:r>
          </a:p>
          <a:p>
            <a:r>
              <a:rPr lang="en-US" sz="1600" b="1" dirty="0" smtClean="0">
                <a:solidFill>
                  <a:schemeClr val="tx2"/>
                </a:solidFill>
              </a:rPr>
              <a:t>Commutative Law:</a:t>
            </a:r>
          </a:p>
          <a:p>
            <a:r>
              <a:rPr lang="en-US" sz="1600" dirty="0" smtClean="0">
                <a:solidFill>
                  <a:schemeClr val="tx2"/>
                </a:solidFill>
              </a:rPr>
              <a:t>An operation ∗ on a set </a:t>
            </a:r>
            <a:r>
              <a:rPr lang="en-US" sz="1600" i="1" dirty="0" smtClean="0">
                <a:solidFill>
                  <a:schemeClr val="tx2"/>
                </a:solidFill>
              </a:rPr>
              <a:t>S </a:t>
            </a:r>
            <a:r>
              <a:rPr lang="en-US" sz="1600" dirty="0" smtClean="0">
                <a:solidFill>
                  <a:schemeClr val="tx2"/>
                </a:solidFill>
              </a:rPr>
              <a:t>is said to be </a:t>
            </a:r>
            <a:r>
              <a:rPr lang="en-US" sz="1600" i="1" dirty="0" smtClean="0">
                <a:solidFill>
                  <a:schemeClr val="tx2"/>
                </a:solidFill>
              </a:rPr>
              <a:t>commutative </a:t>
            </a:r>
            <a:r>
              <a:rPr lang="en-US" sz="1600" dirty="0" smtClean="0">
                <a:solidFill>
                  <a:schemeClr val="tx2"/>
                </a:solidFill>
              </a:rPr>
              <a:t>or satisfy the </a:t>
            </a:r>
            <a:r>
              <a:rPr lang="en-US" sz="1600" i="1" dirty="0" smtClean="0">
                <a:solidFill>
                  <a:schemeClr val="tx2"/>
                </a:solidFill>
              </a:rPr>
              <a:t>Commutative Law </a:t>
            </a:r>
            <a:r>
              <a:rPr lang="en-US" sz="1600" dirty="0" smtClean="0">
                <a:solidFill>
                  <a:schemeClr val="tx2"/>
                </a:solidFill>
              </a:rPr>
              <a:t>if, for any elements </a:t>
            </a:r>
            <a:r>
              <a:rPr lang="en-US" sz="1600" i="1" dirty="0" smtClean="0">
                <a:solidFill>
                  <a:schemeClr val="tx2"/>
                </a:solidFill>
              </a:rPr>
              <a:t>a</a:t>
            </a:r>
            <a:r>
              <a:rPr lang="en-US" sz="1600" dirty="0" smtClean="0">
                <a:solidFill>
                  <a:schemeClr val="tx2"/>
                </a:solidFill>
              </a:rPr>
              <a:t>, </a:t>
            </a:r>
            <a:r>
              <a:rPr lang="en-US" sz="1600" i="1" dirty="0" smtClean="0">
                <a:solidFill>
                  <a:schemeClr val="tx2"/>
                </a:solidFill>
              </a:rPr>
              <a:t>b </a:t>
            </a:r>
            <a:r>
              <a:rPr lang="en-US" sz="1600" dirty="0" smtClean="0">
                <a:solidFill>
                  <a:schemeClr val="tx2"/>
                </a:solidFill>
              </a:rPr>
              <a:t>in </a:t>
            </a:r>
            <a:r>
              <a:rPr lang="en-US" sz="1600" i="1" dirty="0" smtClean="0">
                <a:solidFill>
                  <a:schemeClr val="tx2"/>
                </a:solidFill>
              </a:rPr>
              <a:t>S</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b </a:t>
            </a:r>
            <a:r>
              <a:rPr lang="en-US" sz="1600" dirty="0" smtClean="0">
                <a:solidFill>
                  <a:schemeClr val="tx2"/>
                </a:solidFill>
              </a:rPr>
              <a:t>= </a:t>
            </a:r>
            <a:r>
              <a:rPr lang="en-US" sz="1600" i="1" dirty="0" smtClean="0">
                <a:solidFill>
                  <a:schemeClr val="tx2"/>
                </a:solidFill>
              </a:rPr>
              <a:t>b </a:t>
            </a:r>
            <a:r>
              <a:rPr lang="en-US" sz="1600" dirty="0" smtClean="0">
                <a:solidFill>
                  <a:schemeClr val="tx2"/>
                </a:solidFill>
              </a:rPr>
              <a:t>∗ </a:t>
            </a:r>
            <a:r>
              <a:rPr lang="en-US" sz="1600" i="1" dirty="0" smtClean="0">
                <a:solidFill>
                  <a:schemeClr val="tx2"/>
                </a:solidFill>
              </a:rPr>
              <a:t>a</a:t>
            </a:r>
            <a:endParaRPr lang="en-US" sz="1600" i="1" dirty="0">
              <a:solidFill>
                <a:schemeClr val="tx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B5A41B19-6DBB-4E62-8F8E-BA7D9791BCEA}" type="slidenum">
              <a:rPr lang="en-US"/>
              <a:pPr>
                <a:defRPr/>
              </a:pPr>
              <a:t>119</a:t>
            </a:fld>
            <a:endParaRPr lang="en-US"/>
          </a:p>
        </p:txBody>
      </p:sp>
      <p:sp>
        <p:nvSpPr>
          <p:cNvPr id="2051" name="Text Box 4"/>
          <p:cNvSpPr txBox="1">
            <a:spLocks noChangeArrowheads="1"/>
          </p:cNvSpPr>
          <p:nvPr/>
        </p:nvSpPr>
        <p:spPr bwMode="auto">
          <a:xfrm>
            <a:off x="304800" y="381000"/>
            <a:ext cx="11684000" cy="1754326"/>
          </a:xfrm>
          <a:prstGeom prst="rect">
            <a:avLst/>
          </a:prstGeom>
          <a:noFill/>
          <a:ln w="9525">
            <a:noFill/>
            <a:miter lim="800000"/>
            <a:headEnd/>
            <a:tailEnd/>
          </a:ln>
        </p:spPr>
        <p:txBody>
          <a:bodyPr>
            <a:spAutoFit/>
          </a:bodyPr>
          <a:lstStyle/>
          <a:p>
            <a:pPr marL="457200" indent="-457200" algn="just"/>
            <a:r>
              <a:rPr lang="en-US" dirty="0">
                <a:solidFill>
                  <a:schemeClr val="tx2"/>
                </a:solidFill>
              </a:rPr>
              <a:t>EXAMPLE 1</a:t>
            </a:r>
          </a:p>
          <a:p>
            <a:pPr marL="457200" indent="-457200" algn="just">
              <a:buFontTx/>
              <a:buAutoNum type="alphaLcParenBoth"/>
            </a:pPr>
            <a:r>
              <a:rPr lang="en-US" dirty="0">
                <a:solidFill>
                  <a:schemeClr val="tx2"/>
                </a:solidFill>
              </a:rPr>
              <a:t>Consider the set Z of integers. Addition and multiplication of integers are associative and commutative. On the other hand, subtraction is non associative. </a:t>
            </a:r>
          </a:p>
          <a:p>
            <a:pPr marL="457200" indent="-457200" algn="just"/>
            <a:r>
              <a:rPr lang="en-US" dirty="0">
                <a:solidFill>
                  <a:schemeClr val="tx2"/>
                </a:solidFill>
              </a:rPr>
              <a:t>For example, </a:t>
            </a:r>
            <a:r>
              <a:rPr lang="en-US" i="1" dirty="0">
                <a:solidFill>
                  <a:schemeClr val="tx2"/>
                </a:solidFill>
              </a:rPr>
              <a:t>(</a:t>
            </a:r>
            <a:r>
              <a:rPr lang="en-US" dirty="0">
                <a:solidFill>
                  <a:schemeClr val="tx2"/>
                </a:solidFill>
              </a:rPr>
              <a:t>8 − 4</a:t>
            </a:r>
            <a:r>
              <a:rPr lang="en-US" i="1" dirty="0">
                <a:solidFill>
                  <a:schemeClr val="tx2"/>
                </a:solidFill>
              </a:rPr>
              <a:t>) </a:t>
            </a:r>
            <a:r>
              <a:rPr lang="en-US" dirty="0">
                <a:solidFill>
                  <a:schemeClr val="tx2"/>
                </a:solidFill>
              </a:rPr>
              <a:t>− 3 = 1 but 8 − </a:t>
            </a:r>
            <a:r>
              <a:rPr lang="en-US" i="1" dirty="0">
                <a:solidFill>
                  <a:schemeClr val="tx2"/>
                </a:solidFill>
              </a:rPr>
              <a:t>(</a:t>
            </a:r>
            <a:r>
              <a:rPr lang="en-US" dirty="0">
                <a:solidFill>
                  <a:schemeClr val="tx2"/>
                </a:solidFill>
              </a:rPr>
              <a:t>4 − 3</a:t>
            </a:r>
            <a:r>
              <a:rPr lang="en-US" i="1" dirty="0">
                <a:solidFill>
                  <a:schemeClr val="tx2"/>
                </a:solidFill>
              </a:rPr>
              <a:t>) </a:t>
            </a:r>
            <a:r>
              <a:rPr lang="en-US" dirty="0">
                <a:solidFill>
                  <a:schemeClr val="tx2"/>
                </a:solidFill>
              </a:rPr>
              <a:t>= 7 </a:t>
            </a:r>
          </a:p>
          <a:p>
            <a:pPr marL="457200" indent="-457200" algn="just"/>
            <a:r>
              <a:rPr lang="en-US" dirty="0">
                <a:solidFill>
                  <a:schemeClr val="tx2"/>
                </a:solidFill>
              </a:rPr>
              <a:t>Moreover, subtraction is not commutative since, </a:t>
            </a:r>
          </a:p>
          <a:p>
            <a:pPr marL="457200" indent="-457200" algn="just"/>
            <a:r>
              <a:rPr lang="en-US" dirty="0">
                <a:solidFill>
                  <a:schemeClr val="tx2"/>
                </a:solidFill>
              </a:rPr>
              <a:t>for example, 3 − 7 = 7 − 3.</a:t>
            </a:r>
          </a:p>
        </p:txBody>
      </p:sp>
      <p:sp>
        <p:nvSpPr>
          <p:cNvPr id="2052" name="Text Box 5"/>
          <p:cNvSpPr txBox="1">
            <a:spLocks noChangeArrowheads="1"/>
          </p:cNvSpPr>
          <p:nvPr/>
        </p:nvSpPr>
        <p:spPr bwMode="auto">
          <a:xfrm>
            <a:off x="406400" y="3124201"/>
            <a:ext cx="11277600" cy="923330"/>
          </a:xfrm>
          <a:prstGeom prst="rect">
            <a:avLst/>
          </a:prstGeom>
          <a:noFill/>
          <a:ln w="9525">
            <a:noFill/>
            <a:miter lim="800000"/>
            <a:headEnd/>
            <a:tailEnd/>
          </a:ln>
        </p:spPr>
        <p:txBody>
          <a:bodyPr>
            <a:spAutoFit/>
          </a:bodyPr>
          <a:lstStyle/>
          <a:p>
            <a:pPr algn="just"/>
            <a:r>
              <a:rPr lang="en-US" dirty="0">
                <a:solidFill>
                  <a:schemeClr val="tx2"/>
                </a:solidFill>
              </a:rPr>
              <a:t>(b) Consider the operation of matrix multiplication on the set </a:t>
            </a:r>
            <a:r>
              <a:rPr lang="en-US" i="1" dirty="0">
                <a:solidFill>
                  <a:schemeClr val="tx2"/>
                </a:solidFill>
              </a:rPr>
              <a:t>M </a:t>
            </a:r>
            <a:r>
              <a:rPr lang="en-US" dirty="0">
                <a:solidFill>
                  <a:schemeClr val="tx2"/>
                </a:solidFill>
              </a:rPr>
              <a:t>of </a:t>
            </a:r>
            <a:r>
              <a:rPr lang="en-US" i="1" dirty="0">
                <a:solidFill>
                  <a:schemeClr val="tx2"/>
                </a:solidFill>
              </a:rPr>
              <a:t>n</a:t>
            </a:r>
            <a:r>
              <a:rPr lang="en-US" dirty="0">
                <a:solidFill>
                  <a:schemeClr val="tx2"/>
                </a:solidFill>
              </a:rPr>
              <a:t>-square matrices. One can prove that matrix multiplication is associative. On the other hand, matrix multiplication is not commutative. For example,</a:t>
            </a:r>
          </a:p>
        </p:txBody>
      </p:sp>
      <p:graphicFrame>
        <p:nvGraphicFramePr>
          <p:cNvPr id="2050" name="Object 6"/>
          <p:cNvGraphicFramePr>
            <a:graphicFrameLocks noChangeAspect="1"/>
          </p:cNvGraphicFramePr>
          <p:nvPr>
            <p:ph/>
          </p:nvPr>
        </p:nvGraphicFramePr>
        <p:xfrm>
          <a:off x="406400" y="4953000"/>
          <a:ext cx="10972800" cy="814388"/>
        </p:xfrm>
        <a:graphic>
          <a:graphicData uri="http://schemas.openxmlformats.org/presentationml/2006/ole">
            <p:oleObj spid="_x0000_s48130" name="Bitmap Image" r:id="rId3" imgW="6638095" imgH="657317" progId="PBrush">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600" y="533401"/>
            <a:ext cx="11988800" cy="4524315"/>
          </a:xfrm>
          <a:prstGeom prst="rect">
            <a:avLst/>
          </a:prstGeom>
          <a:solidFill>
            <a:srgbClr val="FFCCFF"/>
          </a:solidFill>
        </p:spPr>
        <p:txBody>
          <a:bodyPr wrap="square" rtlCol="0">
            <a:spAutoFit/>
          </a:bodyPr>
          <a:lstStyle/>
          <a:p>
            <a:r>
              <a:rPr lang="en-GB" sz="2400" dirty="0" smtClean="0">
                <a:solidFill>
                  <a:schemeClr val="tx2"/>
                </a:solidFill>
                <a:latin typeface="Times New Roman" pitchFamily="18" charset="0"/>
                <a:cs typeface="Times New Roman" pitchFamily="18" charset="0"/>
              </a:rPr>
              <a:t>Suppose </a:t>
            </a:r>
            <a:r>
              <a:rPr lang="en-GB" sz="2400" b="1" dirty="0" smtClean="0">
                <a:solidFill>
                  <a:schemeClr val="tx2"/>
                </a:solidFill>
                <a:latin typeface="Times New Roman" pitchFamily="18" charset="0"/>
                <a:cs typeface="Times New Roman" pitchFamily="18" charset="0"/>
              </a:rPr>
              <a:t>U = N = </a:t>
            </a:r>
            <a:r>
              <a:rPr lang="en-GB" sz="2400" dirty="0" smtClean="0">
                <a:solidFill>
                  <a:schemeClr val="tx2"/>
                </a:solidFill>
                <a:latin typeface="Times New Roman" pitchFamily="18" charset="0"/>
                <a:cs typeface="Times New Roman" pitchFamily="18" charset="0"/>
              </a:rPr>
              <a:t>{1, 2, 3, . . .} is the universal set. </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Let</a:t>
            </a:r>
          </a:p>
          <a:p>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 {1, 2, 3, 4},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 {3, 4, 5, 6, 7}, </a:t>
            </a:r>
            <a:r>
              <a:rPr lang="en-GB" sz="2400" i="1" dirty="0" smtClean="0">
                <a:solidFill>
                  <a:schemeClr val="tx2"/>
                </a:solidFill>
                <a:latin typeface="Times New Roman" pitchFamily="18" charset="0"/>
                <a:cs typeface="Times New Roman" pitchFamily="18" charset="0"/>
              </a:rPr>
              <a:t>C </a:t>
            </a:r>
            <a:r>
              <a:rPr lang="en-GB" sz="2400" dirty="0" smtClean="0">
                <a:solidFill>
                  <a:schemeClr val="tx2"/>
                </a:solidFill>
                <a:latin typeface="Times New Roman" pitchFamily="18" charset="0"/>
                <a:cs typeface="Times New Roman" pitchFamily="18" charset="0"/>
              </a:rPr>
              <a:t>= {2, 3, 8, 9}, </a:t>
            </a:r>
            <a:r>
              <a:rPr lang="en-GB" sz="2400" i="1" dirty="0" smtClean="0">
                <a:solidFill>
                  <a:schemeClr val="tx2"/>
                </a:solidFill>
                <a:latin typeface="Times New Roman" pitchFamily="18" charset="0"/>
                <a:cs typeface="Times New Roman" pitchFamily="18" charset="0"/>
              </a:rPr>
              <a:t>E</a:t>
            </a:r>
            <a:r>
              <a:rPr lang="en-GB" sz="2400" dirty="0" smtClean="0">
                <a:solidFill>
                  <a:schemeClr val="tx2"/>
                </a:solidFill>
                <a:latin typeface="Times New Roman" pitchFamily="18" charset="0"/>
                <a:cs typeface="Times New Roman" pitchFamily="18" charset="0"/>
              </a:rPr>
              <a:t> = {2, 4, 6, . . .}</a:t>
            </a:r>
          </a:p>
          <a:p>
            <a:r>
              <a:rPr lang="en-GB" sz="2400" dirty="0" smtClean="0">
                <a:solidFill>
                  <a:schemeClr val="tx2"/>
                </a:solidFill>
                <a:latin typeface="Times New Roman" pitchFamily="18" charset="0"/>
                <a:cs typeface="Times New Roman" pitchFamily="18" charset="0"/>
              </a:rPr>
              <a:t>(Here E is the set of even integers.) Then:</a:t>
            </a:r>
          </a:p>
          <a:p>
            <a:r>
              <a:rPr lang="en-GB" sz="2400" i="1" dirty="0" smtClean="0">
                <a:solidFill>
                  <a:schemeClr val="tx2"/>
                </a:solidFill>
                <a:latin typeface="Times New Roman" pitchFamily="18" charset="0"/>
                <a:cs typeface="Times New Roman" pitchFamily="18" charset="0"/>
              </a:rPr>
              <a:t>A</a:t>
            </a:r>
            <a:r>
              <a:rPr lang="en-GB" sz="2400" i="1" baseline="30000" dirty="0" smtClean="0">
                <a:solidFill>
                  <a:schemeClr val="tx2"/>
                </a:solidFill>
                <a:latin typeface="Times New Roman" pitchFamily="18" charset="0"/>
                <a:cs typeface="Times New Roman" pitchFamily="18" charset="0"/>
              </a:rPr>
              <a:t>C</a:t>
            </a:r>
            <a:r>
              <a:rPr lang="en-GB" sz="2400" dirty="0" smtClean="0">
                <a:solidFill>
                  <a:schemeClr val="tx2"/>
                </a:solidFill>
                <a:latin typeface="Times New Roman" pitchFamily="18" charset="0"/>
                <a:cs typeface="Times New Roman" pitchFamily="18" charset="0"/>
              </a:rPr>
              <a:t> = {5, 6, 7, . . .}, </a:t>
            </a:r>
            <a:r>
              <a:rPr lang="en-GB" sz="2400" i="1" dirty="0" smtClean="0">
                <a:solidFill>
                  <a:schemeClr val="tx2"/>
                </a:solidFill>
                <a:latin typeface="Times New Roman" pitchFamily="18" charset="0"/>
                <a:cs typeface="Times New Roman" pitchFamily="18" charset="0"/>
              </a:rPr>
              <a:t>B</a:t>
            </a:r>
            <a:r>
              <a:rPr lang="en-GB" sz="2400" i="1" baseline="30000" dirty="0" smtClean="0">
                <a:solidFill>
                  <a:schemeClr val="tx2"/>
                </a:solidFill>
                <a:latin typeface="Times New Roman" pitchFamily="18" charset="0"/>
                <a:cs typeface="Times New Roman" pitchFamily="18" charset="0"/>
              </a:rPr>
              <a:t>C</a:t>
            </a:r>
            <a:r>
              <a:rPr lang="en-GB" sz="2400" dirty="0" smtClean="0">
                <a:solidFill>
                  <a:schemeClr val="tx2"/>
                </a:solidFill>
                <a:latin typeface="Times New Roman" pitchFamily="18" charset="0"/>
                <a:cs typeface="Times New Roman" pitchFamily="18" charset="0"/>
              </a:rPr>
              <a:t> = {1, 2, 8, 9, 10, . . .}, </a:t>
            </a:r>
            <a:r>
              <a:rPr lang="en-GB" sz="2400" i="1" dirty="0" smtClean="0">
                <a:solidFill>
                  <a:schemeClr val="tx2"/>
                </a:solidFill>
                <a:latin typeface="Times New Roman" pitchFamily="18" charset="0"/>
                <a:cs typeface="Times New Roman" pitchFamily="18" charset="0"/>
              </a:rPr>
              <a:t>E</a:t>
            </a:r>
            <a:r>
              <a:rPr lang="en-GB" sz="2400" i="1" baseline="30000" dirty="0" smtClean="0">
                <a:solidFill>
                  <a:schemeClr val="tx2"/>
                </a:solidFill>
                <a:latin typeface="Times New Roman" pitchFamily="18" charset="0"/>
                <a:cs typeface="Times New Roman" pitchFamily="18" charset="0"/>
              </a:rPr>
              <a:t>C</a:t>
            </a:r>
            <a:r>
              <a:rPr lang="en-GB" sz="2400" dirty="0" smtClean="0">
                <a:solidFill>
                  <a:schemeClr val="tx2"/>
                </a:solidFill>
                <a:latin typeface="Times New Roman" pitchFamily="18" charset="0"/>
                <a:cs typeface="Times New Roman" pitchFamily="18" charset="0"/>
              </a:rPr>
              <a:t> = {1, 3, 5, 7, . . .}</a:t>
            </a:r>
          </a:p>
          <a:p>
            <a:r>
              <a:rPr lang="en-GB" sz="2400" dirty="0" smtClean="0">
                <a:solidFill>
                  <a:schemeClr val="tx2"/>
                </a:solidFill>
                <a:latin typeface="Times New Roman" pitchFamily="18" charset="0"/>
                <a:cs typeface="Times New Roman" pitchFamily="18" charset="0"/>
              </a:rPr>
              <a:t>That is, </a:t>
            </a:r>
            <a:r>
              <a:rPr lang="en-GB" sz="2400" i="1" dirty="0" smtClean="0">
                <a:solidFill>
                  <a:schemeClr val="tx2"/>
                </a:solidFill>
                <a:latin typeface="Times New Roman" pitchFamily="18" charset="0"/>
                <a:cs typeface="Times New Roman" pitchFamily="18" charset="0"/>
              </a:rPr>
              <a:t>E</a:t>
            </a:r>
            <a:r>
              <a:rPr lang="en-GB" sz="2400" i="1" baseline="30000" dirty="0" smtClean="0">
                <a:solidFill>
                  <a:schemeClr val="tx2"/>
                </a:solidFill>
                <a:latin typeface="Times New Roman" pitchFamily="18" charset="0"/>
                <a:cs typeface="Times New Roman" pitchFamily="18" charset="0"/>
              </a:rPr>
              <a:t>C</a:t>
            </a:r>
            <a:r>
              <a:rPr lang="en-GB" sz="2400" dirty="0" smtClean="0">
                <a:solidFill>
                  <a:schemeClr val="tx2"/>
                </a:solidFill>
                <a:latin typeface="Times New Roman" pitchFamily="18" charset="0"/>
                <a:cs typeface="Times New Roman" pitchFamily="18" charset="0"/>
              </a:rPr>
              <a:t> is the set of odd positive integers. Also:</a:t>
            </a:r>
          </a:p>
          <a:p>
            <a:r>
              <a:rPr lang="pt-BR" sz="2400" i="1" dirty="0" smtClean="0">
                <a:solidFill>
                  <a:schemeClr val="tx2"/>
                </a:solidFill>
                <a:latin typeface="Times New Roman" pitchFamily="18" charset="0"/>
                <a:cs typeface="Times New Roman" pitchFamily="18" charset="0"/>
              </a:rPr>
              <a:t>A\B</a:t>
            </a:r>
            <a:r>
              <a:rPr lang="pt-BR" sz="2400" dirty="0" smtClean="0">
                <a:solidFill>
                  <a:schemeClr val="tx2"/>
                </a:solidFill>
                <a:latin typeface="Times New Roman" pitchFamily="18" charset="0"/>
                <a:cs typeface="Times New Roman" pitchFamily="18" charset="0"/>
              </a:rPr>
              <a:t> = {1, 2}, </a:t>
            </a:r>
            <a:r>
              <a:rPr lang="pt-BR" sz="2400" i="1" dirty="0" smtClean="0">
                <a:solidFill>
                  <a:schemeClr val="tx2"/>
                </a:solidFill>
                <a:latin typeface="Times New Roman" pitchFamily="18" charset="0"/>
                <a:cs typeface="Times New Roman" pitchFamily="18" charset="0"/>
              </a:rPr>
              <a:t>A\C</a:t>
            </a:r>
            <a:r>
              <a:rPr lang="pt-BR" sz="2400" dirty="0" smtClean="0">
                <a:solidFill>
                  <a:schemeClr val="tx2"/>
                </a:solidFill>
                <a:latin typeface="Times New Roman" pitchFamily="18" charset="0"/>
                <a:cs typeface="Times New Roman" pitchFamily="18" charset="0"/>
              </a:rPr>
              <a:t> = {1, 4}, </a:t>
            </a:r>
            <a:r>
              <a:rPr lang="pt-BR" sz="2400" i="1" dirty="0" smtClean="0">
                <a:solidFill>
                  <a:schemeClr val="tx2"/>
                </a:solidFill>
                <a:latin typeface="Times New Roman" pitchFamily="18" charset="0"/>
                <a:cs typeface="Times New Roman" pitchFamily="18" charset="0"/>
              </a:rPr>
              <a:t>B\C</a:t>
            </a:r>
            <a:r>
              <a:rPr lang="pt-BR" sz="2400" dirty="0" smtClean="0">
                <a:solidFill>
                  <a:schemeClr val="tx2"/>
                </a:solidFill>
                <a:latin typeface="Times New Roman" pitchFamily="18" charset="0"/>
                <a:cs typeface="Times New Roman" pitchFamily="18" charset="0"/>
              </a:rPr>
              <a:t> = {4, 5, 6, 7}, </a:t>
            </a:r>
            <a:r>
              <a:rPr lang="pt-BR" sz="2400" i="1" dirty="0" smtClean="0">
                <a:solidFill>
                  <a:schemeClr val="tx2"/>
                </a:solidFill>
                <a:latin typeface="Times New Roman" pitchFamily="18" charset="0"/>
                <a:cs typeface="Times New Roman" pitchFamily="18" charset="0"/>
              </a:rPr>
              <a:t>A\E</a:t>
            </a:r>
            <a:r>
              <a:rPr lang="pt-BR" sz="2400" dirty="0" smtClean="0">
                <a:solidFill>
                  <a:schemeClr val="tx2"/>
                </a:solidFill>
                <a:latin typeface="Times New Roman" pitchFamily="18" charset="0"/>
                <a:cs typeface="Times New Roman" pitchFamily="18" charset="0"/>
              </a:rPr>
              <a:t> = {1, 3},</a:t>
            </a:r>
          </a:p>
          <a:p>
            <a:r>
              <a:rPr lang="pt-BR" sz="2400" i="1" dirty="0" smtClean="0">
                <a:solidFill>
                  <a:schemeClr val="tx2"/>
                </a:solidFill>
                <a:latin typeface="Times New Roman" pitchFamily="18" charset="0"/>
                <a:cs typeface="Times New Roman" pitchFamily="18" charset="0"/>
              </a:rPr>
              <a:t>B\A</a:t>
            </a:r>
            <a:r>
              <a:rPr lang="pt-BR" sz="2400" dirty="0" smtClean="0">
                <a:solidFill>
                  <a:schemeClr val="tx2"/>
                </a:solidFill>
                <a:latin typeface="Times New Roman" pitchFamily="18" charset="0"/>
                <a:cs typeface="Times New Roman" pitchFamily="18" charset="0"/>
              </a:rPr>
              <a:t> = {5, 6, 7}, </a:t>
            </a:r>
            <a:r>
              <a:rPr lang="pt-BR" sz="2400" i="1" dirty="0" smtClean="0">
                <a:solidFill>
                  <a:schemeClr val="tx2"/>
                </a:solidFill>
                <a:latin typeface="Times New Roman" pitchFamily="18" charset="0"/>
                <a:cs typeface="Times New Roman" pitchFamily="18" charset="0"/>
              </a:rPr>
              <a:t>C\A</a:t>
            </a:r>
            <a:r>
              <a:rPr lang="pt-BR" sz="2400" dirty="0" smtClean="0">
                <a:solidFill>
                  <a:schemeClr val="tx2"/>
                </a:solidFill>
                <a:latin typeface="Times New Roman" pitchFamily="18" charset="0"/>
                <a:cs typeface="Times New Roman" pitchFamily="18" charset="0"/>
              </a:rPr>
              <a:t> = {8, 9}, </a:t>
            </a:r>
            <a:r>
              <a:rPr lang="pt-BR" sz="2400" i="1" dirty="0" smtClean="0">
                <a:solidFill>
                  <a:schemeClr val="tx2"/>
                </a:solidFill>
                <a:latin typeface="Times New Roman" pitchFamily="18" charset="0"/>
                <a:cs typeface="Times New Roman" pitchFamily="18" charset="0"/>
              </a:rPr>
              <a:t>C\B</a:t>
            </a:r>
            <a:r>
              <a:rPr lang="pt-BR" sz="2400" dirty="0" smtClean="0">
                <a:solidFill>
                  <a:schemeClr val="tx2"/>
                </a:solidFill>
                <a:latin typeface="Times New Roman" pitchFamily="18" charset="0"/>
                <a:cs typeface="Times New Roman" pitchFamily="18" charset="0"/>
              </a:rPr>
              <a:t> = {2, 8, 9}, </a:t>
            </a:r>
            <a:r>
              <a:rPr lang="pt-BR" sz="2400" i="1" dirty="0" smtClean="0">
                <a:solidFill>
                  <a:schemeClr val="tx2"/>
                </a:solidFill>
                <a:latin typeface="Times New Roman" pitchFamily="18" charset="0"/>
                <a:cs typeface="Times New Roman" pitchFamily="18" charset="0"/>
              </a:rPr>
              <a:t>E\A</a:t>
            </a:r>
            <a:r>
              <a:rPr lang="pt-BR" sz="2400" dirty="0" smtClean="0">
                <a:solidFill>
                  <a:schemeClr val="tx2"/>
                </a:solidFill>
                <a:latin typeface="Times New Roman" pitchFamily="18" charset="0"/>
                <a:cs typeface="Times New Roman" pitchFamily="18" charset="0"/>
              </a:rPr>
              <a:t> = {6, 8, 10, 12, . . .}.</a:t>
            </a:r>
          </a:p>
          <a:p>
            <a:r>
              <a:rPr lang="en-GB" sz="2400" dirty="0" smtClean="0">
                <a:solidFill>
                  <a:schemeClr val="tx2"/>
                </a:solidFill>
                <a:latin typeface="Times New Roman" pitchFamily="18" charset="0"/>
                <a:cs typeface="Times New Roman" pitchFamily="18" charset="0"/>
              </a:rPr>
              <a:t>Furthermore:</a:t>
            </a:r>
          </a:p>
          <a:p>
            <a:r>
              <a:rPr lang="pt-BR" sz="2400" i="1" dirty="0" smtClean="0">
                <a:solidFill>
                  <a:schemeClr val="tx2"/>
                </a:solidFill>
                <a:latin typeface="Times New Roman" pitchFamily="18" charset="0"/>
                <a:cs typeface="Times New Roman" pitchFamily="18" charset="0"/>
              </a:rPr>
              <a:t>A ⊕ B = (A\B) ∪ (B\A) </a:t>
            </a:r>
            <a:r>
              <a:rPr lang="pt-BR" sz="2400" dirty="0" smtClean="0">
                <a:solidFill>
                  <a:schemeClr val="tx2"/>
                </a:solidFill>
                <a:latin typeface="Times New Roman" pitchFamily="18" charset="0"/>
                <a:cs typeface="Times New Roman" pitchFamily="18" charset="0"/>
              </a:rPr>
              <a:t>= {1, 2, 5, 6, 7}, </a:t>
            </a:r>
            <a:r>
              <a:rPr lang="pt-BR" sz="2400" i="1" dirty="0" smtClean="0">
                <a:solidFill>
                  <a:schemeClr val="tx2"/>
                </a:solidFill>
                <a:latin typeface="Times New Roman" pitchFamily="18" charset="0"/>
                <a:cs typeface="Times New Roman" pitchFamily="18" charset="0"/>
              </a:rPr>
              <a:t>B⊕ C </a:t>
            </a:r>
            <a:r>
              <a:rPr lang="pt-BR" sz="2400" dirty="0" smtClean="0">
                <a:solidFill>
                  <a:schemeClr val="tx2"/>
                </a:solidFill>
                <a:latin typeface="Times New Roman" pitchFamily="18" charset="0"/>
                <a:cs typeface="Times New Roman" pitchFamily="18" charset="0"/>
              </a:rPr>
              <a:t>= {2, 4, 5, 6, 7, 8, 9},</a:t>
            </a:r>
          </a:p>
          <a:p>
            <a:r>
              <a:rPr lang="pt-BR" sz="2400" i="1" dirty="0" smtClean="0">
                <a:solidFill>
                  <a:schemeClr val="tx2"/>
                </a:solidFill>
                <a:latin typeface="Times New Roman" pitchFamily="18" charset="0"/>
                <a:cs typeface="Times New Roman" pitchFamily="18" charset="0"/>
              </a:rPr>
              <a:t>A ⊕ C = (A\C) ∪ (B\C) </a:t>
            </a:r>
            <a:r>
              <a:rPr lang="pt-BR" sz="2400" dirty="0" smtClean="0">
                <a:solidFill>
                  <a:schemeClr val="tx2"/>
                </a:solidFill>
                <a:latin typeface="Times New Roman" pitchFamily="18" charset="0"/>
                <a:cs typeface="Times New Roman" pitchFamily="18" charset="0"/>
              </a:rPr>
              <a:t>= {1, 4, 8, 9}, </a:t>
            </a:r>
            <a:r>
              <a:rPr lang="pt-BR" sz="2400" i="1" dirty="0" smtClean="0">
                <a:solidFill>
                  <a:schemeClr val="tx2"/>
                </a:solidFill>
                <a:latin typeface="Times New Roman" pitchFamily="18" charset="0"/>
                <a:cs typeface="Times New Roman" pitchFamily="18" charset="0"/>
              </a:rPr>
              <a:t>A⊕ E </a:t>
            </a:r>
            <a:r>
              <a:rPr lang="pt-BR" sz="2400" dirty="0" smtClean="0">
                <a:solidFill>
                  <a:schemeClr val="tx2"/>
                </a:solidFill>
                <a:latin typeface="Times New Roman" pitchFamily="18" charset="0"/>
                <a:cs typeface="Times New Roman" pitchFamily="18" charset="0"/>
              </a:rPr>
              <a:t>= {1, 3, 6, 8, 10, . . .}.</a:t>
            </a:r>
            <a:endParaRPr lang="en-GB" sz="24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pPr>
              <a:defRPr/>
            </a:pPr>
            <a:fld id="{149C2980-B294-4751-9742-A463B37C2E69}" type="slidenum">
              <a:rPr lang="en-US"/>
              <a:pPr>
                <a:defRPr/>
              </a:pPr>
              <a:t>120</a:t>
            </a:fld>
            <a:endParaRPr lang="en-US"/>
          </a:p>
        </p:txBody>
      </p:sp>
      <p:sp>
        <p:nvSpPr>
          <p:cNvPr id="12290" name="Text Box 4"/>
          <p:cNvSpPr txBox="1">
            <a:spLocks noChangeArrowheads="1"/>
          </p:cNvSpPr>
          <p:nvPr/>
        </p:nvSpPr>
        <p:spPr bwMode="auto">
          <a:xfrm>
            <a:off x="226423" y="374470"/>
            <a:ext cx="11379200" cy="2246769"/>
          </a:xfrm>
          <a:prstGeom prst="rect">
            <a:avLst/>
          </a:prstGeom>
          <a:noFill/>
          <a:ln w="9525">
            <a:noFill/>
            <a:miter lim="800000"/>
            <a:headEnd/>
            <a:tailEnd/>
          </a:ln>
        </p:spPr>
        <p:txBody>
          <a:bodyPr>
            <a:spAutoFit/>
          </a:bodyPr>
          <a:lstStyle/>
          <a:p>
            <a:r>
              <a:rPr lang="en-US" sz="1400" b="1" dirty="0">
                <a:solidFill>
                  <a:schemeClr val="tx2"/>
                </a:solidFill>
              </a:rPr>
              <a:t>Identity Element:</a:t>
            </a:r>
          </a:p>
          <a:p>
            <a:r>
              <a:rPr lang="en-US" sz="1400" dirty="0">
                <a:solidFill>
                  <a:schemeClr val="tx2"/>
                </a:solidFill>
              </a:rPr>
              <a:t>Consider an operation ∗ on a set </a:t>
            </a:r>
            <a:r>
              <a:rPr lang="en-US" sz="1400" i="1" dirty="0">
                <a:solidFill>
                  <a:schemeClr val="tx2"/>
                </a:solidFill>
              </a:rPr>
              <a:t>S</a:t>
            </a:r>
            <a:r>
              <a:rPr lang="en-US" sz="1400" dirty="0">
                <a:solidFill>
                  <a:schemeClr val="tx2"/>
                </a:solidFill>
              </a:rPr>
              <a:t>. An element </a:t>
            </a:r>
            <a:r>
              <a:rPr lang="en-US" sz="1400" i="1" dirty="0">
                <a:solidFill>
                  <a:schemeClr val="tx2"/>
                </a:solidFill>
              </a:rPr>
              <a:t>e </a:t>
            </a:r>
            <a:r>
              <a:rPr lang="en-US" sz="1400" dirty="0">
                <a:solidFill>
                  <a:schemeClr val="tx2"/>
                </a:solidFill>
              </a:rPr>
              <a:t>in </a:t>
            </a:r>
            <a:r>
              <a:rPr lang="en-US" sz="1400" i="1" dirty="0">
                <a:solidFill>
                  <a:schemeClr val="tx2"/>
                </a:solidFill>
              </a:rPr>
              <a:t>S </a:t>
            </a:r>
            <a:r>
              <a:rPr lang="en-US" sz="1400" dirty="0">
                <a:solidFill>
                  <a:schemeClr val="tx2"/>
                </a:solidFill>
              </a:rPr>
              <a:t>is called an </a:t>
            </a:r>
            <a:r>
              <a:rPr lang="en-US" sz="1400" i="1" dirty="0">
                <a:solidFill>
                  <a:schemeClr val="tx2"/>
                </a:solidFill>
              </a:rPr>
              <a:t>identity </a:t>
            </a:r>
            <a:r>
              <a:rPr lang="en-US" sz="1400" dirty="0">
                <a:solidFill>
                  <a:schemeClr val="tx2"/>
                </a:solidFill>
              </a:rPr>
              <a:t>element for ∗ if, for any element </a:t>
            </a:r>
            <a:r>
              <a:rPr lang="en-US" sz="1400" i="1" dirty="0">
                <a:solidFill>
                  <a:schemeClr val="tx2"/>
                </a:solidFill>
              </a:rPr>
              <a:t>a </a:t>
            </a:r>
            <a:r>
              <a:rPr lang="en-US" sz="1400" dirty="0">
                <a:solidFill>
                  <a:schemeClr val="tx2"/>
                </a:solidFill>
              </a:rPr>
              <a:t>in </a:t>
            </a:r>
            <a:r>
              <a:rPr lang="en-US" sz="1400" i="1" dirty="0">
                <a:solidFill>
                  <a:schemeClr val="tx2"/>
                </a:solidFill>
              </a:rPr>
              <a:t>S</a:t>
            </a:r>
            <a:r>
              <a:rPr lang="en-US" sz="1400" dirty="0">
                <a:solidFill>
                  <a:schemeClr val="tx2"/>
                </a:solidFill>
              </a:rPr>
              <a:t>,</a:t>
            </a:r>
          </a:p>
          <a:p>
            <a:r>
              <a:rPr lang="en-US" sz="1400" i="1" dirty="0">
                <a:solidFill>
                  <a:schemeClr val="tx2"/>
                </a:solidFill>
              </a:rPr>
              <a:t>a </a:t>
            </a:r>
            <a:r>
              <a:rPr lang="en-US" sz="1400" dirty="0">
                <a:solidFill>
                  <a:schemeClr val="tx2"/>
                </a:solidFill>
              </a:rPr>
              <a:t>∗ </a:t>
            </a:r>
            <a:r>
              <a:rPr lang="en-US" sz="1400" i="1" dirty="0">
                <a:solidFill>
                  <a:schemeClr val="tx2"/>
                </a:solidFill>
              </a:rPr>
              <a:t>e </a:t>
            </a:r>
            <a:r>
              <a:rPr lang="en-US" sz="1400" dirty="0">
                <a:solidFill>
                  <a:schemeClr val="tx2"/>
                </a:solidFill>
              </a:rPr>
              <a:t>= </a:t>
            </a:r>
            <a:r>
              <a:rPr lang="en-US" sz="1400" i="1" dirty="0">
                <a:solidFill>
                  <a:schemeClr val="tx2"/>
                </a:solidFill>
              </a:rPr>
              <a:t>e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a</a:t>
            </a:r>
          </a:p>
          <a:p>
            <a:r>
              <a:rPr lang="en-US" sz="1400" dirty="0">
                <a:solidFill>
                  <a:schemeClr val="tx2"/>
                </a:solidFill>
              </a:rPr>
              <a:t>More generally, an element </a:t>
            </a:r>
            <a:r>
              <a:rPr lang="en-US" sz="1400" i="1" dirty="0">
                <a:solidFill>
                  <a:schemeClr val="tx2"/>
                </a:solidFill>
              </a:rPr>
              <a:t>e </a:t>
            </a:r>
            <a:r>
              <a:rPr lang="en-US" sz="1400" dirty="0">
                <a:solidFill>
                  <a:schemeClr val="tx2"/>
                </a:solidFill>
              </a:rPr>
              <a:t>is called a </a:t>
            </a:r>
            <a:r>
              <a:rPr lang="en-US" sz="1400" i="1" dirty="0">
                <a:solidFill>
                  <a:schemeClr val="tx2"/>
                </a:solidFill>
              </a:rPr>
              <a:t>left identity </a:t>
            </a:r>
            <a:r>
              <a:rPr lang="en-US" sz="1400" dirty="0">
                <a:solidFill>
                  <a:schemeClr val="tx2"/>
                </a:solidFill>
              </a:rPr>
              <a:t>or a </a:t>
            </a:r>
            <a:r>
              <a:rPr lang="en-US" sz="1400" i="1" dirty="0">
                <a:solidFill>
                  <a:schemeClr val="tx2"/>
                </a:solidFill>
              </a:rPr>
              <a:t>right identity </a:t>
            </a:r>
            <a:r>
              <a:rPr lang="en-US" sz="1400" dirty="0">
                <a:solidFill>
                  <a:schemeClr val="tx2"/>
                </a:solidFill>
              </a:rPr>
              <a:t>according as </a:t>
            </a:r>
            <a:r>
              <a:rPr lang="en-US" sz="1400" i="1" dirty="0">
                <a:solidFill>
                  <a:schemeClr val="tx2"/>
                </a:solidFill>
              </a:rPr>
              <a:t>e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a </a:t>
            </a:r>
            <a:r>
              <a:rPr lang="en-US" sz="1400" dirty="0">
                <a:solidFill>
                  <a:schemeClr val="tx2"/>
                </a:solidFill>
              </a:rPr>
              <a:t>or </a:t>
            </a:r>
            <a:r>
              <a:rPr lang="en-US" sz="1400" i="1" dirty="0">
                <a:solidFill>
                  <a:schemeClr val="tx2"/>
                </a:solidFill>
              </a:rPr>
              <a:t>a </a:t>
            </a:r>
            <a:r>
              <a:rPr lang="en-US" sz="1400" dirty="0">
                <a:solidFill>
                  <a:schemeClr val="tx2"/>
                </a:solidFill>
              </a:rPr>
              <a:t>∗ </a:t>
            </a:r>
            <a:r>
              <a:rPr lang="en-US" sz="1400" i="1" dirty="0">
                <a:solidFill>
                  <a:schemeClr val="tx2"/>
                </a:solidFill>
              </a:rPr>
              <a:t>e </a:t>
            </a:r>
            <a:r>
              <a:rPr lang="en-US" sz="1400" dirty="0">
                <a:solidFill>
                  <a:schemeClr val="tx2"/>
                </a:solidFill>
              </a:rPr>
              <a:t>= </a:t>
            </a:r>
            <a:r>
              <a:rPr lang="en-US" sz="1400" i="1" dirty="0">
                <a:solidFill>
                  <a:schemeClr val="tx2"/>
                </a:solidFill>
              </a:rPr>
              <a:t>a </a:t>
            </a:r>
            <a:r>
              <a:rPr lang="en-US" sz="1400" dirty="0">
                <a:solidFill>
                  <a:schemeClr val="tx2"/>
                </a:solidFill>
              </a:rPr>
              <a:t>where </a:t>
            </a:r>
            <a:r>
              <a:rPr lang="en-US" sz="1400" i="1" dirty="0">
                <a:solidFill>
                  <a:schemeClr val="tx2"/>
                </a:solidFill>
              </a:rPr>
              <a:t>a </a:t>
            </a:r>
            <a:r>
              <a:rPr lang="en-US" sz="1400" dirty="0">
                <a:solidFill>
                  <a:schemeClr val="tx2"/>
                </a:solidFill>
              </a:rPr>
              <a:t>is any element in </a:t>
            </a:r>
            <a:r>
              <a:rPr lang="en-US" sz="1400" i="1" dirty="0">
                <a:solidFill>
                  <a:schemeClr val="tx2"/>
                </a:solidFill>
              </a:rPr>
              <a:t>S</a:t>
            </a:r>
            <a:r>
              <a:rPr lang="en-US" sz="1400" dirty="0">
                <a:solidFill>
                  <a:schemeClr val="tx2"/>
                </a:solidFill>
              </a:rPr>
              <a:t>.</a:t>
            </a:r>
          </a:p>
          <a:p>
            <a:endParaRPr lang="en-US" sz="1400" dirty="0">
              <a:solidFill>
                <a:schemeClr val="tx2"/>
              </a:solidFill>
            </a:endParaRPr>
          </a:p>
          <a:p>
            <a:r>
              <a:rPr lang="en-US" sz="1400" b="1" dirty="0">
                <a:solidFill>
                  <a:schemeClr val="tx2"/>
                </a:solidFill>
              </a:rPr>
              <a:t>Inverses:</a:t>
            </a:r>
          </a:p>
          <a:p>
            <a:r>
              <a:rPr lang="en-US" sz="1400" dirty="0">
                <a:solidFill>
                  <a:schemeClr val="tx2"/>
                </a:solidFill>
              </a:rPr>
              <a:t>Suppose an operation ∗ on a set </a:t>
            </a:r>
            <a:r>
              <a:rPr lang="en-US" sz="1400" i="1" dirty="0">
                <a:solidFill>
                  <a:schemeClr val="tx2"/>
                </a:solidFill>
              </a:rPr>
              <a:t>S </a:t>
            </a:r>
            <a:r>
              <a:rPr lang="en-US" sz="1400" dirty="0">
                <a:solidFill>
                  <a:schemeClr val="tx2"/>
                </a:solidFill>
              </a:rPr>
              <a:t>does have an identity element </a:t>
            </a:r>
            <a:r>
              <a:rPr lang="en-US" sz="1400" i="1" dirty="0">
                <a:solidFill>
                  <a:schemeClr val="tx2"/>
                </a:solidFill>
              </a:rPr>
              <a:t>e</a:t>
            </a:r>
            <a:r>
              <a:rPr lang="en-US" sz="1400" dirty="0">
                <a:solidFill>
                  <a:schemeClr val="tx2"/>
                </a:solidFill>
              </a:rPr>
              <a:t>. The </a:t>
            </a:r>
            <a:r>
              <a:rPr lang="en-US" sz="1400" i="1" dirty="0">
                <a:solidFill>
                  <a:schemeClr val="tx2"/>
                </a:solidFill>
              </a:rPr>
              <a:t>inverse </a:t>
            </a:r>
            <a:r>
              <a:rPr lang="en-US" sz="1400" dirty="0">
                <a:solidFill>
                  <a:schemeClr val="tx2"/>
                </a:solidFill>
              </a:rPr>
              <a:t>of an element </a:t>
            </a:r>
            <a:r>
              <a:rPr lang="en-US" sz="1400" i="1" dirty="0">
                <a:solidFill>
                  <a:schemeClr val="tx2"/>
                </a:solidFill>
              </a:rPr>
              <a:t>a </a:t>
            </a:r>
            <a:r>
              <a:rPr lang="en-US" sz="1400" dirty="0">
                <a:solidFill>
                  <a:schemeClr val="tx2"/>
                </a:solidFill>
              </a:rPr>
              <a:t>in </a:t>
            </a:r>
            <a:r>
              <a:rPr lang="en-US" sz="1400" i="1" dirty="0">
                <a:solidFill>
                  <a:schemeClr val="tx2"/>
                </a:solidFill>
              </a:rPr>
              <a:t>S </a:t>
            </a:r>
            <a:r>
              <a:rPr lang="en-US" sz="1400" dirty="0">
                <a:solidFill>
                  <a:schemeClr val="tx2"/>
                </a:solidFill>
              </a:rPr>
              <a:t>is an element </a:t>
            </a:r>
            <a:r>
              <a:rPr lang="en-US" sz="1400" i="1" dirty="0">
                <a:solidFill>
                  <a:schemeClr val="tx2"/>
                </a:solidFill>
              </a:rPr>
              <a:t>b </a:t>
            </a:r>
            <a:r>
              <a:rPr lang="en-US" sz="1400" dirty="0">
                <a:solidFill>
                  <a:schemeClr val="tx2"/>
                </a:solidFill>
              </a:rPr>
              <a:t>such that</a:t>
            </a:r>
          </a:p>
          <a:p>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e</a:t>
            </a:r>
          </a:p>
        </p:txBody>
      </p:sp>
      <p:sp>
        <p:nvSpPr>
          <p:cNvPr id="5" name="Text Box 4"/>
          <p:cNvSpPr txBox="1">
            <a:spLocks noChangeArrowheads="1"/>
          </p:cNvSpPr>
          <p:nvPr/>
        </p:nvSpPr>
        <p:spPr bwMode="auto">
          <a:xfrm>
            <a:off x="156754" y="2638697"/>
            <a:ext cx="11612880" cy="3539430"/>
          </a:xfrm>
          <a:prstGeom prst="rect">
            <a:avLst/>
          </a:prstGeom>
          <a:noFill/>
          <a:ln w="9525">
            <a:noFill/>
            <a:miter lim="800000"/>
            <a:headEnd/>
            <a:tailEnd/>
          </a:ln>
        </p:spPr>
        <p:txBody>
          <a:bodyPr wrap="square">
            <a:spAutoFit/>
          </a:bodyPr>
          <a:lstStyle/>
          <a:p>
            <a:r>
              <a:rPr lang="en-US" sz="1400" b="1" dirty="0">
                <a:solidFill>
                  <a:schemeClr val="tx2"/>
                </a:solidFill>
              </a:rPr>
              <a:t>EXAMPLE 2</a:t>
            </a:r>
          </a:p>
          <a:p>
            <a:r>
              <a:rPr lang="en-US" sz="1400" dirty="0">
                <a:solidFill>
                  <a:schemeClr val="tx2"/>
                </a:solidFill>
              </a:rPr>
              <a:t>Consider the rational numbers </a:t>
            </a:r>
            <a:r>
              <a:rPr lang="en-US" sz="1400" b="1" dirty="0">
                <a:solidFill>
                  <a:schemeClr val="tx2"/>
                </a:solidFill>
              </a:rPr>
              <a:t>Q</a:t>
            </a:r>
            <a:r>
              <a:rPr lang="en-US" sz="1400" dirty="0">
                <a:solidFill>
                  <a:schemeClr val="tx2"/>
                </a:solidFill>
              </a:rPr>
              <a:t>. Under addition, 0 is the identity element, and − 3 and 3 are (additive) inverses since </a:t>
            </a:r>
            <a:r>
              <a:rPr lang="en-US" sz="1400" i="1" dirty="0">
                <a:solidFill>
                  <a:schemeClr val="tx2"/>
                </a:solidFill>
              </a:rPr>
              <a:t>(</a:t>
            </a:r>
            <a:r>
              <a:rPr lang="en-US" sz="1400" dirty="0">
                <a:solidFill>
                  <a:schemeClr val="tx2"/>
                </a:solidFill>
              </a:rPr>
              <a:t>−3</a:t>
            </a:r>
            <a:r>
              <a:rPr lang="en-US" sz="1400" i="1" dirty="0">
                <a:solidFill>
                  <a:schemeClr val="tx2"/>
                </a:solidFill>
              </a:rPr>
              <a:t>) </a:t>
            </a:r>
            <a:r>
              <a:rPr lang="en-US" sz="1400" dirty="0">
                <a:solidFill>
                  <a:schemeClr val="tx2"/>
                </a:solidFill>
              </a:rPr>
              <a:t>+ 3 = 3 + </a:t>
            </a:r>
            <a:r>
              <a:rPr lang="en-US" sz="1400" i="1" dirty="0">
                <a:solidFill>
                  <a:schemeClr val="tx2"/>
                </a:solidFill>
              </a:rPr>
              <a:t>(</a:t>
            </a:r>
            <a:r>
              <a:rPr lang="en-US" sz="1400" dirty="0">
                <a:solidFill>
                  <a:schemeClr val="tx2"/>
                </a:solidFill>
              </a:rPr>
              <a:t>−3</a:t>
            </a:r>
            <a:r>
              <a:rPr lang="en-US" sz="1400" i="1" dirty="0">
                <a:solidFill>
                  <a:schemeClr val="tx2"/>
                </a:solidFill>
              </a:rPr>
              <a:t>) </a:t>
            </a:r>
            <a:r>
              <a:rPr lang="en-US" sz="1400" dirty="0">
                <a:solidFill>
                  <a:schemeClr val="tx2"/>
                </a:solidFill>
              </a:rPr>
              <a:t>= 0</a:t>
            </a:r>
          </a:p>
          <a:p>
            <a:r>
              <a:rPr lang="en-US" sz="1400" dirty="0">
                <a:solidFill>
                  <a:schemeClr val="tx2"/>
                </a:solidFill>
              </a:rPr>
              <a:t>On the other hand, under multiplication, 1 is the identity element, and −3 and −1</a:t>
            </a:r>
            <a:r>
              <a:rPr lang="en-US" sz="1400" i="1" dirty="0">
                <a:solidFill>
                  <a:schemeClr val="tx2"/>
                </a:solidFill>
              </a:rPr>
              <a:t>/</a:t>
            </a:r>
            <a:r>
              <a:rPr lang="en-US" sz="1400" dirty="0">
                <a:solidFill>
                  <a:schemeClr val="tx2"/>
                </a:solidFill>
              </a:rPr>
              <a:t>3 are (multiplicative) inverses since</a:t>
            </a:r>
          </a:p>
          <a:p>
            <a:r>
              <a:rPr lang="en-US" sz="1400" i="1" dirty="0">
                <a:solidFill>
                  <a:schemeClr val="tx2"/>
                </a:solidFill>
              </a:rPr>
              <a:t>(</a:t>
            </a:r>
            <a:r>
              <a:rPr lang="en-US" sz="1400" dirty="0">
                <a:solidFill>
                  <a:schemeClr val="tx2"/>
                </a:solidFill>
              </a:rPr>
              <a:t>−3</a:t>
            </a:r>
            <a:r>
              <a:rPr lang="en-US" sz="1400" i="1" dirty="0">
                <a:solidFill>
                  <a:schemeClr val="tx2"/>
                </a:solidFill>
              </a:rPr>
              <a:t>)(</a:t>
            </a:r>
            <a:r>
              <a:rPr lang="en-US" sz="1400" dirty="0">
                <a:solidFill>
                  <a:schemeClr val="tx2"/>
                </a:solidFill>
              </a:rPr>
              <a:t>−1</a:t>
            </a:r>
            <a:r>
              <a:rPr lang="en-US" sz="1400" i="1" dirty="0">
                <a:solidFill>
                  <a:schemeClr val="tx2"/>
                </a:solidFill>
              </a:rPr>
              <a:t>/</a:t>
            </a:r>
            <a:r>
              <a:rPr lang="en-US" sz="1400" dirty="0">
                <a:solidFill>
                  <a:schemeClr val="tx2"/>
                </a:solidFill>
              </a:rPr>
              <a:t>3</a:t>
            </a:r>
            <a:r>
              <a:rPr lang="en-US" sz="1400" i="1" dirty="0">
                <a:solidFill>
                  <a:schemeClr val="tx2"/>
                </a:solidFill>
              </a:rPr>
              <a:t>) </a:t>
            </a:r>
            <a:r>
              <a:rPr lang="en-US" sz="1400" dirty="0">
                <a:solidFill>
                  <a:schemeClr val="tx2"/>
                </a:solidFill>
              </a:rPr>
              <a:t>= </a:t>
            </a:r>
            <a:r>
              <a:rPr lang="en-US" sz="1400" i="1" dirty="0">
                <a:solidFill>
                  <a:schemeClr val="tx2"/>
                </a:solidFill>
              </a:rPr>
              <a:t>(</a:t>
            </a:r>
            <a:r>
              <a:rPr lang="en-US" sz="1400" dirty="0">
                <a:solidFill>
                  <a:schemeClr val="tx2"/>
                </a:solidFill>
              </a:rPr>
              <a:t>−1</a:t>
            </a:r>
            <a:r>
              <a:rPr lang="en-US" sz="1400" i="1" dirty="0">
                <a:solidFill>
                  <a:schemeClr val="tx2"/>
                </a:solidFill>
              </a:rPr>
              <a:t>/</a:t>
            </a:r>
            <a:r>
              <a:rPr lang="en-US" sz="1400" dirty="0">
                <a:solidFill>
                  <a:schemeClr val="tx2"/>
                </a:solidFill>
              </a:rPr>
              <a:t>3</a:t>
            </a:r>
            <a:r>
              <a:rPr lang="en-US" sz="1400" i="1" dirty="0">
                <a:solidFill>
                  <a:schemeClr val="tx2"/>
                </a:solidFill>
              </a:rPr>
              <a:t>)(</a:t>
            </a:r>
            <a:r>
              <a:rPr lang="en-US" sz="1400" dirty="0">
                <a:solidFill>
                  <a:schemeClr val="tx2"/>
                </a:solidFill>
              </a:rPr>
              <a:t>−3</a:t>
            </a:r>
            <a:r>
              <a:rPr lang="en-US" sz="1400" i="1" dirty="0">
                <a:solidFill>
                  <a:schemeClr val="tx2"/>
                </a:solidFill>
              </a:rPr>
              <a:t>) </a:t>
            </a:r>
            <a:r>
              <a:rPr lang="en-US" sz="1400" dirty="0">
                <a:solidFill>
                  <a:schemeClr val="tx2"/>
                </a:solidFill>
              </a:rPr>
              <a:t>= 1</a:t>
            </a:r>
          </a:p>
          <a:p>
            <a:r>
              <a:rPr lang="en-US" sz="1400" dirty="0">
                <a:solidFill>
                  <a:schemeClr val="tx2"/>
                </a:solidFill>
              </a:rPr>
              <a:t>Note 0 has no multiplicative inverse</a:t>
            </a:r>
            <a:r>
              <a:rPr lang="en-US" sz="1400" dirty="0" smtClean="0">
                <a:solidFill>
                  <a:schemeClr val="tx2"/>
                </a:solidFill>
              </a:rPr>
              <a:t>.</a:t>
            </a:r>
          </a:p>
          <a:p>
            <a:endParaRPr lang="en-US" sz="1400" dirty="0" smtClean="0">
              <a:solidFill>
                <a:schemeClr val="tx2"/>
              </a:solidFill>
            </a:endParaRPr>
          </a:p>
          <a:p>
            <a:pPr algn="just"/>
            <a:r>
              <a:rPr lang="en-US" sz="1400" b="1" dirty="0" smtClean="0">
                <a:solidFill>
                  <a:schemeClr val="tx2"/>
                </a:solidFill>
              </a:rPr>
              <a:t>SEMIGROUPS</a:t>
            </a:r>
          </a:p>
          <a:p>
            <a:pPr algn="just"/>
            <a:r>
              <a:rPr lang="en-US" sz="1400" b="1" dirty="0" smtClean="0">
                <a:solidFill>
                  <a:schemeClr val="tx2"/>
                </a:solidFill>
              </a:rPr>
              <a:t>Let </a:t>
            </a:r>
            <a:r>
              <a:rPr lang="en-US" sz="1400" b="1" i="1" dirty="0" smtClean="0">
                <a:solidFill>
                  <a:schemeClr val="tx2"/>
                </a:solidFill>
              </a:rPr>
              <a:t>S </a:t>
            </a:r>
            <a:r>
              <a:rPr lang="en-US" sz="1400" b="1" dirty="0" smtClean="0">
                <a:solidFill>
                  <a:schemeClr val="tx2"/>
                </a:solidFill>
              </a:rPr>
              <a:t>be a nonempty set with an operation. Then </a:t>
            </a:r>
            <a:r>
              <a:rPr lang="en-US" sz="1400" b="1" i="1" dirty="0" smtClean="0">
                <a:solidFill>
                  <a:schemeClr val="tx2"/>
                </a:solidFill>
              </a:rPr>
              <a:t>S </a:t>
            </a:r>
            <a:r>
              <a:rPr lang="en-US" sz="1400" b="1" dirty="0" smtClean="0">
                <a:solidFill>
                  <a:schemeClr val="tx2"/>
                </a:solidFill>
              </a:rPr>
              <a:t>is called a </a:t>
            </a:r>
            <a:r>
              <a:rPr lang="en-US" sz="1400" b="1" i="1" dirty="0" err="1" smtClean="0">
                <a:solidFill>
                  <a:schemeClr val="tx2"/>
                </a:solidFill>
              </a:rPr>
              <a:t>semigroup</a:t>
            </a:r>
            <a:r>
              <a:rPr lang="en-US" sz="1400" b="1" i="1" dirty="0" smtClean="0">
                <a:solidFill>
                  <a:schemeClr val="tx2"/>
                </a:solidFill>
              </a:rPr>
              <a:t> </a:t>
            </a:r>
            <a:r>
              <a:rPr lang="en-US" sz="1400" b="1" dirty="0" smtClean="0">
                <a:solidFill>
                  <a:schemeClr val="tx2"/>
                </a:solidFill>
              </a:rPr>
              <a:t>if the operation is associative. If the operation also has an identity element, then </a:t>
            </a:r>
            <a:r>
              <a:rPr lang="en-US" sz="1400" b="1" i="1" dirty="0" smtClean="0">
                <a:solidFill>
                  <a:schemeClr val="tx2"/>
                </a:solidFill>
              </a:rPr>
              <a:t>S </a:t>
            </a:r>
            <a:r>
              <a:rPr lang="en-US" sz="1400" b="1" dirty="0" smtClean="0">
                <a:solidFill>
                  <a:schemeClr val="tx2"/>
                </a:solidFill>
              </a:rPr>
              <a:t>is called a </a:t>
            </a:r>
            <a:r>
              <a:rPr lang="en-US" sz="1400" b="1" i="1" dirty="0" err="1" smtClean="0">
                <a:solidFill>
                  <a:schemeClr val="tx2"/>
                </a:solidFill>
              </a:rPr>
              <a:t>monoid</a:t>
            </a:r>
            <a:r>
              <a:rPr lang="en-US" sz="1400" b="1" dirty="0" smtClean="0">
                <a:solidFill>
                  <a:schemeClr val="tx2"/>
                </a:solidFill>
              </a:rPr>
              <a:t>.</a:t>
            </a:r>
          </a:p>
          <a:p>
            <a:pPr algn="just"/>
            <a:endParaRPr lang="en-US" sz="1400" b="1" dirty="0" smtClean="0">
              <a:solidFill>
                <a:schemeClr val="tx2"/>
              </a:solidFill>
            </a:endParaRPr>
          </a:p>
          <a:p>
            <a:pPr algn="just"/>
            <a:r>
              <a:rPr lang="en-US" sz="1400" b="1" dirty="0" smtClean="0">
                <a:solidFill>
                  <a:schemeClr val="tx2"/>
                </a:solidFill>
              </a:rPr>
              <a:t>Example 3</a:t>
            </a:r>
          </a:p>
          <a:p>
            <a:pPr algn="just"/>
            <a:r>
              <a:rPr lang="en-US" sz="1400" b="1" dirty="0" smtClean="0">
                <a:solidFill>
                  <a:schemeClr val="tx2"/>
                </a:solidFill>
              </a:rPr>
              <a:t>Consider the positive integers N. Then (N, +) and (N, ×</a:t>
            </a:r>
            <a:r>
              <a:rPr lang="en-US" sz="1400" b="1" i="1" dirty="0" smtClean="0">
                <a:solidFill>
                  <a:schemeClr val="tx2"/>
                </a:solidFill>
              </a:rPr>
              <a:t>) </a:t>
            </a:r>
            <a:r>
              <a:rPr lang="en-US" sz="1400" b="1" dirty="0" smtClean="0">
                <a:solidFill>
                  <a:schemeClr val="tx2"/>
                </a:solidFill>
              </a:rPr>
              <a:t>are </a:t>
            </a:r>
            <a:r>
              <a:rPr lang="en-US" sz="1400" b="1" dirty="0" err="1" smtClean="0">
                <a:solidFill>
                  <a:schemeClr val="tx2"/>
                </a:solidFill>
              </a:rPr>
              <a:t>semigroups</a:t>
            </a:r>
            <a:r>
              <a:rPr lang="en-US" sz="1400" b="1" dirty="0" smtClean="0">
                <a:solidFill>
                  <a:schemeClr val="tx2"/>
                </a:solidFill>
              </a:rPr>
              <a:t> since addition and multiplication on N are associative. In particular, (N, ×</a:t>
            </a:r>
            <a:r>
              <a:rPr lang="en-US" sz="1400" b="1" i="1" dirty="0" smtClean="0">
                <a:solidFill>
                  <a:schemeClr val="tx2"/>
                </a:solidFill>
              </a:rPr>
              <a:t>) </a:t>
            </a:r>
            <a:r>
              <a:rPr lang="en-US" sz="1400" b="1" dirty="0" smtClean="0">
                <a:solidFill>
                  <a:schemeClr val="tx2"/>
                </a:solidFill>
              </a:rPr>
              <a:t>is a </a:t>
            </a:r>
            <a:r>
              <a:rPr lang="en-US" sz="1400" b="1" dirty="0" err="1" smtClean="0">
                <a:solidFill>
                  <a:schemeClr val="tx2"/>
                </a:solidFill>
              </a:rPr>
              <a:t>monoid</a:t>
            </a:r>
            <a:r>
              <a:rPr lang="en-US" sz="1400" b="1" dirty="0" smtClean="0">
                <a:solidFill>
                  <a:schemeClr val="tx2"/>
                </a:solidFill>
              </a:rPr>
              <a:t> since it has the identity element 1. However, (N, +) is not a </a:t>
            </a:r>
            <a:r>
              <a:rPr lang="en-US" sz="1400" b="1" dirty="0" err="1" smtClean="0">
                <a:solidFill>
                  <a:schemeClr val="tx2"/>
                </a:solidFill>
              </a:rPr>
              <a:t>monoid</a:t>
            </a:r>
            <a:r>
              <a:rPr lang="en-US" sz="1400" b="1" dirty="0" smtClean="0">
                <a:solidFill>
                  <a:schemeClr val="tx2"/>
                </a:solidFill>
              </a:rPr>
              <a:t> since addition in N has no zero element.</a:t>
            </a:r>
          </a:p>
          <a:p>
            <a:endParaRPr lang="en-US" sz="1400" dirty="0">
              <a:solidFill>
                <a:schemeClr val="tx2"/>
              </a:solidFill>
            </a:endParaRPr>
          </a:p>
        </p:txBody>
      </p:sp>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prstGeom prst="rect">
            <a:avLst/>
          </a:prstGeom>
          <a:ln/>
        </p:spPr>
        <p:txBody>
          <a:bodyPr/>
          <a:lstStyle/>
          <a:p>
            <a:pPr>
              <a:defRPr/>
            </a:pPr>
            <a:fld id="{DCC4639E-497D-487A-90A5-A0709C330BE6}" type="slidenum">
              <a:rPr lang="en-US"/>
              <a:pPr>
                <a:defRPr/>
              </a:pPr>
              <a:t>121</a:t>
            </a:fld>
            <a:endParaRPr lang="en-US"/>
          </a:p>
        </p:txBody>
      </p:sp>
      <p:sp>
        <p:nvSpPr>
          <p:cNvPr id="35842" name="Text Box 2"/>
          <p:cNvSpPr txBox="1">
            <a:spLocks noChangeArrowheads="1"/>
          </p:cNvSpPr>
          <p:nvPr/>
        </p:nvSpPr>
        <p:spPr bwMode="auto">
          <a:xfrm>
            <a:off x="508000" y="178526"/>
            <a:ext cx="10871200" cy="3139321"/>
          </a:xfrm>
          <a:prstGeom prst="rect">
            <a:avLst/>
          </a:prstGeom>
          <a:noFill/>
          <a:ln w="9525">
            <a:noFill/>
            <a:miter lim="800000"/>
            <a:headEnd/>
            <a:tailEnd/>
          </a:ln>
          <a:effectLst/>
        </p:spPr>
        <p:txBody>
          <a:bodyPr>
            <a:spAutoFit/>
          </a:bodyPr>
          <a:lstStyle/>
          <a:p>
            <a:pPr algn="just"/>
            <a:r>
              <a:rPr lang="en-US" b="1" dirty="0">
                <a:solidFill>
                  <a:schemeClr val="tx2"/>
                </a:solidFill>
              </a:rPr>
              <a:t>Groups</a:t>
            </a:r>
          </a:p>
          <a:p>
            <a:pPr algn="just"/>
            <a:r>
              <a:rPr lang="en-US" dirty="0">
                <a:solidFill>
                  <a:schemeClr val="tx2"/>
                </a:solidFill>
              </a:rPr>
              <a:t>A </a:t>
            </a:r>
            <a:r>
              <a:rPr lang="en-US" b="1" dirty="0">
                <a:solidFill>
                  <a:schemeClr val="tx2"/>
                </a:solidFill>
              </a:rPr>
              <a:t>group </a:t>
            </a:r>
            <a:r>
              <a:rPr lang="en-US" dirty="0">
                <a:solidFill>
                  <a:schemeClr val="tx2"/>
                </a:solidFill>
              </a:rPr>
              <a:t>, sometimes denoted by {</a:t>
            </a:r>
            <a:r>
              <a:rPr lang="en-US" i="1" dirty="0">
                <a:solidFill>
                  <a:schemeClr val="tx2"/>
                </a:solidFill>
              </a:rPr>
              <a:t>G</a:t>
            </a:r>
            <a:r>
              <a:rPr lang="en-US" dirty="0">
                <a:solidFill>
                  <a:schemeClr val="tx2"/>
                </a:solidFill>
              </a:rPr>
              <a:t>, *} , is a set of elements with a binary operation denoted by * that associates to each ordered pair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of elements in an element (</a:t>
            </a:r>
            <a:r>
              <a:rPr lang="en-US" i="1" dirty="0">
                <a:solidFill>
                  <a:schemeClr val="tx2"/>
                </a:solidFill>
              </a:rPr>
              <a:t>a </a:t>
            </a:r>
            <a:r>
              <a:rPr lang="en-US" dirty="0">
                <a:solidFill>
                  <a:schemeClr val="tx2"/>
                </a:solidFill>
              </a:rPr>
              <a:t>*</a:t>
            </a:r>
            <a:r>
              <a:rPr lang="en-US" i="1" dirty="0">
                <a:solidFill>
                  <a:schemeClr val="tx2"/>
                </a:solidFill>
              </a:rPr>
              <a:t>b</a:t>
            </a:r>
            <a:r>
              <a:rPr lang="en-US" dirty="0">
                <a:solidFill>
                  <a:schemeClr val="tx2"/>
                </a:solidFill>
              </a:rPr>
              <a:t>) in </a:t>
            </a:r>
            <a:r>
              <a:rPr lang="en-US" i="1" dirty="0">
                <a:solidFill>
                  <a:schemeClr val="tx2"/>
                </a:solidFill>
              </a:rPr>
              <a:t>G</a:t>
            </a:r>
            <a:r>
              <a:rPr lang="en-US" dirty="0">
                <a:solidFill>
                  <a:schemeClr val="tx2"/>
                </a:solidFill>
              </a:rPr>
              <a:t>, such that the following axioms are obeyed.</a:t>
            </a:r>
          </a:p>
          <a:p>
            <a:pPr algn="just"/>
            <a:endParaRPr lang="en-US" b="1" dirty="0">
              <a:solidFill>
                <a:schemeClr val="tx2"/>
              </a:solidFill>
            </a:endParaRPr>
          </a:p>
          <a:p>
            <a:pPr algn="just"/>
            <a:r>
              <a:rPr lang="en-US" b="1" dirty="0">
                <a:solidFill>
                  <a:schemeClr val="tx2"/>
                </a:solidFill>
              </a:rPr>
              <a:t>(A1) Closure: </a:t>
            </a:r>
            <a:r>
              <a:rPr lang="en-US" dirty="0">
                <a:solidFill>
                  <a:schemeClr val="tx2"/>
                </a:solidFill>
              </a:rPr>
              <a:t>If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belong to </a:t>
            </a:r>
            <a:r>
              <a:rPr lang="en-US" i="1" dirty="0">
                <a:solidFill>
                  <a:schemeClr val="tx2"/>
                </a:solidFill>
              </a:rPr>
              <a:t>G</a:t>
            </a:r>
            <a:r>
              <a:rPr lang="en-US" dirty="0">
                <a:solidFill>
                  <a:schemeClr val="tx2"/>
                </a:solidFill>
              </a:rPr>
              <a:t>, then </a:t>
            </a:r>
            <a:r>
              <a:rPr lang="en-US" i="1" dirty="0">
                <a:solidFill>
                  <a:schemeClr val="tx2"/>
                </a:solidFill>
              </a:rPr>
              <a:t>a </a:t>
            </a:r>
            <a:r>
              <a:rPr lang="en-US" dirty="0">
                <a:solidFill>
                  <a:schemeClr val="tx2"/>
                </a:solidFill>
              </a:rPr>
              <a:t>*</a:t>
            </a:r>
            <a:r>
              <a:rPr lang="en-US" i="1" dirty="0">
                <a:solidFill>
                  <a:schemeClr val="tx2"/>
                </a:solidFill>
              </a:rPr>
              <a:t>b </a:t>
            </a:r>
            <a:r>
              <a:rPr lang="en-US" dirty="0">
                <a:solidFill>
                  <a:schemeClr val="tx2"/>
                </a:solidFill>
              </a:rPr>
              <a:t>is also in </a:t>
            </a:r>
            <a:r>
              <a:rPr lang="en-US" i="1" dirty="0">
                <a:solidFill>
                  <a:schemeClr val="tx2"/>
                </a:solidFill>
              </a:rPr>
              <a:t>G</a:t>
            </a:r>
            <a:r>
              <a:rPr lang="en-US" dirty="0">
                <a:solidFill>
                  <a:schemeClr val="tx2"/>
                </a:solidFill>
              </a:rPr>
              <a:t>.</a:t>
            </a:r>
          </a:p>
          <a:p>
            <a:pPr algn="just"/>
            <a:r>
              <a:rPr lang="en-US" b="1" dirty="0">
                <a:solidFill>
                  <a:schemeClr val="tx2"/>
                </a:solidFill>
              </a:rPr>
              <a:t>(A2) Associative: </a:t>
            </a:r>
            <a:r>
              <a:rPr lang="en-US" i="1" dirty="0">
                <a:solidFill>
                  <a:schemeClr val="tx2"/>
                </a:solidFill>
              </a:rPr>
              <a:t>a </a:t>
            </a:r>
            <a:r>
              <a:rPr lang="en-US" dirty="0">
                <a:solidFill>
                  <a:schemeClr val="tx2"/>
                </a:solidFill>
              </a:rPr>
              <a:t>*(</a:t>
            </a:r>
            <a:r>
              <a:rPr lang="en-US" i="1" dirty="0">
                <a:solidFill>
                  <a:schemeClr val="tx2"/>
                </a:solidFill>
              </a:rPr>
              <a:t>b </a:t>
            </a:r>
            <a:r>
              <a:rPr lang="en-US" dirty="0">
                <a:solidFill>
                  <a:schemeClr val="tx2"/>
                </a:solidFill>
              </a:rPr>
              <a:t>*</a:t>
            </a:r>
            <a:r>
              <a:rPr lang="en-US" i="1" dirty="0">
                <a:solidFill>
                  <a:schemeClr val="tx2"/>
                </a:solidFill>
              </a:rPr>
              <a:t>c</a:t>
            </a:r>
            <a:r>
              <a:rPr lang="en-US" dirty="0">
                <a:solidFill>
                  <a:schemeClr val="tx2"/>
                </a:solidFill>
              </a:rPr>
              <a:t>) = (</a:t>
            </a:r>
            <a:r>
              <a:rPr lang="en-US" i="1" dirty="0">
                <a:solidFill>
                  <a:schemeClr val="tx2"/>
                </a:solidFill>
              </a:rPr>
              <a:t>a </a:t>
            </a:r>
            <a:r>
              <a:rPr lang="en-US" dirty="0">
                <a:solidFill>
                  <a:schemeClr val="tx2"/>
                </a:solidFill>
              </a:rPr>
              <a:t>*</a:t>
            </a:r>
            <a:r>
              <a:rPr lang="en-US" i="1" dirty="0">
                <a:solidFill>
                  <a:schemeClr val="tx2"/>
                </a:solidFill>
              </a:rPr>
              <a:t>b</a:t>
            </a:r>
            <a:r>
              <a:rPr lang="en-US" dirty="0">
                <a:solidFill>
                  <a:schemeClr val="tx2"/>
                </a:solidFill>
              </a:rPr>
              <a:t>) *</a:t>
            </a:r>
            <a:r>
              <a:rPr lang="en-US" i="1" dirty="0">
                <a:solidFill>
                  <a:schemeClr val="tx2"/>
                </a:solidFill>
              </a:rPr>
              <a:t>c </a:t>
            </a:r>
            <a:r>
              <a:rPr lang="en-US" dirty="0">
                <a:solidFill>
                  <a:schemeClr val="tx2"/>
                </a:solidFill>
              </a:rPr>
              <a:t>for all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 </a:t>
            </a:r>
            <a:r>
              <a:rPr lang="en-US" dirty="0">
                <a:solidFill>
                  <a:schemeClr val="tx2"/>
                </a:solidFill>
              </a:rPr>
              <a:t>in </a:t>
            </a:r>
            <a:r>
              <a:rPr lang="en-US" i="1" dirty="0">
                <a:solidFill>
                  <a:schemeClr val="tx2"/>
                </a:solidFill>
              </a:rPr>
              <a:t>G</a:t>
            </a:r>
            <a:r>
              <a:rPr lang="en-US" dirty="0">
                <a:solidFill>
                  <a:schemeClr val="tx2"/>
                </a:solidFill>
              </a:rPr>
              <a:t>.</a:t>
            </a:r>
          </a:p>
          <a:p>
            <a:pPr algn="just"/>
            <a:r>
              <a:rPr lang="en-US" b="1" dirty="0">
                <a:solidFill>
                  <a:schemeClr val="tx2"/>
                </a:solidFill>
              </a:rPr>
              <a:t>(A3) Identity element: </a:t>
            </a:r>
            <a:r>
              <a:rPr lang="en-US" dirty="0">
                <a:solidFill>
                  <a:schemeClr val="tx2"/>
                </a:solidFill>
              </a:rPr>
              <a:t>There is an element </a:t>
            </a:r>
            <a:r>
              <a:rPr lang="en-US" i="1" dirty="0">
                <a:solidFill>
                  <a:schemeClr val="tx2"/>
                </a:solidFill>
              </a:rPr>
              <a:t>e</a:t>
            </a:r>
            <a:r>
              <a:rPr lang="en-US" dirty="0">
                <a:solidFill>
                  <a:schemeClr val="tx2"/>
                </a:solidFill>
              </a:rPr>
              <a:t> in such</a:t>
            </a:r>
          </a:p>
          <a:p>
            <a:pPr algn="just"/>
            <a:r>
              <a:rPr lang="en-US" dirty="0">
                <a:solidFill>
                  <a:schemeClr val="tx2"/>
                </a:solidFill>
              </a:rPr>
              <a:t>that </a:t>
            </a:r>
            <a:r>
              <a:rPr lang="en-US" i="1" dirty="0">
                <a:solidFill>
                  <a:schemeClr val="tx2"/>
                </a:solidFill>
              </a:rPr>
              <a:t>a </a:t>
            </a:r>
            <a:r>
              <a:rPr lang="en-US" dirty="0">
                <a:solidFill>
                  <a:schemeClr val="tx2"/>
                </a:solidFill>
              </a:rPr>
              <a:t>*e = e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for all </a:t>
            </a:r>
            <a:r>
              <a:rPr lang="en-US" i="1" dirty="0">
                <a:solidFill>
                  <a:schemeClr val="tx2"/>
                </a:solidFill>
              </a:rPr>
              <a:t>a </a:t>
            </a:r>
            <a:r>
              <a:rPr lang="en-US" dirty="0">
                <a:solidFill>
                  <a:schemeClr val="tx2"/>
                </a:solidFill>
              </a:rPr>
              <a:t>in </a:t>
            </a:r>
            <a:r>
              <a:rPr lang="en-US" i="1" dirty="0">
                <a:solidFill>
                  <a:schemeClr val="tx2"/>
                </a:solidFill>
              </a:rPr>
              <a:t>G</a:t>
            </a:r>
            <a:r>
              <a:rPr lang="en-US" dirty="0">
                <a:solidFill>
                  <a:schemeClr val="tx2"/>
                </a:solidFill>
              </a:rPr>
              <a:t>.</a:t>
            </a:r>
            <a:endParaRPr lang="en-US" i="1" dirty="0">
              <a:solidFill>
                <a:schemeClr val="tx2"/>
              </a:solidFill>
            </a:endParaRPr>
          </a:p>
          <a:p>
            <a:pPr algn="just"/>
            <a:r>
              <a:rPr lang="en-US" b="1" dirty="0">
                <a:solidFill>
                  <a:schemeClr val="tx2"/>
                </a:solidFill>
              </a:rPr>
              <a:t>(A4) Inverse element: </a:t>
            </a:r>
            <a:r>
              <a:rPr lang="en-US" dirty="0">
                <a:solidFill>
                  <a:schemeClr val="tx2"/>
                </a:solidFill>
              </a:rPr>
              <a:t>For each in , there is an element in</a:t>
            </a:r>
          </a:p>
          <a:p>
            <a:pPr algn="just"/>
            <a:r>
              <a:rPr lang="en-US" dirty="0">
                <a:solidFill>
                  <a:schemeClr val="tx2"/>
                </a:solidFill>
              </a:rPr>
              <a:t>such that </a:t>
            </a:r>
            <a:r>
              <a:rPr lang="en-US" i="1" dirty="0">
                <a:solidFill>
                  <a:schemeClr val="tx2"/>
                </a:solidFill>
              </a:rPr>
              <a:t>a </a:t>
            </a:r>
            <a:r>
              <a:rPr lang="en-US" dirty="0">
                <a:solidFill>
                  <a:schemeClr val="tx2"/>
                </a:solidFill>
              </a:rPr>
              <a:t>*</a:t>
            </a:r>
            <a:r>
              <a:rPr lang="en-US" i="1" dirty="0">
                <a:solidFill>
                  <a:schemeClr val="tx2"/>
                </a:solidFill>
              </a:rPr>
              <a:t>a</a:t>
            </a:r>
            <a:r>
              <a:rPr lang="en-US" dirty="0">
                <a:solidFill>
                  <a:schemeClr val="tx2"/>
                </a:solidFill>
                <a:cs typeface="Times New Roman" pitchFamily="18" charset="0"/>
              </a:rPr>
              <a:t>´</a:t>
            </a:r>
            <a:r>
              <a:rPr lang="en-US" dirty="0">
                <a:solidFill>
                  <a:schemeClr val="tx2"/>
                </a:solidFill>
              </a:rPr>
              <a:t> = </a:t>
            </a:r>
            <a:r>
              <a:rPr lang="en-US" i="1" dirty="0">
                <a:solidFill>
                  <a:schemeClr val="tx2"/>
                </a:solidFill>
              </a:rPr>
              <a:t>a </a:t>
            </a:r>
            <a:r>
              <a:rPr lang="en-US" dirty="0">
                <a:solidFill>
                  <a:schemeClr val="tx2"/>
                </a:solidFill>
              </a:rPr>
              <a:t>´*</a:t>
            </a:r>
            <a:r>
              <a:rPr lang="en-US" i="1" dirty="0">
                <a:solidFill>
                  <a:schemeClr val="tx2"/>
                </a:solidFill>
              </a:rPr>
              <a:t>a </a:t>
            </a:r>
            <a:r>
              <a:rPr lang="en-US" dirty="0">
                <a:solidFill>
                  <a:schemeClr val="tx2"/>
                </a:solidFill>
              </a:rPr>
              <a:t>= </a:t>
            </a:r>
            <a:r>
              <a:rPr lang="en-US" i="1" dirty="0">
                <a:solidFill>
                  <a:schemeClr val="tx2"/>
                </a:solidFill>
              </a:rPr>
              <a:t>e</a:t>
            </a:r>
            <a:r>
              <a:rPr lang="en-US" dirty="0">
                <a:solidFill>
                  <a:schemeClr val="tx2"/>
                </a:solidFill>
              </a:rPr>
              <a:t>.</a:t>
            </a:r>
          </a:p>
        </p:txBody>
      </p:sp>
      <p:sp>
        <p:nvSpPr>
          <p:cNvPr id="5" name="Rectangle 4"/>
          <p:cNvSpPr/>
          <p:nvPr/>
        </p:nvSpPr>
        <p:spPr>
          <a:xfrm>
            <a:off x="352696" y="3379045"/>
            <a:ext cx="11586754" cy="2554545"/>
          </a:xfrm>
          <a:prstGeom prst="rect">
            <a:avLst/>
          </a:prstGeom>
        </p:spPr>
        <p:txBody>
          <a:bodyPr wrap="square">
            <a:spAutoFit/>
          </a:bodyPr>
          <a:lstStyle/>
          <a:p>
            <a:r>
              <a:rPr lang="en-US" sz="1600" b="1" dirty="0" smtClean="0">
                <a:solidFill>
                  <a:schemeClr val="tx2"/>
                </a:solidFill>
              </a:rPr>
              <a:t>Example 4</a:t>
            </a:r>
          </a:p>
          <a:p>
            <a:r>
              <a:rPr lang="en-US" sz="1600" dirty="0" smtClean="0">
                <a:solidFill>
                  <a:schemeClr val="tx2"/>
                </a:solidFill>
              </a:rPr>
              <a:t>If R is a set of real numbers then, (R,+) is a group. </a:t>
            </a:r>
          </a:p>
          <a:p>
            <a:endParaRPr lang="en-US" sz="1600" dirty="0" smtClean="0">
              <a:solidFill>
                <a:schemeClr val="tx2"/>
              </a:solidFill>
            </a:endParaRPr>
          </a:p>
          <a:p>
            <a:pPr>
              <a:buFont typeface="Wingdings" pitchFamily="2" charset="2"/>
              <a:buChar char="v"/>
            </a:pPr>
            <a:r>
              <a:rPr lang="en-US" sz="1600" dirty="0" smtClean="0">
                <a:solidFill>
                  <a:schemeClr val="tx2"/>
                </a:solidFill>
              </a:rPr>
              <a:t>We know already that addition is a binary operation on R, so ‘closure’ holds. </a:t>
            </a:r>
          </a:p>
          <a:p>
            <a:pPr>
              <a:buFont typeface="Wingdings" pitchFamily="2" charset="2"/>
              <a:buChar char="v"/>
            </a:pPr>
            <a:r>
              <a:rPr lang="en-US" sz="1600" dirty="0" smtClean="0">
                <a:solidFill>
                  <a:schemeClr val="tx2"/>
                </a:solidFill>
              </a:rPr>
              <a:t>We know addition of real numbers is associative. </a:t>
            </a:r>
          </a:p>
          <a:p>
            <a:pPr>
              <a:buFont typeface="Wingdings" pitchFamily="2" charset="2"/>
              <a:buChar char="v"/>
            </a:pPr>
            <a:endParaRPr lang="en-US" sz="1600" dirty="0" smtClean="0">
              <a:solidFill>
                <a:schemeClr val="tx2"/>
              </a:solidFill>
            </a:endParaRPr>
          </a:p>
          <a:p>
            <a:pPr>
              <a:buFont typeface="Wingdings" pitchFamily="2" charset="2"/>
              <a:buChar char="v"/>
            </a:pPr>
            <a:r>
              <a:rPr lang="en-US" sz="1600" dirty="0" smtClean="0">
                <a:solidFill>
                  <a:schemeClr val="tx2"/>
                </a:solidFill>
              </a:rPr>
              <a:t>What is the identity element? We want an element </a:t>
            </a:r>
            <a:r>
              <a:rPr lang="en-US" sz="1600" i="1" dirty="0" smtClean="0">
                <a:solidFill>
                  <a:schemeClr val="tx2"/>
                </a:solidFill>
              </a:rPr>
              <a:t>e </a:t>
            </a:r>
            <a:r>
              <a:rPr lang="el-GR" sz="1600" dirty="0" smtClean="0">
                <a:solidFill>
                  <a:schemeClr val="tx2"/>
                </a:solidFill>
              </a:rPr>
              <a:t>ε</a:t>
            </a:r>
            <a:r>
              <a:rPr lang="en-US" sz="1600" dirty="0" smtClean="0">
                <a:solidFill>
                  <a:schemeClr val="tx2"/>
                </a:solidFill>
              </a:rPr>
              <a:t> R so that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e </a:t>
            </a:r>
            <a:r>
              <a:rPr lang="en-US" sz="1600" dirty="0" smtClean="0">
                <a:solidFill>
                  <a:schemeClr val="tx2"/>
                </a:solidFill>
              </a:rPr>
              <a:t>= </a:t>
            </a:r>
            <a:r>
              <a:rPr lang="en-US" sz="1600" i="1" dirty="0" smtClean="0">
                <a:solidFill>
                  <a:schemeClr val="tx2"/>
                </a:solidFill>
              </a:rPr>
              <a:t>e </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for all </a:t>
            </a:r>
            <a:r>
              <a:rPr lang="en-US" sz="1600" i="1" dirty="0" smtClean="0">
                <a:solidFill>
                  <a:schemeClr val="tx2"/>
                </a:solidFill>
              </a:rPr>
              <a:t>a </a:t>
            </a:r>
            <a:r>
              <a:rPr lang="el-GR" sz="1600" dirty="0" smtClean="0">
                <a:solidFill>
                  <a:schemeClr val="tx2"/>
                </a:solidFill>
              </a:rPr>
              <a:t>ε</a:t>
            </a:r>
            <a:r>
              <a:rPr lang="en-US" sz="1600" dirty="0" smtClean="0">
                <a:solidFill>
                  <a:schemeClr val="tx2"/>
                </a:solidFill>
              </a:rPr>
              <a:t> R. It is clear that </a:t>
            </a:r>
            <a:r>
              <a:rPr lang="en-US" sz="1600" i="1" dirty="0" smtClean="0">
                <a:solidFill>
                  <a:schemeClr val="tx2"/>
                </a:solidFill>
              </a:rPr>
              <a:t>e </a:t>
            </a:r>
            <a:r>
              <a:rPr lang="en-US" sz="1600" dirty="0" smtClean="0">
                <a:solidFill>
                  <a:schemeClr val="tx2"/>
                </a:solidFill>
              </a:rPr>
              <a:t>= 0 works and is the only possible choice. </a:t>
            </a:r>
          </a:p>
          <a:p>
            <a:pPr>
              <a:buFont typeface="Wingdings" pitchFamily="2" charset="2"/>
              <a:buChar char="v"/>
            </a:pPr>
            <a:endParaRPr lang="en-US" sz="1600" dirty="0" smtClean="0">
              <a:solidFill>
                <a:schemeClr val="tx2"/>
              </a:solidFill>
            </a:endParaRPr>
          </a:p>
          <a:p>
            <a:pPr>
              <a:buFont typeface="Wingdings" pitchFamily="2" charset="2"/>
              <a:buChar char="v"/>
            </a:pPr>
            <a:r>
              <a:rPr lang="en-US" sz="1600" dirty="0" smtClean="0">
                <a:solidFill>
                  <a:schemeClr val="tx2"/>
                </a:solidFill>
              </a:rPr>
              <a:t>Moreover, the (additive) inverse of </a:t>
            </a:r>
            <a:r>
              <a:rPr lang="en-US" sz="1600" i="1" dirty="0" smtClean="0">
                <a:solidFill>
                  <a:schemeClr val="tx2"/>
                </a:solidFill>
              </a:rPr>
              <a:t>a </a:t>
            </a:r>
            <a:r>
              <a:rPr lang="en-US" sz="1600" dirty="0" smtClean="0">
                <a:solidFill>
                  <a:schemeClr val="tx2"/>
                </a:solidFill>
              </a:rPr>
              <a:t>is -</a:t>
            </a:r>
            <a:r>
              <a:rPr lang="en-US" sz="1600" i="1" dirty="0" smtClean="0">
                <a:solidFill>
                  <a:schemeClr val="tx2"/>
                </a:solidFill>
              </a:rPr>
              <a:t>a</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a</a:t>
            </a:r>
            <a:r>
              <a:rPr lang="en-US" sz="1600" dirty="0" smtClean="0">
                <a:solidFill>
                  <a:schemeClr val="tx2"/>
                </a:solidFill>
              </a:rPr>
              <a:t>) = (-</a:t>
            </a:r>
            <a:r>
              <a:rPr lang="en-US" sz="1600" i="1" dirty="0" smtClean="0">
                <a:solidFill>
                  <a:schemeClr val="tx2"/>
                </a:solidFill>
              </a:rPr>
              <a:t>a</a:t>
            </a:r>
            <a:r>
              <a:rPr lang="en-US" sz="1600" dirty="0" smtClean="0">
                <a:solidFill>
                  <a:schemeClr val="tx2"/>
                </a:solidFill>
              </a:rPr>
              <a:t>) + </a:t>
            </a:r>
            <a:r>
              <a:rPr lang="en-US" sz="1600" i="1" dirty="0" smtClean="0">
                <a:solidFill>
                  <a:schemeClr val="tx2"/>
                </a:solidFill>
              </a:rPr>
              <a:t>a </a:t>
            </a:r>
            <a:r>
              <a:rPr lang="en-US" sz="1600" dirty="0" smtClean="0">
                <a:solidFill>
                  <a:schemeClr val="tx2"/>
                </a:solidFill>
              </a:rPr>
              <a:t>= 0 = </a:t>
            </a:r>
            <a:r>
              <a:rPr lang="en-US" sz="1600" i="1" dirty="0" smtClean="0">
                <a:solidFill>
                  <a:schemeClr val="tx2"/>
                </a:solidFill>
              </a:rPr>
              <a:t>e</a:t>
            </a:r>
            <a:r>
              <a:rPr lang="en-US" sz="1600" dirty="0" smtClean="0">
                <a:solidFill>
                  <a:schemeClr val="tx2"/>
                </a:solidFill>
              </a:rPr>
              <a:t>.</a:t>
            </a:r>
            <a:endParaRPr lang="en-US" sz="1600" dirty="0">
              <a:solidFill>
                <a:schemeClr val="tx2"/>
              </a:solidFill>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00EE7F83-AF6B-4592-AF1C-9CFBB991AB8E}" type="slidenum">
              <a:rPr lang="en-US"/>
              <a:pPr>
                <a:defRPr/>
              </a:pPr>
              <a:t>122</a:t>
            </a:fld>
            <a:endParaRPr lang="en-US"/>
          </a:p>
        </p:txBody>
      </p:sp>
      <p:sp>
        <p:nvSpPr>
          <p:cNvPr id="37890" name="Text Box 2"/>
          <p:cNvSpPr txBox="1">
            <a:spLocks noChangeArrowheads="1"/>
          </p:cNvSpPr>
          <p:nvPr/>
        </p:nvSpPr>
        <p:spPr bwMode="auto">
          <a:xfrm>
            <a:off x="304800" y="914401"/>
            <a:ext cx="11480800" cy="2585323"/>
          </a:xfrm>
          <a:prstGeom prst="rect">
            <a:avLst/>
          </a:prstGeom>
          <a:noFill/>
          <a:ln w="9525">
            <a:noFill/>
            <a:miter lim="800000"/>
            <a:headEnd/>
            <a:tailEnd/>
          </a:ln>
          <a:effectLst/>
        </p:spPr>
        <p:txBody>
          <a:bodyPr>
            <a:spAutoFit/>
          </a:bodyPr>
          <a:lstStyle/>
          <a:p>
            <a:r>
              <a:rPr lang="en-US" b="1" dirty="0">
                <a:solidFill>
                  <a:schemeClr val="tx2"/>
                </a:solidFill>
              </a:rPr>
              <a:t>Example 5</a:t>
            </a:r>
          </a:p>
          <a:p>
            <a:r>
              <a:rPr lang="en-US" dirty="0">
                <a:solidFill>
                  <a:schemeClr val="tx2"/>
                </a:solidFill>
              </a:rPr>
              <a:t>All the groups we have met so far are infinite. Here is an example of a </a:t>
            </a:r>
            <a:r>
              <a:rPr lang="en-US" b="1" dirty="0">
                <a:solidFill>
                  <a:schemeClr val="tx2"/>
                </a:solidFill>
              </a:rPr>
              <a:t>finite group</a:t>
            </a:r>
            <a:r>
              <a:rPr lang="en-US" dirty="0">
                <a:solidFill>
                  <a:schemeClr val="tx2"/>
                </a:solidFill>
              </a:rPr>
              <a:t>. Let </a:t>
            </a:r>
            <a:r>
              <a:rPr lang="en-US" i="1" dirty="0">
                <a:solidFill>
                  <a:schemeClr val="tx2"/>
                </a:solidFill>
              </a:rPr>
              <a:t>A </a:t>
            </a:r>
            <a:r>
              <a:rPr lang="en-US" dirty="0">
                <a:solidFill>
                  <a:schemeClr val="tx2"/>
                </a:solidFill>
              </a:rPr>
              <a:t>= {+1,-1}. Then (</a:t>
            </a:r>
            <a:r>
              <a:rPr lang="en-US" i="1" dirty="0">
                <a:solidFill>
                  <a:schemeClr val="tx2"/>
                </a:solidFill>
              </a:rPr>
              <a:t>A</a:t>
            </a:r>
            <a:r>
              <a:rPr lang="en-US" dirty="0">
                <a:solidFill>
                  <a:schemeClr val="tx2"/>
                </a:solidFill>
              </a:rPr>
              <a:t>, *) is a group (where the operator * is multiplication). </a:t>
            </a:r>
          </a:p>
          <a:p>
            <a:endParaRPr lang="en-US" b="1" dirty="0">
              <a:solidFill>
                <a:schemeClr val="tx2"/>
              </a:solidFill>
            </a:endParaRPr>
          </a:p>
          <a:p>
            <a:r>
              <a:rPr lang="en-US" b="1" dirty="0">
                <a:solidFill>
                  <a:schemeClr val="tx2"/>
                </a:solidFill>
              </a:rPr>
              <a:t>Example 6</a:t>
            </a:r>
          </a:p>
          <a:p>
            <a:r>
              <a:rPr lang="en-US" b="1" dirty="0">
                <a:solidFill>
                  <a:schemeClr val="tx2"/>
                </a:solidFill>
              </a:rPr>
              <a:t> </a:t>
            </a:r>
            <a:r>
              <a:rPr lang="en-US" dirty="0">
                <a:solidFill>
                  <a:schemeClr val="tx2"/>
                </a:solidFill>
              </a:rPr>
              <a:t>Let </a:t>
            </a:r>
            <a:r>
              <a:rPr lang="en-US" i="1" dirty="0">
                <a:solidFill>
                  <a:schemeClr val="tx2"/>
                </a:solidFill>
              </a:rPr>
              <a:t>B </a:t>
            </a:r>
            <a:r>
              <a:rPr lang="en-US" dirty="0">
                <a:solidFill>
                  <a:schemeClr val="tx2"/>
                </a:solidFill>
              </a:rPr>
              <a:t>= {1, </a:t>
            </a:r>
            <a:r>
              <a:rPr lang="en-US" i="1" dirty="0" err="1">
                <a:solidFill>
                  <a:schemeClr val="tx2"/>
                </a:solidFill>
              </a:rPr>
              <a:t>i</a:t>
            </a:r>
            <a:r>
              <a:rPr lang="en-US" i="1" dirty="0">
                <a:solidFill>
                  <a:schemeClr val="tx2"/>
                </a:solidFill>
              </a:rPr>
              <a:t> </a:t>
            </a:r>
            <a:r>
              <a:rPr lang="en-US" dirty="0">
                <a:solidFill>
                  <a:schemeClr val="tx2"/>
                </a:solidFill>
              </a:rPr>
              <a:t>,-1,-</a:t>
            </a:r>
            <a:r>
              <a:rPr lang="en-US" i="1" dirty="0">
                <a:solidFill>
                  <a:schemeClr val="tx2"/>
                </a:solidFill>
              </a:rPr>
              <a:t>i </a:t>
            </a:r>
            <a:r>
              <a:rPr lang="en-US" dirty="0">
                <a:solidFill>
                  <a:schemeClr val="tx2"/>
                </a:solidFill>
              </a:rPr>
              <a:t>}, where </a:t>
            </a:r>
            <a:r>
              <a:rPr lang="en-US" i="1" dirty="0" err="1">
                <a:solidFill>
                  <a:schemeClr val="tx2"/>
                </a:solidFill>
              </a:rPr>
              <a:t>i</a:t>
            </a:r>
            <a:r>
              <a:rPr lang="en-US" i="1" dirty="0">
                <a:solidFill>
                  <a:schemeClr val="tx2"/>
                </a:solidFill>
              </a:rPr>
              <a:t> </a:t>
            </a:r>
            <a:r>
              <a:rPr lang="en-US" dirty="0">
                <a:solidFill>
                  <a:schemeClr val="tx2"/>
                </a:solidFill>
              </a:rPr>
              <a:t>=</a:t>
            </a:r>
            <a:r>
              <a:rPr lang="en-US" dirty="0">
                <a:solidFill>
                  <a:schemeClr val="tx2"/>
                </a:solidFill>
                <a:cs typeface="Times New Roman" pitchFamily="18" charset="0"/>
              </a:rPr>
              <a:t>√(-1)</a:t>
            </a:r>
            <a:r>
              <a:rPr lang="en-US" dirty="0">
                <a:solidFill>
                  <a:schemeClr val="tx2"/>
                </a:solidFill>
              </a:rPr>
              <a:t>. Then (</a:t>
            </a:r>
            <a:r>
              <a:rPr lang="en-US" i="1" dirty="0">
                <a:solidFill>
                  <a:schemeClr val="tx2"/>
                </a:solidFill>
              </a:rPr>
              <a:t>B</a:t>
            </a:r>
            <a:r>
              <a:rPr lang="en-US" dirty="0">
                <a:solidFill>
                  <a:schemeClr val="tx2"/>
                </a:solidFill>
              </a:rPr>
              <a:t>, *) is another example of a finite group. </a:t>
            </a:r>
          </a:p>
          <a:p>
            <a:endParaRPr lang="en-US" b="1" dirty="0">
              <a:solidFill>
                <a:schemeClr val="tx2"/>
              </a:solidFill>
            </a:endParaRPr>
          </a:p>
          <a:p>
            <a:r>
              <a:rPr lang="en-US" b="1" dirty="0">
                <a:solidFill>
                  <a:schemeClr val="tx2"/>
                </a:solidFill>
              </a:rPr>
              <a:t>Example 7</a:t>
            </a:r>
          </a:p>
          <a:p>
            <a:r>
              <a:rPr lang="en-US" b="1" dirty="0">
                <a:solidFill>
                  <a:schemeClr val="tx2"/>
                </a:solidFill>
              </a:rPr>
              <a:t> </a:t>
            </a:r>
            <a:r>
              <a:rPr lang="en-US" dirty="0">
                <a:solidFill>
                  <a:schemeClr val="tx2"/>
                </a:solidFill>
              </a:rPr>
              <a:t>Let </a:t>
            </a:r>
            <a:r>
              <a:rPr lang="en-US" i="1" dirty="0">
                <a:solidFill>
                  <a:schemeClr val="tx2"/>
                </a:solidFill>
              </a:rPr>
              <a:t>C </a:t>
            </a:r>
            <a:r>
              <a:rPr lang="en-US" dirty="0">
                <a:solidFill>
                  <a:schemeClr val="tx2"/>
                </a:solidFill>
              </a:rPr>
              <a:t>= {1, </a:t>
            </a:r>
            <a:r>
              <a:rPr lang="en-US" i="1" dirty="0" err="1">
                <a:solidFill>
                  <a:schemeClr val="tx2"/>
                </a:solidFill>
              </a:rPr>
              <a:t>i</a:t>
            </a:r>
            <a:r>
              <a:rPr lang="en-US" i="1" dirty="0">
                <a:solidFill>
                  <a:schemeClr val="tx2"/>
                </a:solidFill>
              </a:rPr>
              <a:t> </a:t>
            </a:r>
            <a:r>
              <a:rPr lang="en-US" dirty="0">
                <a:solidFill>
                  <a:schemeClr val="tx2"/>
                </a:solidFill>
              </a:rPr>
              <a:t>}. Then (</a:t>
            </a:r>
            <a:r>
              <a:rPr lang="en-US" i="1" dirty="0">
                <a:solidFill>
                  <a:schemeClr val="tx2"/>
                </a:solidFill>
              </a:rPr>
              <a:t>C</a:t>
            </a:r>
            <a:r>
              <a:rPr lang="en-US" dirty="0">
                <a:solidFill>
                  <a:schemeClr val="tx2"/>
                </a:solidFill>
              </a:rPr>
              <a:t>, *) is not a group since it isn’t closed; for example </a:t>
            </a:r>
            <a:r>
              <a:rPr lang="en-US" i="1" dirty="0" err="1">
                <a:solidFill>
                  <a:schemeClr val="tx2"/>
                </a:solidFill>
              </a:rPr>
              <a:t>i</a:t>
            </a:r>
            <a:r>
              <a:rPr lang="en-US" i="1" dirty="0">
                <a:solidFill>
                  <a:schemeClr val="tx2"/>
                </a:solidFill>
              </a:rPr>
              <a:t> </a:t>
            </a:r>
            <a:r>
              <a:rPr lang="en-US" dirty="0">
                <a:solidFill>
                  <a:schemeClr val="tx2"/>
                </a:solidFill>
              </a:rPr>
              <a:t>* </a:t>
            </a:r>
            <a:r>
              <a:rPr lang="en-US" i="1" dirty="0" err="1">
                <a:solidFill>
                  <a:schemeClr val="tx2"/>
                </a:solidFill>
              </a:rPr>
              <a:t>i</a:t>
            </a:r>
            <a:r>
              <a:rPr lang="en-US" i="1" dirty="0">
                <a:solidFill>
                  <a:schemeClr val="tx2"/>
                </a:solidFill>
              </a:rPr>
              <a:t> </a:t>
            </a:r>
            <a:r>
              <a:rPr lang="en-US" dirty="0">
                <a:solidFill>
                  <a:schemeClr val="tx2"/>
                </a:solidFill>
              </a:rPr>
              <a:t>= -1 </a:t>
            </a:r>
            <a:r>
              <a:rPr lang="el-GR" dirty="0">
                <a:solidFill>
                  <a:schemeClr val="tx2"/>
                </a:solidFill>
              </a:rPr>
              <a:t>ε</a:t>
            </a:r>
            <a:r>
              <a:rPr lang="en-US" dirty="0">
                <a:solidFill>
                  <a:schemeClr val="tx2"/>
                </a:solidFill>
              </a:rPr>
              <a:t> </a:t>
            </a:r>
            <a:r>
              <a:rPr lang="en-US" i="1" dirty="0">
                <a:solidFill>
                  <a:schemeClr val="tx2"/>
                </a:solidFill>
              </a:rPr>
              <a:t>C</a:t>
            </a:r>
            <a:r>
              <a:rPr lang="en-US" dirty="0">
                <a:solidFill>
                  <a:schemeClr val="tx2"/>
                </a:solidFill>
              </a:rPr>
              <a:t>.</a:t>
            </a:r>
          </a:p>
        </p:txBody>
      </p:sp>
      <p:graphicFrame>
        <p:nvGraphicFramePr>
          <p:cNvPr id="37891" name="Object 3"/>
          <p:cNvGraphicFramePr>
            <a:graphicFrameLocks noChangeAspect="1"/>
          </p:cNvGraphicFramePr>
          <p:nvPr>
            <p:ph/>
          </p:nvPr>
        </p:nvGraphicFramePr>
        <p:xfrm>
          <a:off x="5588000" y="2632076"/>
          <a:ext cx="1016000" cy="1439863"/>
        </p:xfrm>
        <a:graphic>
          <a:graphicData uri="http://schemas.openxmlformats.org/presentationml/2006/ole">
            <p:oleObj spid="_x0000_s49154" name="Equation" r:id="rId3" imgW="114120" imgH="215640" progId="Equation.3">
              <p:embed/>
            </p:oleObj>
          </a:graphicData>
        </a:graphic>
      </p:graphicFrame>
      <p:sp>
        <p:nvSpPr>
          <p:cNvPr id="37893" name="Line 5"/>
          <p:cNvSpPr>
            <a:spLocks noChangeShapeType="1"/>
          </p:cNvSpPr>
          <p:nvPr/>
        </p:nvSpPr>
        <p:spPr bwMode="auto">
          <a:xfrm flipH="1">
            <a:off x="3454400" y="5092700"/>
            <a:ext cx="203200" cy="228600"/>
          </a:xfrm>
          <a:prstGeom prst="line">
            <a:avLst/>
          </a:prstGeom>
          <a:noFill/>
          <a:ln w="9525">
            <a:solidFill>
              <a:schemeClr val="tx1"/>
            </a:solidFill>
            <a:round/>
            <a:headEnd/>
            <a:tailEnd/>
          </a:ln>
          <a:effectLst/>
        </p:spPr>
        <p:txBody>
          <a:bodyPr/>
          <a:lstStyle/>
          <a:p>
            <a:endParaRPr lang="en-US"/>
          </a:p>
        </p:txBody>
      </p:sp>
      <p:sp>
        <p:nvSpPr>
          <p:cNvPr id="7" name="Text Box 2"/>
          <p:cNvSpPr txBox="1">
            <a:spLocks noChangeArrowheads="1"/>
          </p:cNvSpPr>
          <p:nvPr/>
        </p:nvSpPr>
        <p:spPr bwMode="auto">
          <a:xfrm>
            <a:off x="599440" y="3594464"/>
            <a:ext cx="10769600" cy="1200329"/>
          </a:xfrm>
          <a:prstGeom prst="rect">
            <a:avLst/>
          </a:prstGeom>
          <a:noFill/>
          <a:ln w="9525">
            <a:noFill/>
            <a:miter lim="800000"/>
            <a:headEnd/>
            <a:tailEnd/>
          </a:ln>
          <a:effectLst/>
        </p:spPr>
        <p:txBody>
          <a:bodyPr>
            <a:spAutoFit/>
          </a:bodyPr>
          <a:lstStyle/>
          <a:p>
            <a:pPr algn="just"/>
            <a:r>
              <a:rPr lang="en-US" b="1" dirty="0" err="1">
                <a:solidFill>
                  <a:schemeClr val="tx2"/>
                </a:solidFill>
              </a:rPr>
              <a:t>Abelian</a:t>
            </a:r>
            <a:r>
              <a:rPr lang="en-US" b="1" dirty="0">
                <a:solidFill>
                  <a:schemeClr val="tx2"/>
                </a:solidFill>
              </a:rPr>
              <a:t> Groups</a:t>
            </a:r>
          </a:p>
          <a:p>
            <a:pPr algn="just"/>
            <a:r>
              <a:rPr lang="en-US" dirty="0">
                <a:solidFill>
                  <a:schemeClr val="tx2"/>
                </a:solidFill>
              </a:rPr>
              <a:t>We say that a group (</a:t>
            </a:r>
            <a:r>
              <a:rPr lang="en-US" i="1" dirty="0">
                <a:solidFill>
                  <a:schemeClr val="tx2"/>
                </a:solidFill>
              </a:rPr>
              <a:t>G</a:t>
            </a:r>
            <a:r>
              <a:rPr lang="en-US" dirty="0">
                <a:solidFill>
                  <a:schemeClr val="tx2"/>
                </a:solidFill>
              </a:rPr>
              <a:t>, ○) is </a:t>
            </a:r>
            <a:r>
              <a:rPr lang="en-US" i="1" dirty="0" err="1">
                <a:solidFill>
                  <a:schemeClr val="tx2"/>
                </a:solidFill>
              </a:rPr>
              <a:t>abelian</a:t>
            </a:r>
            <a:r>
              <a:rPr lang="en-US" i="1" dirty="0">
                <a:solidFill>
                  <a:schemeClr val="tx2"/>
                </a:solidFill>
              </a:rPr>
              <a:t> </a:t>
            </a:r>
            <a:r>
              <a:rPr lang="en-US" dirty="0">
                <a:solidFill>
                  <a:schemeClr val="tx2"/>
                </a:solidFill>
              </a:rPr>
              <a:t>if (in addition to the defining properties (</a:t>
            </a:r>
            <a:r>
              <a:rPr lang="en-US" dirty="0" err="1">
                <a:solidFill>
                  <a:schemeClr val="tx2"/>
                </a:solidFill>
              </a:rPr>
              <a:t>i</a:t>
            </a:r>
            <a:r>
              <a:rPr lang="en-US" dirty="0">
                <a:solidFill>
                  <a:schemeClr val="tx2"/>
                </a:solidFill>
              </a:rPr>
              <a:t>)–(iv) of a group) it also satisfies:</a:t>
            </a:r>
          </a:p>
          <a:p>
            <a:pPr algn="just"/>
            <a:r>
              <a:rPr lang="en-US" dirty="0">
                <a:solidFill>
                  <a:schemeClr val="tx2"/>
                </a:solidFill>
              </a:rPr>
              <a:t>(v) (</a:t>
            </a:r>
            <a:r>
              <a:rPr lang="en-US" dirty="0" err="1">
                <a:solidFill>
                  <a:schemeClr val="tx2"/>
                </a:solidFill>
              </a:rPr>
              <a:t>commutativity</a:t>
            </a:r>
            <a:r>
              <a:rPr lang="en-US" dirty="0">
                <a:solidFill>
                  <a:schemeClr val="tx2"/>
                </a:solidFill>
              </a:rPr>
              <a:t>) for all </a:t>
            </a:r>
            <a:r>
              <a:rPr lang="en-US" i="1" dirty="0">
                <a:solidFill>
                  <a:schemeClr val="tx2"/>
                </a:solidFill>
              </a:rPr>
              <a:t>a</a:t>
            </a:r>
            <a:r>
              <a:rPr lang="en-US" dirty="0">
                <a:solidFill>
                  <a:schemeClr val="tx2"/>
                </a:solidFill>
              </a:rPr>
              <a:t>, </a:t>
            </a:r>
            <a:r>
              <a:rPr lang="en-US" i="1" dirty="0">
                <a:solidFill>
                  <a:schemeClr val="tx2"/>
                </a:solidFill>
              </a:rPr>
              <a:t>b </a:t>
            </a:r>
            <a:r>
              <a:rPr lang="el-GR" dirty="0">
                <a:solidFill>
                  <a:schemeClr val="tx2"/>
                </a:solidFill>
              </a:rPr>
              <a:t>ε</a:t>
            </a:r>
            <a:r>
              <a:rPr lang="en-US" dirty="0">
                <a:solidFill>
                  <a:schemeClr val="tx2"/>
                </a:solidFill>
              </a:rPr>
              <a:t> </a:t>
            </a:r>
            <a:r>
              <a:rPr lang="en-US" i="1" dirty="0">
                <a:solidFill>
                  <a:schemeClr val="tx2"/>
                </a:solidFill>
              </a:rPr>
              <a:t>G</a:t>
            </a:r>
            <a:r>
              <a:rPr lang="en-US" dirty="0">
                <a:solidFill>
                  <a:schemeClr val="tx2"/>
                </a:solidFill>
              </a:rPr>
              <a:t>, </a:t>
            </a:r>
            <a:r>
              <a:rPr lang="en-US" i="1" dirty="0">
                <a:solidFill>
                  <a:schemeClr val="tx2"/>
                </a:solidFill>
              </a:rPr>
              <a:t>a </a:t>
            </a:r>
            <a:r>
              <a:rPr lang="en-US" dirty="0">
                <a:solidFill>
                  <a:schemeClr val="tx2"/>
                </a:solidFill>
              </a:rPr>
              <a:t>○ </a:t>
            </a:r>
            <a:r>
              <a:rPr lang="en-US" i="1" dirty="0">
                <a:solidFill>
                  <a:schemeClr val="tx2"/>
                </a:solidFill>
              </a:rPr>
              <a:t>b </a:t>
            </a:r>
            <a:r>
              <a:rPr lang="en-US" dirty="0">
                <a:solidFill>
                  <a:schemeClr val="tx2"/>
                </a:solidFill>
              </a:rPr>
              <a:t>= </a:t>
            </a:r>
            <a:r>
              <a:rPr lang="en-US" i="1" dirty="0">
                <a:solidFill>
                  <a:schemeClr val="tx2"/>
                </a:solidFill>
              </a:rPr>
              <a:t>b </a:t>
            </a:r>
            <a:r>
              <a:rPr lang="en-US" dirty="0">
                <a:solidFill>
                  <a:schemeClr val="tx2"/>
                </a:solidFill>
              </a:rPr>
              <a:t>○ </a:t>
            </a:r>
            <a:r>
              <a:rPr lang="en-US" i="1" dirty="0">
                <a:solidFill>
                  <a:schemeClr val="tx2"/>
                </a:solidFill>
              </a:rPr>
              <a:t>a</a:t>
            </a:r>
            <a:r>
              <a:rPr lang="en-US" dirty="0">
                <a:solidFill>
                  <a:schemeClr val="tx2"/>
                </a:solidFill>
              </a:rPr>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DBC56D94-059D-4F62-84C9-CA04D23AFFA6}" type="slidenum">
              <a:rPr lang="en-US"/>
              <a:pPr>
                <a:defRPr/>
              </a:pPr>
              <a:t>123</a:t>
            </a:fld>
            <a:endParaRPr lang="en-US"/>
          </a:p>
        </p:txBody>
      </p:sp>
      <p:sp>
        <p:nvSpPr>
          <p:cNvPr id="3075" name="Text Box 4"/>
          <p:cNvSpPr txBox="1">
            <a:spLocks noChangeArrowheads="1"/>
          </p:cNvSpPr>
          <p:nvPr/>
        </p:nvSpPr>
        <p:spPr bwMode="auto">
          <a:xfrm>
            <a:off x="468811" y="191588"/>
            <a:ext cx="10769600" cy="2308324"/>
          </a:xfrm>
          <a:prstGeom prst="rect">
            <a:avLst/>
          </a:prstGeom>
          <a:noFill/>
          <a:ln w="9525">
            <a:noFill/>
            <a:miter lim="800000"/>
            <a:headEnd/>
            <a:tailEnd/>
          </a:ln>
        </p:spPr>
        <p:txBody>
          <a:bodyPr>
            <a:spAutoFit/>
          </a:bodyPr>
          <a:lstStyle/>
          <a:p>
            <a:pPr marL="457200" indent="-457200" algn="just"/>
            <a:r>
              <a:rPr lang="en-US" b="1" dirty="0">
                <a:solidFill>
                  <a:schemeClr val="tx2"/>
                </a:solidFill>
              </a:rPr>
              <a:t>EXAMPLE 8</a:t>
            </a:r>
          </a:p>
          <a:p>
            <a:pPr marL="457200" indent="-457200" algn="just">
              <a:buFontTx/>
              <a:buAutoNum type="alphaLcParenBoth"/>
            </a:pPr>
            <a:r>
              <a:rPr lang="en-US" dirty="0">
                <a:solidFill>
                  <a:schemeClr val="tx2"/>
                </a:solidFill>
              </a:rPr>
              <a:t>The nonzero rational numbers </a:t>
            </a:r>
            <a:r>
              <a:rPr lang="en-US" b="1" dirty="0">
                <a:solidFill>
                  <a:schemeClr val="tx2"/>
                </a:solidFill>
              </a:rPr>
              <a:t>Q</a:t>
            </a:r>
            <a:r>
              <a:rPr lang="en-US" dirty="0">
                <a:solidFill>
                  <a:schemeClr val="tx2"/>
                </a:solidFill>
              </a:rPr>
              <a:t>\{0} form an </a:t>
            </a:r>
            <a:r>
              <a:rPr lang="en-US" dirty="0" err="1">
                <a:solidFill>
                  <a:schemeClr val="tx2"/>
                </a:solidFill>
              </a:rPr>
              <a:t>abelian</a:t>
            </a:r>
            <a:r>
              <a:rPr lang="en-US" dirty="0">
                <a:solidFill>
                  <a:schemeClr val="tx2"/>
                </a:solidFill>
              </a:rPr>
              <a:t> group under multiplication. The number 1 is the identity element and </a:t>
            </a:r>
            <a:r>
              <a:rPr lang="en-US" i="1" dirty="0">
                <a:solidFill>
                  <a:schemeClr val="tx2"/>
                </a:solidFill>
              </a:rPr>
              <a:t>q/p </a:t>
            </a:r>
            <a:r>
              <a:rPr lang="en-US" dirty="0">
                <a:solidFill>
                  <a:schemeClr val="tx2"/>
                </a:solidFill>
              </a:rPr>
              <a:t>is the multiplicative inverse of the rational number </a:t>
            </a:r>
            <a:r>
              <a:rPr lang="en-US" i="1" dirty="0">
                <a:solidFill>
                  <a:schemeClr val="tx2"/>
                </a:solidFill>
              </a:rPr>
              <a:t>p/q</a:t>
            </a:r>
            <a:r>
              <a:rPr lang="en-US" dirty="0">
                <a:solidFill>
                  <a:schemeClr val="tx2"/>
                </a:solidFill>
              </a:rPr>
              <a:t>.</a:t>
            </a:r>
          </a:p>
          <a:p>
            <a:pPr marL="457200" indent="-457200" algn="just"/>
            <a:r>
              <a:rPr lang="en-US" dirty="0">
                <a:solidFill>
                  <a:schemeClr val="tx2"/>
                </a:solidFill>
              </a:rPr>
              <a:t>(b) Let </a:t>
            </a:r>
            <a:r>
              <a:rPr lang="en-US" i="1" dirty="0">
                <a:solidFill>
                  <a:schemeClr val="tx2"/>
                </a:solidFill>
              </a:rPr>
              <a:t>S </a:t>
            </a:r>
            <a:r>
              <a:rPr lang="en-US" dirty="0">
                <a:solidFill>
                  <a:schemeClr val="tx2"/>
                </a:solidFill>
              </a:rPr>
              <a:t>be the set of 2 × 2 matrices with rational entries under the operation of matrix multiplication. Then </a:t>
            </a:r>
            <a:r>
              <a:rPr lang="en-US" i="1" dirty="0">
                <a:solidFill>
                  <a:schemeClr val="tx2"/>
                </a:solidFill>
              </a:rPr>
              <a:t>S </a:t>
            </a:r>
            <a:r>
              <a:rPr lang="en-US" dirty="0">
                <a:solidFill>
                  <a:schemeClr val="tx2"/>
                </a:solidFill>
              </a:rPr>
              <a:t>is not a group since inverses do not always exist. </a:t>
            </a:r>
          </a:p>
          <a:p>
            <a:pPr marL="457200" indent="-457200" algn="just"/>
            <a:r>
              <a:rPr lang="en-US" dirty="0">
                <a:solidFill>
                  <a:schemeClr val="tx2"/>
                </a:solidFill>
              </a:rPr>
              <a:t>	However, let </a:t>
            </a:r>
            <a:r>
              <a:rPr lang="en-US" i="1" dirty="0">
                <a:solidFill>
                  <a:schemeClr val="tx2"/>
                </a:solidFill>
              </a:rPr>
              <a:t>G </a:t>
            </a:r>
            <a:r>
              <a:rPr lang="en-US" dirty="0">
                <a:solidFill>
                  <a:schemeClr val="tx2"/>
                </a:solidFill>
              </a:rPr>
              <a:t>be the subset of 2 × 2 matrices with a nonzero determinant. Then </a:t>
            </a:r>
            <a:r>
              <a:rPr lang="en-US" i="1" dirty="0">
                <a:solidFill>
                  <a:schemeClr val="tx2"/>
                </a:solidFill>
              </a:rPr>
              <a:t>G </a:t>
            </a:r>
            <a:r>
              <a:rPr lang="en-US" dirty="0">
                <a:solidFill>
                  <a:schemeClr val="tx2"/>
                </a:solidFill>
              </a:rPr>
              <a:t>is a group under matrix multiplication. The identity element is</a:t>
            </a:r>
          </a:p>
        </p:txBody>
      </p:sp>
      <p:graphicFrame>
        <p:nvGraphicFramePr>
          <p:cNvPr id="3074" name="Object 5"/>
          <p:cNvGraphicFramePr>
            <a:graphicFrameLocks noChangeAspect="1"/>
          </p:cNvGraphicFramePr>
          <p:nvPr>
            <p:ph/>
          </p:nvPr>
        </p:nvGraphicFramePr>
        <p:xfrm>
          <a:off x="354149" y="2575561"/>
          <a:ext cx="11379200" cy="958850"/>
        </p:xfrm>
        <a:graphic>
          <a:graphicData uri="http://schemas.openxmlformats.org/presentationml/2006/ole">
            <p:oleObj spid="_x0000_s50178" name="Bitmap Image" r:id="rId3" imgW="6447619" imgH="724001" progId="PBrush">
              <p:embed/>
            </p:oleObj>
          </a:graphicData>
        </a:graphic>
      </p:graphicFrame>
      <p:pic>
        <p:nvPicPr>
          <p:cNvPr id="6" name="Picture 4"/>
          <p:cNvPicPr>
            <a:picLocks noChangeAspect="1" noChangeArrowheads="1"/>
          </p:cNvPicPr>
          <p:nvPr/>
        </p:nvPicPr>
        <p:blipFill>
          <a:blip r:embed="rId4"/>
          <a:srcRect/>
          <a:stretch>
            <a:fillRect/>
          </a:stretch>
        </p:blipFill>
        <p:spPr>
          <a:xfrm>
            <a:off x="1580606" y="3685902"/>
            <a:ext cx="9993084" cy="2855230"/>
          </a:xfrm>
          <a:prstGeom prst="rect">
            <a:avLst/>
          </a:prstGeom>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2CE1B51F-F890-4108-82F3-17FBDBFBD042}" type="slidenum">
              <a:rPr lang="en-US"/>
              <a:pPr>
                <a:defRPr/>
              </a:pPr>
              <a:t>124</a:t>
            </a:fld>
            <a:endParaRPr lang="en-US"/>
          </a:p>
        </p:txBody>
      </p:sp>
      <p:pic>
        <p:nvPicPr>
          <p:cNvPr id="49156" name="Picture 4"/>
          <p:cNvPicPr>
            <a:picLocks noGrp="1" noChangeAspect="1" noChangeArrowheads="1"/>
          </p:cNvPicPr>
          <p:nvPr>
            <p:ph sz="half" idx="1"/>
          </p:nvPr>
        </p:nvPicPr>
        <p:blipFill>
          <a:blip r:embed="rId2"/>
          <a:srcRect/>
          <a:stretch>
            <a:fillRect/>
          </a:stretch>
        </p:blipFill>
        <p:spPr>
          <a:xfrm>
            <a:off x="1300480" y="326571"/>
            <a:ext cx="7135601" cy="2690949"/>
          </a:xfrm>
          <a:noFill/>
          <a:ln/>
        </p:spPr>
      </p:pic>
      <p:pic>
        <p:nvPicPr>
          <p:cNvPr id="49158" name="Picture 6"/>
          <p:cNvPicPr>
            <a:picLocks noGrp="1" noChangeAspect="1" noChangeArrowheads="1"/>
          </p:cNvPicPr>
          <p:nvPr>
            <p:ph sz="half" idx="2"/>
          </p:nvPr>
        </p:nvPicPr>
        <p:blipFill>
          <a:blip r:embed="rId3"/>
          <a:srcRect/>
          <a:stretch>
            <a:fillRect/>
          </a:stretch>
        </p:blipFill>
        <p:spPr>
          <a:xfrm>
            <a:off x="444137" y="3383280"/>
            <a:ext cx="9757954" cy="2497321"/>
          </a:xfrm>
          <a:noFill/>
          <a:ln/>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73FB8895-D47A-4C81-BA56-134A73FFA7B7}" type="slidenum">
              <a:rPr lang="en-US"/>
              <a:pPr>
                <a:defRPr/>
              </a:pPr>
              <a:t>125</a:t>
            </a:fld>
            <a:endParaRPr lang="en-US"/>
          </a:p>
        </p:txBody>
      </p:sp>
      <p:sp>
        <p:nvSpPr>
          <p:cNvPr id="53250" name="Text Box 4"/>
          <p:cNvSpPr txBox="1">
            <a:spLocks noChangeArrowheads="1"/>
          </p:cNvSpPr>
          <p:nvPr/>
        </p:nvSpPr>
        <p:spPr bwMode="auto">
          <a:xfrm>
            <a:off x="304800" y="304800"/>
            <a:ext cx="11582400" cy="1384995"/>
          </a:xfrm>
          <a:prstGeom prst="rect">
            <a:avLst/>
          </a:prstGeom>
          <a:solidFill>
            <a:schemeClr val="bg1"/>
          </a:solidFill>
          <a:ln w="9525">
            <a:noFill/>
            <a:miter lim="800000"/>
            <a:headEnd/>
            <a:tailEnd/>
          </a:ln>
        </p:spPr>
        <p:txBody>
          <a:bodyPr>
            <a:spAutoFit/>
          </a:bodyPr>
          <a:lstStyle/>
          <a:p>
            <a:r>
              <a:rPr lang="en-US" sz="1400" b="1" dirty="0">
                <a:solidFill>
                  <a:schemeClr val="tx2"/>
                </a:solidFill>
              </a:rPr>
              <a:t>Example-9</a:t>
            </a:r>
          </a:p>
          <a:p>
            <a:r>
              <a:rPr lang="en-US" sz="1400" dirty="0">
                <a:solidFill>
                  <a:schemeClr val="tx2"/>
                </a:solidFill>
              </a:rPr>
              <a:t>Consider the set </a:t>
            </a:r>
            <a:r>
              <a:rPr lang="en-US" sz="1400" b="1" dirty="0">
                <a:solidFill>
                  <a:schemeClr val="tx2"/>
                </a:solidFill>
              </a:rPr>
              <a:t>Q </a:t>
            </a:r>
            <a:r>
              <a:rPr lang="en-US" sz="1400" dirty="0">
                <a:solidFill>
                  <a:schemeClr val="tx2"/>
                </a:solidFill>
              </a:rPr>
              <a:t>of rational numbers, and let ∗ be the operation on </a:t>
            </a:r>
            <a:r>
              <a:rPr lang="en-US" sz="1400" b="1" dirty="0">
                <a:solidFill>
                  <a:schemeClr val="tx2"/>
                </a:solidFill>
              </a:rPr>
              <a:t>Q </a:t>
            </a:r>
            <a:r>
              <a:rPr lang="en-US" sz="1400" dirty="0">
                <a:solidFill>
                  <a:schemeClr val="tx2"/>
                </a:solidFill>
              </a:rPr>
              <a:t>defined by: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endParaRPr lang="en-US" sz="1400" i="1" dirty="0">
              <a:solidFill>
                <a:schemeClr val="tx2"/>
              </a:solidFill>
            </a:endParaRPr>
          </a:p>
          <a:p>
            <a:r>
              <a:rPr lang="en-US" sz="1400" dirty="0">
                <a:solidFill>
                  <a:schemeClr val="tx2"/>
                </a:solidFill>
              </a:rPr>
              <a:t>(</a:t>
            </a:r>
            <a:r>
              <a:rPr lang="en-US" sz="1400" i="1" dirty="0">
                <a:solidFill>
                  <a:schemeClr val="tx2"/>
                </a:solidFill>
              </a:rPr>
              <a:t>a</a:t>
            </a:r>
            <a:r>
              <a:rPr lang="en-US" sz="1400" dirty="0">
                <a:solidFill>
                  <a:schemeClr val="tx2"/>
                </a:solidFill>
              </a:rPr>
              <a:t>) Find: (</a:t>
            </a:r>
            <a:r>
              <a:rPr lang="en-US" sz="1400" dirty="0" err="1">
                <a:solidFill>
                  <a:schemeClr val="tx2"/>
                </a:solidFill>
              </a:rPr>
              <a:t>i</a:t>
            </a:r>
            <a:r>
              <a:rPr lang="en-US" sz="1400" dirty="0">
                <a:solidFill>
                  <a:schemeClr val="tx2"/>
                </a:solidFill>
              </a:rPr>
              <a:t>) 3 ∗ 4; (ii) 2 ∗ (−5); (iii) 7 ∗ (1/2).</a:t>
            </a:r>
          </a:p>
          <a:p>
            <a:r>
              <a:rPr lang="en-US" sz="1400" dirty="0">
                <a:solidFill>
                  <a:schemeClr val="tx2"/>
                </a:solidFill>
              </a:rPr>
              <a:t>(</a:t>
            </a:r>
            <a:r>
              <a:rPr lang="en-US" sz="1400" i="1" dirty="0">
                <a:solidFill>
                  <a:schemeClr val="tx2"/>
                </a:solidFill>
              </a:rPr>
              <a:t>b</a:t>
            </a:r>
            <a:r>
              <a:rPr lang="en-US" sz="1400" dirty="0">
                <a:solidFill>
                  <a:schemeClr val="tx2"/>
                </a:solidFill>
              </a:rPr>
              <a:t>) Is (</a:t>
            </a:r>
            <a:r>
              <a:rPr lang="en-US" sz="1400" b="1" dirty="0">
                <a:solidFill>
                  <a:schemeClr val="tx2"/>
                </a:solidFill>
              </a:rPr>
              <a:t>Q</a:t>
            </a:r>
            <a:r>
              <a:rPr lang="en-US" sz="1400" dirty="0">
                <a:solidFill>
                  <a:schemeClr val="tx2"/>
                </a:solidFill>
              </a:rPr>
              <a:t>, ∗) a </a:t>
            </a:r>
            <a:r>
              <a:rPr lang="en-US" sz="1400" dirty="0" err="1">
                <a:solidFill>
                  <a:schemeClr val="tx2"/>
                </a:solidFill>
              </a:rPr>
              <a:t>semigroup</a:t>
            </a:r>
            <a:r>
              <a:rPr lang="en-US" sz="1400" dirty="0">
                <a:solidFill>
                  <a:schemeClr val="tx2"/>
                </a:solidFill>
              </a:rPr>
              <a:t>? Is it commutative?</a:t>
            </a:r>
          </a:p>
          <a:p>
            <a:r>
              <a:rPr lang="en-US" sz="1400" dirty="0">
                <a:solidFill>
                  <a:schemeClr val="tx2"/>
                </a:solidFill>
              </a:rPr>
              <a:t>(</a:t>
            </a:r>
            <a:r>
              <a:rPr lang="en-US" sz="1400" i="1" dirty="0">
                <a:solidFill>
                  <a:schemeClr val="tx2"/>
                </a:solidFill>
              </a:rPr>
              <a:t>c</a:t>
            </a:r>
            <a:r>
              <a:rPr lang="en-US" sz="1400" dirty="0">
                <a:solidFill>
                  <a:schemeClr val="tx2"/>
                </a:solidFill>
              </a:rPr>
              <a:t>) Find the identity element for ∗.</a:t>
            </a:r>
          </a:p>
          <a:p>
            <a:r>
              <a:rPr lang="en-US" sz="1400" dirty="0">
                <a:solidFill>
                  <a:schemeClr val="tx2"/>
                </a:solidFill>
              </a:rPr>
              <a:t>(</a:t>
            </a:r>
            <a:r>
              <a:rPr lang="en-US" sz="1400" i="1" dirty="0">
                <a:solidFill>
                  <a:schemeClr val="tx2"/>
                </a:solidFill>
              </a:rPr>
              <a:t>d</a:t>
            </a:r>
            <a:r>
              <a:rPr lang="en-US" sz="1400" dirty="0">
                <a:solidFill>
                  <a:schemeClr val="tx2"/>
                </a:solidFill>
              </a:rPr>
              <a:t>) Do any of the elements in </a:t>
            </a:r>
            <a:r>
              <a:rPr lang="en-US" sz="1400" b="1" dirty="0">
                <a:solidFill>
                  <a:schemeClr val="tx2"/>
                </a:solidFill>
              </a:rPr>
              <a:t>Q </a:t>
            </a:r>
            <a:r>
              <a:rPr lang="en-US" sz="1400" dirty="0">
                <a:solidFill>
                  <a:schemeClr val="tx2"/>
                </a:solidFill>
              </a:rPr>
              <a:t>have an inverse? What is it?</a:t>
            </a:r>
          </a:p>
        </p:txBody>
      </p:sp>
      <p:sp>
        <p:nvSpPr>
          <p:cNvPr id="53251" name="Text Box 5"/>
          <p:cNvSpPr txBox="1">
            <a:spLocks noChangeArrowheads="1"/>
          </p:cNvSpPr>
          <p:nvPr/>
        </p:nvSpPr>
        <p:spPr bwMode="auto">
          <a:xfrm>
            <a:off x="326571" y="1621971"/>
            <a:ext cx="8164285" cy="1015663"/>
          </a:xfrm>
          <a:prstGeom prst="rect">
            <a:avLst/>
          </a:prstGeom>
          <a:noFill/>
          <a:ln w="9525">
            <a:noFill/>
            <a:miter lim="800000"/>
            <a:headEnd/>
            <a:tailEnd/>
          </a:ln>
        </p:spPr>
        <p:txBody>
          <a:bodyPr wrap="square">
            <a:spAutoFit/>
          </a:bodyPr>
          <a:lstStyle/>
          <a:p>
            <a:r>
              <a:rPr lang="en-US" sz="1200" i="1" dirty="0">
                <a:solidFill>
                  <a:schemeClr val="tx2"/>
                </a:solidFill>
              </a:rPr>
              <a:t>Ans.</a:t>
            </a:r>
          </a:p>
          <a:p>
            <a:r>
              <a:rPr lang="en-US" sz="1200" i="1" dirty="0">
                <a:solidFill>
                  <a:schemeClr val="tx2"/>
                </a:solidFill>
              </a:rPr>
              <a:t>a</a:t>
            </a:r>
            <a:r>
              <a:rPr lang="en-US" sz="1200" dirty="0">
                <a:solidFill>
                  <a:schemeClr val="tx2"/>
                </a:solidFill>
              </a:rPr>
              <a:t>) (</a:t>
            </a:r>
            <a:r>
              <a:rPr lang="en-US" sz="1200" dirty="0" err="1">
                <a:solidFill>
                  <a:schemeClr val="tx2"/>
                </a:solidFill>
              </a:rPr>
              <a:t>i</a:t>
            </a:r>
            <a:r>
              <a:rPr lang="en-US" sz="1200" dirty="0">
                <a:solidFill>
                  <a:schemeClr val="tx2"/>
                </a:solidFill>
              </a:rPr>
              <a:t>) 3 ∗ 4 = 3 + 4 − 3</a:t>
            </a:r>
            <a:r>
              <a:rPr lang="en-US" sz="1200" i="1" dirty="0">
                <a:solidFill>
                  <a:schemeClr val="tx2"/>
                </a:solidFill>
              </a:rPr>
              <a:t>(</a:t>
            </a:r>
            <a:r>
              <a:rPr lang="en-US" sz="1200" dirty="0">
                <a:solidFill>
                  <a:schemeClr val="tx2"/>
                </a:solidFill>
              </a:rPr>
              <a:t>4</a:t>
            </a:r>
            <a:r>
              <a:rPr lang="en-US" sz="1200" i="1" dirty="0">
                <a:solidFill>
                  <a:schemeClr val="tx2"/>
                </a:solidFill>
              </a:rPr>
              <a:t>) </a:t>
            </a:r>
            <a:r>
              <a:rPr lang="en-US" sz="1200" dirty="0">
                <a:solidFill>
                  <a:schemeClr val="tx2"/>
                </a:solidFill>
              </a:rPr>
              <a:t>= 3 + 4 − 12 = −5</a:t>
            </a:r>
          </a:p>
          <a:p>
            <a:r>
              <a:rPr lang="en-US" sz="1200" dirty="0">
                <a:solidFill>
                  <a:schemeClr val="tx2"/>
                </a:solidFill>
              </a:rPr>
              <a:t>(ii) 2 ∗ </a:t>
            </a:r>
            <a:r>
              <a:rPr lang="en-US" sz="1200" i="1" dirty="0">
                <a:solidFill>
                  <a:schemeClr val="tx2"/>
                </a:solidFill>
              </a:rPr>
              <a:t>(</a:t>
            </a:r>
            <a:r>
              <a:rPr lang="en-US" sz="1200" dirty="0">
                <a:solidFill>
                  <a:schemeClr val="tx2"/>
                </a:solidFill>
              </a:rPr>
              <a:t>−5</a:t>
            </a:r>
            <a:r>
              <a:rPr lang="en-US" sz="1200" i="1" dirty="0">
                <a:solidFill>
                  <a:schemeClr val="tx2"/>
                </a:solidFill>
              </a:rPr>
              <a:t>) </a:t>
            </a:r>
            <a:r>
              <a:rPr lang="en-US" sz="1200" dirty="0">
                <a:solidFill>
                  <a:schemeClr val="tx2"/>
                </a:solidFill>
              </a:rPr>
              <a:t>= 2 + </a:t>
            </a:r>
            <a:r>
              <a:rPr lang="en-US" sz="1200" i="1" dirty="0">
                <a:solidFill>
                  <a:schemeClr val="tx2"/>
                </a:solidFill>
              </a:rPr>
              <a:t>(</a:t>
            </a:r>
            <a:r>
              <a:rPr lang="en-US" sz="1200" dirty="0">
                <a:solidFill>
                  <a:schemeClr val="tx2"/>
                </a:solidFill>
              </a:rPr>
              <a:t>−5</a:t>
            </a:r>
            <a:r>
              <a:rPr lang="en-US" sz="1200" i="1" dirty="0">
                <a:solidFill>
                  <a:schemeClr val="tx2"/>
                </a:solidFill>
              </a:rPr>
              <a:t>) </a:t>
            </a:r>
            <a:r>
              <a:rPr lang="en-US" sz="1200" dirty="0">
                <a:solidFill>
                  <a:schemeClr val="tx2"/>
                </a:solidFill>
              </a:rPr>
              <a:t>+ 2</a:t>
            </a:r>
            <a:r>
              <a:rPr lang="en-US" sz="1200" i="1" dirty="0">
                <a:solidFill>
                  <a:schemeClr val="tx2"/>
                </a:solidFill>
              </a:rPr>
              <a:t>(</a:t>
            </a:r>
            <a:r>
              <a:rPr lang="en-US" sz="1200" dirty="0">
                <a:solidFill>
                  <a:schemeClr val="tx2"/>
                </a:solidFill>
              </a:rPr>
              <a:t>−5</a:t>
            </a:r>
            <a:r>
              <a:rPr lang="en-US" sz="1200" i="1" dirty="0">
                <a:solidFill>
                  <a:schemeClr val="tx2"/>
                </a:solidFill>
              </a:rPr>
              <a:t>) </a:t>
            </a:r>
            <a:r>
              <a:rPr lang="en-US" sz="1200" dirty="0">
                <a:solidFill>
                  <a:schemeClr val="tx2"/>
                </a:solidFill>
              </a:rPr>
              <a:t>= 2 − 5 + 10 = 7</a:t>
            </a:r>
          </a:p>
          <a:p>
            <a:r>
              <a:rPr lang="en-US" sz="1200" dirty="0">
                <a:solidFill>
                  <a:schemeClr val="tx2"/>
                </a:solidFill>
              </a:rPr>
              <a:t>(iii) 7 ∗ </a:t>
            </a:r>
            <a:r>
              <a:rPr lang="en-US" sz="1200" i="1" dirty="0">
                <a:solidFill>
                  <a:schemeClr val="tx2"/>
                </a:solidFill>
              </a:rPr>
              <a:t>(</a:t>
            </a:r>
            <a:r>
              <a:rPr lang="en-US" sz="1200" dirty="0">
                <a:solidFill>
                  <a:schemeClr val="tx2"/>
                </a:solidFill>
              </a:rPr>
              <a:t>1</a:t>
            </a:r>
            <a:r>
              <a:rPr lang="en-US" sz="1200" i="1" dirty="0">
                <a:solidFill>
                  <a:schemeClr val="tx2"/>
                </a:solidFill>
              </a:rPr>
              <a:t>/</a:t>
            </a:r>
            <a:r>
              <a:rPr lang="en-US" sz="1200" dirty="0">
                <a:solidFill>
                  <a:schemeClr val="tx2"/>
                </a:solidFill>
              </a:rPr>
              <a:t>2</a:t>
            </a:r>
            <a:r>
              <a:rPr lang="en-US" sz="1200" i="1" dirty="0">
                <a:solidFill>
                  <a:schemeClr val="tx2"/>
                </a:solidFill>
              </a:rPr>
              <a:t>) </a:t>
            </a:r>
            <a:r>
              <a:rPr lang="en-US" sz="1200" dirty="0">
                <a:solidFill>
                  <a:schemeClr val="tx2"/>
                </a:solidFill>
              </a:rPr>
              <a:t>= 7 + </a:t>
            </a:r>
            <a:r>
              <a:rPr lang="en-US" sz="1200" i="1" dirty="0">
                <a:solidFill>
                  <a:schemeClr val="tx2"/>
                </a:solidFill>
              </a:rPr>
              <a:t>(</a:t>
            </a:r>
            <a:r>
              <a:rPr lang="en-US" sz="1200" dirty="0">
                <a:solidFill>
                  <a:schemeClr val="tx2"/>
                </a:solidFill>
              </a:rPr>
              <a:t>1</a:t>
            </a:r>
            <a:r>
              <a:rPr lang="en-US" sz="1200" i="1" dirty="0">
                <a:solidFill>
                  <a:schemeClr val="tx2"/>
                </a:solidFill>
              </a:rPr>
              <a:t>/</a:t>
            </a:r>
            <a:r>
              <a:rPr lang="en-US" sz="1200" dirty="0">
                <a:solidFill>
                  <a:schemeClr val="tx2"/>
                </a:solidFill>
              </a:rPr>
              <a:t>2</a:t>
            </a:r>
            <a:r>
              <a:rPr lang="en-US" sz="1200" i="1" dirty="0">
                <a:solidFill>
                  <a:schemeClr val="tx2"/>
                </a:solidFill>
              </a:rPr>
              <a:t>) </a:t>
            </a:r>
            <a:r>
              <a:rPr lang="en-US" sz="1200" dirty="0">
                <a:solidFill>
                  <a:schemeClr val="tx2"/>
                </a:solidFill>
              </a:rPr>
              <a:t>− 7</a:t>
            </a:r>
            <a:r>
              <a:rPr lang="en-US" sz="1200" i="1" dirty="0">
                <a:solidFill>
                  <a:schemeClr val="tx2"/>
                </a:solidFill>
              </a:rPr>
              <a:t>(</a:t>
            </a:r>
            <a:r>
              <a:rPr lang="en-US" sz="1200" dirty="0">
                <a:solidFill>
                  <a:schemeClr val="tx2"/>
                </a:solidFill>
              </a:rPr>
              <a:t>1</a:t>
            </a:r>
            <a:r>
              <a:rPr lang="en-US" sz="1200" i="1" dirty="0">
                <a:solidFill>
                  <a:schemeClr val="tx2"/>
                </a:solidFill>
              </a:rPr>
              <a:t>/</a:t>
            </a:r>
            <a:r>
              <a:rPr lang="en-US" sz="1200" dirty="0">
                <a:solidFill>
                  <a:schemeClr val="tx2"/>
                </a:solidFill>
              </a:rPr>
              <a:t>2</a:t>
            </a:r>
            <a:r>
              <a:rPr lang="en-US" sz="1200" i="1" dirty="0">
                <a:solidFill>
                  <a:schemeClr val="tx2"/>
                </a:solidFill>
              </a:rPr>
              <a:t>) </a:t>
            </a:r>
            <a:r>
              <a:rPr lang="en-US" sz="1200" dirty="0">
                <a:solidFill>
                  <a:schemeClr val="tx2"/>
                </a:solidFill>
              </a:rPr>
              <a:t>= 4</a:t>
            </a:r>
          </a:p>
          <a:p>
            <a:endParaRPr lang="en-US" sz="1200" dirty="0">
              <a:solidFill>
                <a:schemeClr val="tx2"/>
              </a:solidFill>
            </a:endParaRPr>
          </a:p>
        </p:txBody>
      </p:sp>
      <p:sp>
        <p:nvSpPr>
          <p:cNvPr id="6" name="Text Box 4"/>
          <p:cNvSpPr txBox="1">
            <a:spLocks noChangeArrowheads="1"/>
          </p:cNvSpPr>
          <p:nvPr/>
        </p:nvSpPr>
        <p:spPr bwMode="auto">
          <a:xfrm>
            <a:off x="339634" y="2446224"/>
            <a:ext cx="10267406" cy="2893100"/>
          </a:xfrm>
          <a:prstGeom prst="rect">
            <a:avLst/>
          </a:prstGeom>
          <a:noFill/>
          <a:ln w="9525">
            <a:noFill/>
            <a:miter lim="800000"/>
            <a:headEnd/>
            <a:tailEnd/>
          </a:ln>
          <a:effectLst/>
        </p:spPr>
        <p:txBody>
          <a:bodyPr wrap="square">
            <a:spAutoFit/>
          </a:bodyPr>
          <a:lstStyle/>
          <a:p>
            <a:r>
              <a:rPr lang="en-US" sz="1400" dirty="0">
                <a:solidFill>
                  <a:schemeClr val="tx2"/>
                </a:solidFill>
              </a:rPr>
              <a:t>(</a:t>
            </a:r>
            <a:r>
              <a:rPr lang="en-US" sz="1400" i="1" dirty="0">
                <a:solidFill>
                  <a:schemeClr val="tx2"/>
                </a:solidFill>
              </a:rPr>
              <a:t>b</a:t>
            </a:r>
            <a:r>
              <a:rPr lang="en-US" sz="1400" dirty="0">
                <a:solidFill>
                  <a:schemeClr val="tx2"/>
                </a:solidFill>
              </a:rPr>
              <a:t>) We have:</a:t>
            </a:r>
          </a:p>
          <a:p>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a:t>
            </a:r>
          </a:p>
          <a:p>
            <a:r>
              <a:rPr lang="en-US" sz="1400" dirty="0">
                <a:solidFill>
                  <a:schemeClr val="tx2"/>
                </a:solidFill>
              </a:rPr>
              <a:t>=</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c </a:t>
            </a:r>
          </a:p>
          <a:p>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r>
              <a:rPr lang="en-US" sz="1400" i="1" dirty="0">
                <a:solidFill>
                  <a:schemeClr val="tx2"/>
                </a:solidFill>
              </a:rPr>
              <a:t>)c</a:t>
            </a:r>
          </a:p>
          <a:p>
            <a:r>
              <a:rPr lang="en-US" sz="1400" dirty="0">
                <a:solidFill>
                  <a:schemeClr val="tx2"/>
                </a:solidFill>
              </a:rPr>
              <a:t>=</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a:solidFill>
                  <a:schemeClr val="tx2"/>
                </a:solidFill>
              </a:rPr>
              <a:t>ac </a:t>
            </a:r>
            <a:r>
              <a:rPr lang="en-US" sz="1400" dirty="0">
                <a:solidFill>
                  <a:schemeClr val="tx2"/>
                </a:solidFill>
              </a:rPr>
              <a:t>− </a:t>
            </a:r>
            <a:r>
              <a:rPr lang="en-US" sz="1400" i="1" dirty="0" err="1">
                <a:solidFill>
                  <a:schemeClr val="tx2"/>
                </a:solidFill>
              </a:rPr>
              <a:t>bc</a:t>
            </a:r>
            <a:r>
              <a:rPr lang="en-US" sz="1400" i="1" dirty="0">
                <a:solidFill>
                  <a:schemeClr val="tx2"/>
                </a:solidFill>
              </a:rPr>
              <a:t> </a:t>
            </a:r>
            <a:r>
              <a:rPr lang="en-US" sz="1400" dirty="0">
                <a:solidFill>
                  <a:schemeClr val="tx2"/>
                </a:solidFill>
              </a:rPr>
              <a:t>+ </a:t>
            </a:r>
            <a:r>
              <a:rPr lang="en-US" sz="1400" i="1" dirty="0" err="1">
                <a:solidFill>
                  <a:schemeClr val="tx2"/>
                </a:solidFill>
              </a:rPr>
              <a:t>abc</a:t>
            </a:r>
            <a:r>
              <a:rPr lang="en-US" sz="1400" i="1" dirty="0">
                <a:solidFill>
                  <a:schemeClr val="tx2"/>
                </a:solidFill>
              </a:rPr>
              <a:t> </a:t>
            </a:r>
          </a:p>
          <a:p>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ac </a:t>
            </a:r>
            <a:r>
              <a:rPr lang="en-US" sz="1400" dirty="0">
                <a:solidFill>
                  <a:schemeClr val="tx2"/>
                </a:solidFill>
              </a:rPr>
              <a:t>− </a:t>
            </a:r>
            <a:r>
              <a:rPr lang="en-US" sz="1400" i="1" dirty="0" err="1">
                <a:solidFill>
                  <a:schemeClr val="tx2"/>
                </a:solidFill>
              </a:rPr>
              <a:t>bc</a:t>
            </a:r>
            <a:r>
              <a:rPr lang="en-US" sz="1400" i="1" dirty="0">
                <a:solidFill>
                  <a:schemeClr val="tx2"/>
                </a:solidFill>
              </a:rPr>
              <a:t> </a:t>
            </a:r>
            <a:r>
              <a:rPr lang="en-US" sz="1400" dirty="0">
                <a:solidFill>
                  <a:schemeClr val="tx2"/>
                </a:solidFill>
              </a:rPr>
              <a:t>+ </a:t>
            </a:r>
            <a:r>
              <a:rPr lang="en-US" sz="1400" i="1" dirty="0" err="1">
                <a:solidFill>
                  <a:schemeClr val="tx2"/>
                </a:solidFill>
              </a:rPr>
              <a:t>abc</a:t>
            </a:r>
            <a:endParaRPr lang="en-US" sz="1400" i="1" dirty="0">
              <a:solidFill>
                <a:schemeClr val="tx2"/>
              </a:solidFill>
            </a:endParaRPr>
          </a:p>
          <a:p>
            <a:endParaRPr lang="en-US" sz="1400" i="1" dirty="0">
              <a:solidFill>
                <a:schemeClr val="tx2"/>
              </a:solidFill>
            </a:endParaRPr>
          </a:p>
          <a:p>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a:t>
            </a:r>
          </a:p>
          <a:p>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err="1">
                <a:solidFill>
                  <a:schemeClr val="tx2"/>
                </a:solidFill>
              </a:rPr>
              <a:t>bc</a:t>
            </a:r>
            <a:r>
              <a:rPr lang="en-US" sz="1400" i="1" dirty="0">
                <a:solidFill>
                  <a:schemeClr val="tx2"/>
                </a:solidFill>
              </a:rPr>
              <a:t>)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err="1">
                <a:solidFill>
                  <a:schemeClr val="tx2"/>
                </a:solidFill>
              </a:rPr>
              <a:t>bc</a:t>
            </a:r>
            <a:r>
              <a:rPr lang="en-US" sz="1400" i="1" dirty="0">
                <a:solidFill>
                  <a:schemeClr val="tx2"/>
                </a:solidFill>
              </a:rPr>
              <a:t>) </a:t>
            </a:r>
            <a:r>
              <a:rPr lang="en-US" sz="1400" dirty="0">
                <a:solidFill>
                  <a:schemeClr val="tx2"/>
                </a:solidFill>
              </a:rPr>
              <a:t>− </a:t>
            </a:r>
            <a:r>
              <a:rPr lang="en-US" sz="1400" i="1" dirty="0">
                <a:solidFill>
                  <a:schemeClr val="tx2"/>
                </a:solidFill>
              </a:rPr>
              <a:t>a(b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err="1">
                <a:solidFill>
                  <a:schemeClr val="tx2"/>
                </a:solidFill>
              </a:rPr>
              <a:t>bc</a:t>
            </a:r>
            <a:r>
              <a:rPr lang="en-US" sz="1400" i="1" dirty="0">
                <a:solidFill>
                  <a:schemeClr val="tx2"/>
                </a:solidFill>
              </a:rPr>
              <a:t>)</a:t>
            </a:r>
          </a:p>
          <a:p>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c </a:t>
            </a:r>
            <a:r>
              <a:rPr lang="en-US" sz="1400" dirty="0">
                <a:solidFill>
                  <a:schemeClr val="tx2"/>
                </a:solidFill>
              </a:rPr>
              <a:t>− </a:t>
            </a:r>
            <a:r>
              <a:rPr lang="en-US" sz="1400" i="1" dirty="0" err="1">
                <a:solidFill>
                  <a:schemeClr val="tx2"/>
                </a:solidFill>
              </a:rPr>
              <a:t>bc</a:t>
            </a:r>
            <a:r>
              <a:rPr lang="en-US" sz="1400" i="1" dirty="0">
                <a:solidFill>
                  <a:schemeClr val="tx2"/>
                </a:solidFill>
              </a:rPr>
              <a:t>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ac </a:t>
            </a:r>
            <a:r>
              <a:rPr lang="en-US" sz="1400" dirty="0">
                <a:solidFill>
                  <a:schemeClr val="tx2"/>
                </a:solidFill>
              </a:rPr>
              <a:t>+ </a:t>
            </a:r>
            <a:r>
              <a:rPr lang="en-US" sz="1400" i="1" dirty="0" err="1">
                <a:solidFill>
                  <a:schemeClr val="tx2"/>
                </a:solidFill>
              </a:rPr>
              <a:t>abc</a:t>
            </a:r>
            <a:endParaRPr lang="en-US" sz="1400" i="1" dirty="0">
              <a:solidFill>
                <a:schemeClr val="tx2"/>
              </a:solidFill>
            </a:endParaRPr>
          </a:p>
          <a:p>
            <a:r>
              <a:rPr lang="en-US" sz="1400" dirty="0">
                <a:solidFill>
                  <a:schemeClr val="tx2"/>
                </a:solidFill>
              </a:rPr>
              <a:t>Hence ∗ is associative and (</a:t>
            </a:r>
            <a:r>
              <a:rPr lang="en-US" sz="1400" b="1" dirty="0">
                <a:solidFill>
                  <a:schemeClr val="tx2"/>
                </a:solidFill>
              </a:rPr>
              <a:t>Q</a:t>
            </a:r>
            <a:r>
              <a:rPr lang="en-US" sz="1400" dirty="0">
                <a:solidFill>
                  <a:schemeClr val="tx2"/>
                </a:solidFill>
              </a:rPr>
              <a:t>, ∗) is a </a:t>
            </a:r>
            <a:r>
              <a:rPr lang="en-US" sz="1400" dirty="0" err="1">
                <a:solidFill>
                  <a:schemeClr val="tx2"/>
                </a:solidFill>
              </a:rPr>
              <a:t>semigroup</a:t>
            </a:r>
            <a:r>
              <a:rPr lang="en-US" sz="1400" dirty="0">
                <a:solidFill>
                  <a:schemeClr val="tx2"/>
                </a:solidFill>
              </a:rPr>
              <a:t>. Also</a:t>
            </a:r>
          </a:p>
          <a:p>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err="1">
                <a:solidFill>
                  <a:schemeClr val="tx2"/>
                </a:solidFill>
              </a:rPr>
              <a:t>ab</a:t>
            </a:r>
            <a:r>
              <a:rPr lang="en-US" sz="1400" i="1" dirty="0">
                <a:solidFill>
                  <a:schemeClr val="tx2"/>
                </a:solidFill>
              </a:rPr>
              <a:t>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a </a:t>
            </a:r>
            <a:r>
              <a:rPr lang="en-US" sz="1400" dirty="0">
                <a:solidFill>
                  <a:schemeClr val="tx2"/>
                </a:solidFill>
              </a:rPr>
              <a:t>− </a:t>
            </a:r>
            <a:r>
              <a:rPr lang="en-US" sz="1400" i="1" dirty="0" err="1">
                <a:solidFill>
                  <a:schemeClr val="tx2"/>
                </a:solidFill>
              </a:rPr>
              <a:t>ba</a:t>
            </a:r>
            <a:r>
              <a:rPr lang="en-US" sz="1400" i="1" dirty="0">
                <a:solidFill>
                  <a:schemeClr val="tx2"/>
                </a:solidFill>
              </a:rPr>
              <a:t> </a:t>
            </a:r>
            <a:r>
              <a:rPr lang="en-US" sz="1400" dirty="0">
                <a:solidFill>
                  <a:schemeClr val="tx2"/>
                </a:solidFill>
              </a:rPr>
              <a:t>= </a:t>
            </a:r>
            <a:r>
              <a:rPr lang="en-US" sz="1400" i="1" dirty="0">
                <a:solidFill>
                  <a:schemeClr val="tx2"/>
                </a:solidFill>
              </a:rPr>
              <a:t>b </a:t>
            </a:r>
            <a:r>
              <a:rPr lang="en-US" sz="1400" dirty="0">
                <a:solidFill>
                  <a:schemeClr val="tx2"/>
                </a:solidFill>
              </a:rPr>
              <a:t>∗ </a:t>
            </a:r>
            <a:r>
              <a:rPr lang="en-US" sz="1400" i="1" dirty="0">
                <a:solidFill>
                  <a:schemeClr val="tx2"/>
                </a:solidFill>
              </a:rPr>
              <a:t>a</a:t>
            </a:r>
          </a:p>
          <a:p>
            <a:r>
              <a:rPr lang="en-US" sz="1400" dirty="0">
                <a:solidFill>
                  <a:schemeClr val="tx2"/>
                </a:solidFill>
              </a:rPr>
              <a:t>(Hence (</a:t>
            </a:r>
            <a:r>
              <a:rPr lang="en-US" sz="1400" b="1" dirty="0">
                <a:solidFill>
                  <a:schemeClr val="tx2"/>
                </a:solidFill>
              </a:rPr>
              <a:t>Q</a:t>
            </a:r>
            <a:r>
              <a:rPr lang="en-US" sz="1400" dirty="0">
                <a:solidFill>
                  <a:schemeClr val="tx2"/>
                </a:solidFill>
              </a:rPr>
              <a:t>, ∗) is a commutative </a:t>
            </a:r>
            <a:r>
              <a:rPr lang="en-US" sz="1400" dirty="0" err="1">
                <a:solidFill>
                  <a:schemeClr val="tx2"/>
                </a:solidFill>
              </a:rPr>
              <a:t>semigroup</a:t>
            </a:r>
            <a:r>
              <a:rPr lang="en-US" sz="1400" dirty="0">
                <a:solidFill>
                  <a:schemeClr val="tx2"/>
                </a:solidFill>
              </a:rPr>
              <a:t>.</a:t>
            </a:r>
          </a:p>
        </p:txBody>
      </p:sp>
      <p:sp>
        <p:nvSpPr>
          <p:cNvPr id="7" name="Rectangle 6"/>
          <p:cNvSpPr/>
          <p:nvPr/>
        </p:nvSpPr>
        <p:spPr>
          <a:xfrm>
            <a:off x="5878286" y="1658983"/>
            <a:ext cx="5760720" cy="3785652"/>
          </a:xfrm>
          <a:prstGeom prst="rect">
            <a:avLst/>
          </a:prstGeom>
        </p:spPr>
        <p:txBody>
          <a:bodyPr wrap="square">
            <a:spAutoFit/>
          </a:bodyPr>
          <a:lstStyle/>
          <a:p>
            <a:endParaRPr lang="en-US" sz="1600" dirty="0" smtClean="0">
              <a:solidFill>
                <a:schemeClr val="tx2"/>
              </a:solidFill>
            </a:endParaRPr>
          </a:p>
          <a:p>
            <a:r>
              <a:rPr lang="en-US" sz="1600" dirty="0" smtClean="0">
                <a:solidFill>
                  <a:schemeClr val="tx2"/>
                </a:solidFill>
              </a:rPr>
              <a:t>(</a:t>
            </a:r>
            <a:r>
              <a:rPr lang="en-US" sz="1600" i="1" dirty="0" smtClean="0">
                <a:solidFill>
                  <a:schemeClr val="tx2"/>
                </a:solidFill>
              </a:rPr>
              <a:t>c</a:t>
            </a:r>
            <a:r>
              <a:rPr lang="en-US" sz="1600" dirty="0" smtClean="0">
                <a:solidFill>
                  <a:schemeClr val="tx2"/>
                </a:solidFill>
              </a:rPr>
              <a:t>) An element </a:t>
            </a:r>
            <a:r>
              <a:rPr lang="en-US" sz="1600" i="1" dirty="0" smtClean="0">
                <a:solidFill>
                  <a:schemeClr val="tx2"/>
                </a:solidFill>
              </a:rPr>
              <a:t>e </a:t>
            </a:r>
            <a:r>
              <a:rPr lang="en-US" sz="1600" dirty="0" smtClean="0">
                <a:solidFill>
                  <a:schemeClr val="tx2"/>
                </a:solidFill>
              </a:rPr>
              <a:t>is an identity element if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e </a:t>
            </a:r>
            <a:r>
              <a:rPr lang="en-US" sz="1600" dirty="0" smtClean="0">
                <a:solidFill>
                  <a:schemeClr val="tx2"/>
                </a:solidFill>
              </a:rPr>
              <a:t>= </a:t>
            </a:r>
            <a:r>
              <a:rPr lang="en-US" sz="1600" i="1" dirty="0" smtClean="0">
                <a:solidFill>
                  <a:schemeClr val="tx2"/>
                </a:solidFill>
              </a:rPr>
              <a:t>a </a:t>
            </a:r>
            <a:r>
              <a:rPr lang="en-US" sz="1600" dirty="0" smtClean="0">
                <a:solidFill>
                  <a:schemeClr val="tx2"/>
                </a:solidFill>
              </a:rPr>
              <a:t>for every </a:t>
            </a:r>
            <a:r>
              <a:rPr lang="en-US" sz="1600" i="1" dirty="0" smtClean="0">
                <a:solidFill>
                  <a:schemeClr val="tx2"/>
                </a:solidFill>
              </a:rPr>
              <a:t>a </a:t>
            </a:r>
            <a:r>
              <a:rPr lang="en-US" sz="1600" dirty="0" smtClean="0">
                <a:solidFill>
                  <a:schemeClr val="tx2"/>
                </a:solidFill>
              </a:rPr>
              <a:t>∈ </a:t>
            </a:r>
            <a:r>
              <a:rPr lang="en-US" sz="1600" b="1" dirty="0" smtClean="0">
                <a:solidFill>
                  <a:schemeClr val="tx2"/>
                </a:solidFill>
              </a:rPr>
              <a:t>Q</a:t>
            </a:r>
            <a:r>
              <a:rPr lang="en-US" sz="1600" dirty="0" smtClean="0">
                <a:solidFill>
                  <a:schemeClr val="tx2"/>
                </a:solidFill>
              </a:rPr>
              <a:t>. Compute as follows:</a:t>
            </a:r>
          </a:p>
          <a:p>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e </a:t>
            </a:r>
            <a:r>
              <a:rPr lang="en-US" sz="1600" dirty="0" smtClean="0">
                <a:solidFill>
                  <a:schemeClr val="tx2"/>
                </a:solidFill>
              </a:rPr>
              <a:t>= </a:t>
            </a:r>
            <a:r>
              <a:rPr lang="en-US" sz="1600" i="1" dirty="0" smtClean="0">
                <a:solidFill>
                  <a:schemeClr val="tx2"/>
                </a:solidFill>
              </a:rPr>
              <a:t>a, a </a:t>
            </a:r>
            <a:r>
              <a:rPr lang="en-US" sz="1600" dirty="0" smtClean="0">
                <a:solidFill>
                  <a:schemeClr val="tx2"/>
                </a:solidFill>
              </a:rPr>
              <a:t>+ </a:t>
            </a:r>
            <a:r>
              <a:rPr lang="en-US" sz="1600" i="1" dirty="0" smtClean="0">
                <a:solidFill>
                  <a:schemeClr val="tx2"/>
                </a:solidFill>
              </a:rPr>
              <a:t>e </a:t>
            </a:r>
            <a:r>
              <a:rPr lang="en-US" sz="1600" dirty="0" smtClean="0">
                <a:solidFill>
                  <a:schemeClr val="tx2"/>
                </a:solidFill>
              </a:rPr>
              <a:t>− </a:t>
            </a:r>
            <a:r>
              <a:rPr lang="en-US" sz="1600" i="1" dirty="0" err="1" smtClean="0">
                <a:solidFill>
                  <a:schemeClr val="tx2"/>
                </a:solidFill>
              </a:rPr>
              <a:t>ae</a:t>
            </a:r>
            <a:r>
              <a:rPr lang="en-US" sz="1600" i="1" dirty="0" smtClean="0">
                <a:solidFill>
                  <a:schemeClr val="tx2"/>
                </a:solidFill>
              </a:rPr>
              <a:t> </a:t>
            </a:r>
            <a:r>
              <a:rPr lang="en-US" sz="1600" dirty="0" smtClean="0">
                <a:solidFill>
                  <a:schemeClr val="tx2"/>
                </a:solidFill>
              </a:rPr>
              <a:t>= </a:t>
            </a:r>
            <a:r>
              <a:rPr lang="en-US" sz="1600" i="1" dirty="0" smtClean="0">
                <a:solidFill>
                  <a:schemeClr val="tx2"/>
                </a:solidFill>
              </a:rPr>
              <a:t>a, e </a:t>
            </a:r>
            <a:r>
              <a:rPr lang="en-US" sz="1600" dirty="0" smtClean="0">
                <a:solidFill>
                  <a:schemeClr val="tx2"/>
                </a:solidFill>
              </a:rPr>
              <a:t>− </a:t>
            </a:r>
            <a:r>
              <a:rPr lang="en-US" sz="1600" i="1" dirty="0" smtClean="0">
                <a:solidFill>
                  <a:schemeClr val="tx2"/>
                </a:solidFill>
              </a:rPr>
              <a:t>ea </a:t>
            </a:r>
            <a:r>
              <a:rPr lang="en-US" sz="1600" dirty="0" smtClean="0">
                <a:solidFill>
                  <a:schemeClr val="tx2"/>
                </a:solidFill>
              </a:rPr>
              <a:t>= 0</a:t>
            </a:r>
            <a:r>
              <a:rPr lang="en-US" sz="1600" i="1" dirty="0" smtClean="0">
                <a:solidFill>
                  <a:schemeClr val="tx2"/>
                </a:solidFill>
              </a:rPr>
              <a:t>, e(</a:t>
            </a:r>
            <a:r>
              <a:rPr lang="en-US" sz="1600" dirty="0" smtClean="0">
                <a:solidFill>
                  <a:schemeClr val="tx2"/>
                </a:solidFill>
              </a:rPr>
              <a:t>1 − </a:t>
            </a:r>
            <a:r>
              <a:rPr lang="en-US" sz="1600" i="1" dirty="0" smtClean="0">
                <a:solidFill>
                  <a:schemeClr val="tx2"/>
                </a:solidFill>
              </a:rPr>
              <a:t>a) </a:t>
            </a:r>
            <a:r>
              <a:rPr lang="en-US" sz="1600" dirty="0" smtClean="0">
                <a:solidFill>
                  <a:schemeClr val="tx2"/>
                </a:solidFill>
              </a:rPr>
              <a:t>= 0</a:t>
            </a:r>
            <a:r>
              <a:rPr lang="en-US" sz="1600" i="1" dirty="0" smtClean="0">
                <a:solidFill>
                  <a:schemeClr val="tx2"/>
                </a:solidFill>
              </a:rPr>
              <a:t>, e</a:t>
            </a:r>
            <a:r>
              <a:rPr lang="en-US" sz="1600" dirty="0" smtClean="0">
                <a:solidFill>
                  <a:schemeClr val="tx2"/>
                </a:solidFill>
              </a:rPr>
              <a:t>= 0</a:t>
            </a:r>
          </a:p>
          <a:p>
            <a:r>
              <a:rPr lang="en-US" sz="1600" dirty="0" smtClean="0">
                <a:solidFill>
                  <a:schemeClr val="tx2"/>
                </a:solidFill>
              </a:rPr>
              <a:t>Accordingly, 0 is the identity element.</a:t>
            </a:r>
          </a:p>
          <a:p>
            <a:endParaRPr lang="en-US" sz="1600" dirty="0" smtClean="0">
              <a:solidFill>
                <a:schemeClr val="tx2"/>
              </a:solidFill>
            </a:endParaRPr>
          </a:p>
          <a:p>
            <a:endParaRPr lang="en-US" sz="1600" dirty="0" smtClean="0">
              <a:solidFill>
                <a:schemeClr val="tx2"/>
              </a:solidFill>
            </a:endParaRPr>
          </a:p>
          <a:p>
            <a:r>
              <a:rPr lang="en-US" sz="1600" dirty="0" smtClean="0">
                <a:solidFill>
                  <a:schemeClr val="tx2"/>
                </a:solidFill>
              </a:rPr>
              <a:t>(</a:t>
            </a:r>
            <a:r>
              <a:rPr lang="en-US" sz="1600" i="1" dirty="0" smtClean="0">
                <a:solidFill>
                  <a:schemeClr val="tx2"/>
                </a:solidFill>
              </a:rPr>
              <a:t>d</a:t>
            </a:r>
            <a:r>
              <a:rPr lang="en-US" sz="1600" dirty="0" smtClean="0">
                <a:solidFill>
                  <a:schemeClr val="tx2"/>
                </a:solidFill>
              </a:rPr>
              <a:t>) In order for </a:t>
            </a:r>
            <a:r>
              <a:rPr lang="en-US" sz="1600" i="1" dirty="0" smtClean="0">
                <a:solidFill>
                  <a:schemeClr val="tx2"/>
                </a:solidFill>
              </a:rPr>
              <a:t>a </a:t>
            </a:r>
            <a:r>
              <a:rPr lang="en-US" sz="1600" dirty="0" smtClean="0">
                <a:solidFill>
                  <a:schemeClr val="tx2"/>
                </a:solidFill>
              </a:rPr>
              <a:t>to have an inverse </a:t>
            </a:r>
            <a:r>
              <a:rPr lang="en-US" sz="1600" i="1" dirty="0" smtClean="0">
                <a:solidFill>
                  <a:schemeClr val="tx2"/>
                </a:solidFill>
              </a:rPr>
              <a:t>x</a:t>
            </a:r>
            <a:r>
              <a:rPr lang="en-US" sz="1600" dirty="0" smtClean="0">
                <a:solidFill>
                  <a:schemeClr val="tx2"/>
                </a:solidFill>
              </a:rPr>
              <a:t>, we must have </a:t>
            </a:r>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x </a:t>
            </a:r>
            <a:r>
              <a:rPr lang="en-US" sz="1600" dirty="0" smtClean="0">
                <a:solidFill>
                  <a:schemeClr val="tx2"/>
                </a:solidFill>
              </a:rPr>
              <a:t>= 0 since 0 is the identity element by Part (</a:t>
            </a:r>
            <a:r>
              <a:rPr lang="en-US" sz="1600" i="1" dirty="0" smtClean="0">
                <a:solidFill>
                  <a:schemeClr val="tx2"/>
                </a:solidFill>
              </a:rPr>
              <a:t>c</a:t>
            </a:r>
            <a:r>
              <a:rPr lang="en-US" sz="1600" dirty="0" smtClean="0">
                <a:solidFill>
                  <a:schemeClr val="tx2"/>
                </a:solidFill>
              </a:rPr>
              <a:t>).</a:t>
            </a:r>
          </a:p>
          <a:p>
            <a:r>
              <a:rPr lang="en-US" sz="1600" dirty="0" smtClean="0">
                <a:solidFill>
                  <a:schemeClr val="tx2"/>
                </a:solidFill>
              </a:rPr>
              <a:t>Compute as follows:</a:t>
            </a:r>
          </a:p>
          <a:p>
            <a:r>
              <a:rPr lang="en-US" sz="1600" i="1" dirty="0" smtClean="0">
                <a:solidFill>
                  <a:schemeClr val="tx2"/>
                </a:solidFill>
              </a:rPr>
              <a:t>a </a:t>
            </a:r>
            <a:r>
              <a:rPr lang="en-US" sz="1600" dirty="0" smtClean="0">
                <a:solidFill>
                  <a:schemeClr val="tx2"/>
                </a:solidFill>
              </a:rPr>
              <a:t>∗ </a:t>
            </a:r>
            <a:r>
              <a:rPr lang="en-US" sz="1600" i="1" dirty="0" smtClean="0">
                <a:solidFill>
                  <a:schemeClr val="tx2"/>
                </a:solidFill>
              </a:rPr>
              <a:t>x </a:t>
            </a:r>
            <a:r>
              <a:rPr lang="en-US" sz="1600" dirty="0" smtClean="0">
                <a:solidFill>
                  <a:schemeClr val="tx2"/>
                </a:solidFill>
              </a:rPr>
              <a:t>= 0</a:t>
            </a:r>
            <a:r>
              <a:rPr lang="en-US" sz="1600" i="1" dirty="0" smtClean="0">
                <a:solidFill>
                  <a:schemeClr val="tx2"/>
                </a:solidFill>
              </a:rPr>
              <a:t>, a </a:t>
            </a:r>
            <a:r>
              <a:rPr lang="en-US" sz="1600" dirty="0" smtClean="0">
                <a:solidFill>
                  <a:schemeClr val="tx2"/>
                </a:solidFill>
              </a:rPr>
              <a:t>+ </a:t>
            </a:r>
            <a:r>
              <a:rPr lang="en-US" sz="1600" i="1" dirty="0" smtClean="0">
                <a:solidFill>
                  <a:schemeClr val="tx2"/>
                </a:solidFill>
              </a:rPr>
              <a:t>x </a:t>
            </a:r>
            <a:r>
              <a:rPr lang="en-US" sz="1600" dirty="0" smtClean="0">
                <a:solidFill>
                  <a:schemeClr val="tx2"/>
                </a:solidFill>
              </a:rPr>
              <a:t>− </a:t>
            </a:r>
            <a:r>
              <a:rPr lang="en-US" sz="1600" i="1" dirty="0" smtClean="0">
                <a:solidFill>
                  <a:schemeClr val="tx2"/>
                </a:solidFill>
              </a:rPr>
              <a:t>ax </a:t>
            </a:r>
            <a:r>
              <a:rPr lang="en-US" sz="1600" dirty="0" smtClean="0">
                <a:solidFill>
                  <a:schemeClr val="tx2"/>
                </a:solidFill>
              </a:rPr>
              <a:t>= 0</a:t>
            </a:r>
            <a:r>
              <a:rPr lang="en-US" sz="1600" i="1" dirty="0" smtClean="0">
                <a:solidFill>
                  <a:schemeClr val="tx2"/>
                </a:solidFill>
              </a:rPr>
              <a:t>, a </a:t>
            </a:r>
            <a:r>
              <a:rPr lang="en-US" sz="1600" dirty="0" smtClean="0">
                <a:solidFill>
                  <a:schemeClr val="tx2"/>
                </a:solidFill>
              </a:rPr>
              <a:t>= </a:t>
            </a:r>
            <a:r>
              <a:rPr lang="en-US" sz="1600" i="1" dirty="0" smtClean="0">
                <a:solidFill>
                  <a:schemeClr val="tx2"/>
                </a:solidFill>
              </a:rPr>
              <a:t>ax </a:t>
            </a:r>
            <a:r>
              <a:rPr lang="en-US" sz="1600" dirty="0" smtClean="0">
                <a:solidFill>
                  <a:schemeClr val="tx2"/>
                </a:solidFill>
              </a:rPr>
              <a:t>− </a:t>
            </a:r>
            <a:r>
              <a:rPr lang="en-US" sz="1600" i="1" dirty="0" smtClean="0">
                <a:solidFill>
                  <a:schemeClr val="tx2"/>
                </a:solidFill>
              </a:rPr>
              <a:t>x, a </a:t>
            </a:r>
            <a:r>
              <a:rPr lang="en-US" sz="1600" dirty="0" smtClean="0">
                <a:solidFill>
                  <a:schemeClr val="tx2"/>
                </a:solidFill>
              </a:rPr>
              <a:t>= </a:t>
            </a:r>
            <a:r>
              <a:rPr lang="en-US" sz="1600" i="1" dirty="0" smtClean="0">
                <a:solidFill>
                  <a:schemeClr val="tx2"/>
                </a:solidFill>
              </a:rPr>
              <a:t>x(a </a:t>
            </a:r>
            <a:r>
              <a:rPr lang="en-US" sz="1600" dirty="0" smtClean="0">
                <a:solidFill>
                  <a:schemeClr val="tx2"/>
                </a:solidFill>
              </a:rPr>
              <a:t>− </a:t>
            </a:r>
            <a:r>
              <a:rPr lang="en-US" sz="1600" i="1" dirty="0" smtClean="0">
                <a:solidFill>
                  <a:schemeClr val="tx2"/>
                </a:solidFill>
              </a:rPr>
              <a:t>l), x </a:t>
            </a:r>
            <a:r>
              <a:rPr lang="en-US" sz="1600" dirty="0" smtClean="0">
                <a:solidFill>
                  <a:schemeClr val="tx2"/>
                </a:solidFill>
              </a:rPr>
              <a:t>= </a:t>
            </a:r>
            <a:r>
              <a:rPr lang="en-US" sz="1600" i="1" dirty="0" smtClean="0">
                <a:solidFill>
                  <a:schemeClr val="tx2"/>
                </a:solidFill>
              </a:rPr>
              <a:t>a/(a </a:t>
            </a:r>
            <a:r>
              <a:rPr lang="en-US" sz="1600" dirty="0" smtClean="0">
                <a:solidFill>
                  <a:schemeClr val="tx2"/>
                </a:solidFill>
              </a:rPr>
              <a:t>− </a:t>
            </a:r>
            <a:r>
              <a:rPr lang="en-US" sz="1600" i="1" dirty="0" smtClean="0">
                <a:solidFill>
                  <a:schemeClr val="tx2"/>
                </a:solidFill>
              </a:rPr>
              <a:t>l)</a:t>
            </a:r>
          </a:p>
          <a:p>
            <a:r>
              <a:rPr lang="en-US" sz="1600" dirty="0" smtClean="0">
                <a:solidFill>
                  <a:schemeClr val="tx2"/>
                </a:solidFill>
              </a:rPr>
              <a:t>Thus if </a:t>
            </a:r>
            <a:r>
              <a:rPr lang="en-US" sz="1600" i="1" dirty="0" smtClean="0">
                <a:solidFill>
                  <a:schemeClr val="tx2"/>
                </a:solidFill>
              </a:rPr>
              <a:t>a </a:t>
            </a:r>
            <a:r>
              <a:rPr lang="en-US" sz="1600" dirty="0" smtClean="0">
                <a:solidFill>
                  <a:schemeClr val="tx2"/>
                </a:solidFill>
                <a:cs typeface="Times New Roman" pitchFamily="18" charset="0"/>
              </a:rPr>
              <a:t>≠</a:t>
            </a:r>
            <a:r>
              <a:rPr lang="en-US" sz="1600" dirty="0" smtClean="0">
                <a:solidFill>
                  <a:schemeClr val="tx2"/>
                </a:solidFill>
              </a:rPr>
              <a:t> 1, then </a:t>
            </a:r>
            <a:r>
              <a:rPr lang="en-US" sz="1600" i="1" dirty="0" smtClean="0">
                <a:solidFill>
                  <a:schemeClr val="tx2"/>
                </a:solidFill>
              </a:rPr>
              <a:t>a </a:t>
            </a:r>
            <a:r>
              <a:rPr lang="en-US" sz="1600" dirty="0" smtClean="0">
                <a:solidFill>
                  <a:schemeClr val="tx2"/>
                </a:solidFill>
              </a:rPr>
              <a:t>has an inverse and it is </a:t>
            </a:r>
            <a:r>
              <a:rPr lang="en-US" sz="1600" i="1" dirty="0" smtClean="0">
                <a:solidFill>
                  <a:schemeClr val="tx2"/>
                </a:solidFill>
              </a:rPr>
              <a:t>a/(a </a:t>
            </a:r>
            <a:r>
              <a:rPr lang="en-US" sz="1600" dirty="0" smtClean="0">
                <a:solidFill>
                  <a:schemeClr val="tx2"/>
                </a:solidFill>
              </a:rPr>
              <a:t>− 1</a:t>
            </a:r>
            <a:r>
              <a:rPr lang="en-US" sz="1600" i="1" dirty="0" smtClean="0">
                <a:solidFill>
                  <a:schemeClr val="tx2"/>
                </a:solidFill>
              </a:rPr>
              <a:t>)</a:t>
            </a:r>
            <a:r>
              <a:rPr lang="en-US" sz="1600" dirty="0" smtClean="0">
                <a:solidFill>
                  <a:schemeClr val="tx2"/>
                </a:solidFill>
              </a:rPr>
              <a:t>.</a:t>
            </a:r>
            <a:endParaRPr lang="en-US" sz="1600" dirty="0">
              <a:solidFill>
                <a:schemeClr val="tx2"/>
              </a:solidFill>
            </a:endParaRP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sldNum" sz="quarter" idx="12"/>
          </p:nvPr>
        </p:nvSpPr>
        <p:spPr>
          <a:ln/>
        </p:spPr>
        <p:txBody>
          <a:bodyPr/>
          <a:lstStyle/>
          <a:p>
            <a:pPr>
              <a:defRPr/>
            </a:pPr>
            <a:fld id="{B9D0A22A-88D4-4964-9540-C3744F2CEB71}" type="slidenum">
              <a:rPr lang="en-US"/>
              <a:pPr>
                <a:defRPr/>
              </a:pPr>
              <a:t>126</a:t>
            </a:fld>
            <a:endParaRPr lang="en-US"/>
          </a:p>
        </p:txBody>
      </p:sp>
      <p:sp>
        <p:nvSpPr>
          <p:cNvPr id="55298" name="Text Box 4"/>
          <p:cNvSpPr txBox="1">
            <a:spLocks noChangeArrowheads="1"/>
          </p:cNvSpPr>
          <p:nvPr/>
        </p:nvSpPr>
        <p:spPr bwMode="auto">
          <a:xfrm>
            <a:off x="203200" y="228601"/>
            <a:ext cx="11684000" cy="5578475"/>
          </a:xfrm>
          <a:prstGeom prst="rect">
            <a:avLst/>
          </a:prstGeom>
          <a:noFill/>
          <a:ln w="9525">
            <a:noFill/>
            <a:miter lim="800000"/>
            <a:headEnd/>
            <a:tailEnd/>
          </a:ln>
        </p:spPr>
        <p:txBody>
          <a:bodyPr>
            <a:spAutoFit/>
          </a:bodyPr>
          <a:lstStyle/>
          <a:p>
            <a:pPr algn="just"/>
            <a:r>
              <a:rPr lang="en-US" sz="2000" b="1">
                <a:solidFill>
                  <a:schemeClr val="accent2"/>
                </a:solidFill>
              </a:rPr>
              <a:t>Example 10</a:t>
            </a:r>
          </a:p>
          <a:p>
            <a:pPr algn="just"/>
            <a:r>
              <a:rPr lang="en-US" sz="2000"/>
              <a:t>Consider the group </a:t>
            </a:r>
            <a:r>
              <a:rPr lang="en-US" sz="2000" i="1"/>
              <a:t>G </a:t>
            </a:r>
            <a:r>
              <a:rPr lang="en-US" sz="2000"/>
              <a:t>= {1</a:t>
            </a:r>
            <a:r>
              <a:rPr lang="en-US" sz="2000" i="1"/>
              <a:t>, </a:t>
            </a:r>
            <a:r>
              <a:rPr lang="en-US" sz="2000"/>
              <a:t>2</a:t>
            </a:r>
            <a:r>
              <a:rPr lang="en-US" sz="2000" i="1"/>
              <a:t>, </a:t>
            </a:r>
            <a:r>
              <a:rPr lang="en-US" sz="2000"/>
              <a:t>3</a:t>
            </a:r>
            <a:r>
              <a:rPr lang="en-US" sz="2000" i="1"/>
              <a:t>, </a:t>
            </a:r>
            <a:r>
              <a:rPr lang="en-US" sz="2000"/>
              <a:t>4</a:t>
            </a:r>
            <a:r>
              <a:rPr lang="en-US" sz="2000" i="1"/>
              <a:t>, </a:t>
            </a:r>
            <a:r>
              <a:rPr lang="en-US" sz="2000"/>
              <a:t>5</a:t>
            </a:r>
            <a:r>
              <a:rPr lang="en-US" sz="2000" i="1"/>
              <a:t>, </a:t>
            </a:r>
            <a:r>
              <a:rPr lang="en-US" sz="2000"/>
              <a:t>6, *} under multiplication modulo 7.</a:t>
            </a:r>
          </a:p>
          <a:p>
            <a:pPr algn="just"/>
            <a:r>
              <a:rPr lang="en-US" sz="2000"/>
              <a:t>(</a:t>
            </a:r>
            <a:r>
              <a:rPr lang="en-US" sz="2000" i="1"/>
              <a:t>a</a:t>
            </a:r>
            <a:r>
              <a:rPr lang="en-US" sz="2000"/>
              <a:t>) Find the multiplication table of </a:t>
            </a:r>
            <a:r>
              <a:rPr lang="en-US" sz="2000" i="1"/>
              <a:t>G</a:t>
            </a:r>
            <a:r>
              <a:rPr lang="en-US" sz="2000"/>
              <a:t>. (</a:t>
            </a:r>
            <a:r>
              <a:rPr lang="en-US" sz="2000" i="1"/>
              <a:t>b</a:t>
            </a:r>
            <a:r>
              <a:rPr lang="en-US" sz="2000"/>
              <a:t>) Find 2</a:t>
            </a:r>
            <a:r>
              <a:rPr lang="en-US" sz="2000" baseline="30000"/>
              <a:t>−1</a:t>
            </a:r>
            <a:r>
              <a:rPr lang="en-US" sz="2000"/>
              <a:t>, 3</a:t>
            </a:r>
            <a:r>
              <a:rPr lang="en-US" sz="2000" baseline="30000"/>
              <a:t>−1</a:t>
            </a:r>
            <a:r>
              <a:rPr lang="en-US" sz="2000"/>
              <a:t>, 6</a:t>
            </a:r>
            <a:r>
              <a:rPr lang="en-US" sz="2000" baseline="30000"/>
              <a:t>−1</a:t>
            </a:r>
            <a:r>
              <a:rPr lang="en-US" sz="2000"/>
              <a:t>.</a:t>
            </a:r>
          </a:p>
          <a:p>
            <a:pPr algn="just"/>
            <a:endParaRPr lang="en-US" sz="2000"/>
          </a:p>
          <a:p>
            <a:pPr algn="just"/>
            <a:r>
              <a:rPr lang="en-US" sz="2000"/>
              <a:t>Ans. </a:t>
            </a:r>
          </a:p>
          <a:p>
            <a:pPr algn="just"/>
            <a:r>
              <a:rPr lang="en-US" sz="2000"/>
              <a:t>(</a:t>
            </a:r>
            <a:r>
              <a:rPr lang="en-US" sz="2000" i="1"/>
              <a:t>a</a:t>
            </a:r>
            <a:r>
              <a:rPr lang="en-US" sz="2000"/>
              <a:t>) To find </a:t>
            </a:r>
            <a:r>
              <a:rPr lang="en-US" sz="2000" i="1"/>
              <a:t>a </a:t>
            </a:r>
            <a:r>
              <a:rPr lang="en-US" sz="2000"/>
              <a:t>∗ </a:t>
            </a:r>
            <a:r>
              <a:rPr lang="en-US" sz="2000" i="1"/>
              <a:t>b </a:t>
            </a:r>
            <a:r>
              <a:rPr lang="en-US" sz="2000"/>
              <a:t>in </a:t>
            </a:r>
            <a:r>
              <a:rPr lang="en-US" sz="2000" i="1"/>
              <a:t>G</a:t>
            </a:r>
            <a:r>
              <a:rPr lang="en-US" sz="2000"/>
              <a:t>, find the remainder when the product </a:t>
            </a:r>
            <a:r>
              <a:rPr lang="en-US" sz="2000" i="1"/>
              <a:t>ab </a:t>
            </a:r>
            <a:r>
              <a:rPr lang="en-US" sz="2000"/>
              <a:t>is divided by 7.</a:t>
            </a:r>
          </a:p>
          <a:p>
            <a:pPr algn="just"/>
            <a:r>
              <a:rPr lang="en-US" sz="2000"/>
              <a:t>For example, 5・6 = 30 which yields a remainder of 2 when divided by 7; hence 5 ∗6 = 2 in </a:t>
            </a:r>
            <a:r>
              <a:rPr lang="en-US" sz="2000" i="1"/>
              <a:t>G</a:t>
            </a:r>
            <a:r>
              <a:rPr lang="en-US" sz="2000"/>
              <a:t>. The multiplication table of </a:t>
            </a:r>
            <a:r>
              <a:rPr lang="en-US" sz="2000" i="1"/>
              <a:t>G </a:t>
            </a:r>
            <a:r>
              <a:rPr lang="en-US" sz="2000"/>
              <a:t>appears in Fig. below.</a:t>
            </a:r>
          </a:p>
          <a:p>
            <a:pPr algn="just"/>
            <a:endParaRPr lang="en-US" sz="2000"/>
          </a:p>
          <a:p>
            <a:pPr algn="just"/>
            <a:endParaRPr lang="en-US" sz="2000"/>
          </a:p>
          <a:p>
            <a:pPr algn="just"/>
            <a:endParaRPr lang="en-US" sz="2000"/>
          </a:p>
          <a:p>
            <a:pPr algn="just"/>
            <a:endParaRPr lang="en-US" sz="2000"/>
          </a:p>
          <a:p>
            <a:pPr algn="just"/>
            <a:endParaRPr lang="en-US" sz="2000"/>
          </a:p>
          <a:p>
            <a:pPr algn="just"/>
            <a:endParaRPr lang="en-US" sz="2000"/>
          </a:p>
          <a:p>
            <a:pPr algn="just"/>
            <a:endParaRPr lang="en-US" sz="2000"/>
          </a:p>
          <a:p>
            <a:pPr algn="just"/>
            <a:endParaRPr lang="en-US" sz="2000"/>
          </a:p>
          <a:p>
            <a:pPr algn="just"/>
            <a:r>
              <a:rPr lang="en-US" sz="2000"/>
              <a:t>(</a:t>
            </a:r>
            <a:r>
              <a:rPr lang="en-US" sz="2000" i="1"/>
              <a:t>b</a:t>
            </a:r>
            <a:r>
              <a:rPr lang="en-US" sz="2000"/>
              <a:t>) Note first that 1 is the identity element of </a:t>
            </a:r>
            <a:r>
              <a:rPr lang="en-US" sz="2000" i="1"/>
              <a:t>G</a:t>
            </a:r>
            <a:r>
              <a:rPr lang="en-US" sz="2000"/>
              <a:t>. Recall that </a:t>
            </a:r>
            <a:r>
              <a:rPr lang="en-US" sz="2000" i="1"/>
              <a:t>a</a:t>
            </a:r>
            <a:r>
              <a:rPr lang="en-US" sz="2000" baseline="30000"/>
              <a:t>−1</a:t>
            </a:r>
            <a:r>
              <a:rPr lang="en-US" sz="2000"/>
              <a:t> is that element of </a:t>
            </a:r>
            <a:r>
              <a:rPr lang="en-US" sz="2000" i="1"/>
              <a:t>G </a:t>
            </a:r>
            <a:r>
              <a:rPr lang="en-US" sz="2000"/>
              <a:t>such that </a:t>
            </a:r>
            <a:r>
              <a:rPr lang="en-US" sz="2000" i="1"/>
              <a:t>aa</a:t>
            </a:r>
            <a:r>
              <a:rPr lang="en-US" sz="2000" baseline="30000"/>
              <a:t>−1</a:t>
            </a:r>
            <a:r>
              <a:rPr lang="en-US" sz="2000"/>
              <a:t> =1. Hence 2</a:t>
            </a:r>
            <a:r>
              <a:rPr lang="en-US" sz="2000" baseline="30000"/>
              <a:t>−1</a:t>
            </a:r>
            <a:r>
              <a:rPr lang="en-US" sz="2000"/>
              <a:t> = 4, 3</a:t>
            </a:r>
            <a:r>
              <a:rPr lang="en-US" sz="2000" baseline="30000"/>
              <a:t>−1</a:t>
            </a:r>
            <a:r>
              <a:rPr lang="en-US" sz="2000"/>
              <a:t> = 5 and 6</a:t>
            </a:r>
            <a:r>
              <a:rPr lang="en-US" sz="2000" baseline="30000"/>
              <a:t>−1</a:t>
            </a:r>
            <a:r>
              <a:rPr lang="en-US" sz="2000"/>
              <a:t> = 6.</a:t>
            </a:r>
          </a:p>
        </p:txBody>
      </p:sp>
      <p:pic>
        <p:nvPicPr>
          <p:cNvPr id="55300" name="Picture 4"/>
          <p:cNvPicPr>
            <a:picLocks noChangeAspect="1" noChangeArrowheads="1"/>
          </p:cNvPicPr>
          <p:nvPr/>
        </p:nvPicPr>
        <p:blipFill>
          <a:blip r:embed="rId2"/>
          <a:srcRect/>
          <a:stretch>
            <a:fillRect/>
          </a:stretch>
        </p:blipFill>
        <p:spPr bwMode="auto">
          <a:xfrm>
            <a:off x="3251200" y="2743201"/>
            <a:ext cx="3556000" cy="2341563"/>
          </a:xfrm>
          <a:prstGeom prst="rect">
            <a:avLst/>
          </a:prstGeom>
          <a:noFill/>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D4C3958F-1E20-4930-A6BF-04037A11036E}" type="slidenum">
              <a:rPr lang="en-US"/>
              <a:pPr>
                <a:defRPr/>
              </a:pPr>
              <a:t>127</a:t>
            </a:fld>
            <a:endParaRPr lang="en-US"/>
          </a:p>
        </p:txBody>
      </p:sp>
      <p:sp>
        <p:nvSpPr>
          <p:cNvPr id="4099" name="Text Box 4"/>
          <p:cNvSpPr txBox="1">
            <a:spLocks noChangeArrowheads="1"/>
          </p:cNvSpPr>
          <p:nvPr/>
        </p:nvSpPr>
        <p:spPr bwMode="auto">
          <a:xfrm>
            <a:off x="406400" y="533401"/>
            <a:ext cx="11379200" cy="923330"/>
          </a:xfrm>
          <a:prstGeom prst="rect">
            <a:avLst/>
          </a:prstGeom>
          <a:noFill/>
          <a:ln w="9525">
            <a:noFill/>
            <a:miter lim="800000"/>
            <a:headEnd/>
            <a:tailEnd/>
          </a:ln>
        </p:spPr>
        <p:txBody>
          <a:bodyPr>
            <a:spAutoFit/>
          </a:bodyPr>
          <a:lstStyle/>
          <a:p>
            <a:pPr algn="just"/>
            <a:r>
              <a:rPr lang="en-US" b="1">
                <a:solidFill>
                  <a:srgbClr val="FF0066"/>
                </a:solidFill>
              </a:rPr>
              <a:t>Symmetric Group </a:t>
            </a:r>
            <a:r>
              <a:rPr lang="en-US" b="1" i="1">
                <a:solidFill>
                  <a:srgbClr val="FF0066"/>
                </a:solidFill>
              </a:rPr>
              <a:t>S</a:t>
            </a:r>
            <a:r>
              <a:rPr lang="en-US" b="1" i="1" baseline="-25000">
                <a:solidFill>
                  <a:srgbClr val="FF0066"/>
                </a:solidFill>
              </a:rPr>
              <a:t>n</a:t>
            </a:r>
          </a:p>
          <a:p>
            <a:pPr algn="just"/>
            <a:r>
              <a:rPr lang="en-US"/>
              <a:t>A one-to-one mapping </a:t>
            </a:r>
            <a:r>
              <a:rPr lang="en-US" i="1"/>
              <a:t>σ </a:t>
            </a:r>
            <a:r>
              <a:rPr lang="en-US"/>
              <a:t>of the set S = {1, 2, …, </a:t>
            </a:r>
            <a:r>
              <a:rPr lang="en-US" i="1"/>
              <a:t>n</a:t>
            </a:r>
            <a:r>
              <a:rPr lang="en-US"/>
              <a:t>} onto itself is called a </a:t>
            </a:r>
            <a:r>
              <a:rPr lang="en-US" i="1">
                <a:solidFill>
                  <a:schemeClr val="accent2"/>
                </a:solidFill>
              </a:rPr>
              <a:t>permutation</a:t>
            </a:r>
            <a:r>
              <a:rPr lang="en-US"/>
              <a:t>. Such a permutation may be denoted as follows where </a:t>
            </a:r>
            <a:r>
              <a:rPr lang="en-US" i="1"/>
              <a:t>j</a:t>
            </a:r>
            <a:r>
              <a:rPr lang="en-US" i="1" baseline="-25000"/>
              <a:t>i</a:t>
            </a:r>
            <a:r>
              <a:rPr lang="en-US" i="1"/>
              <a:t> </a:t>
            </a:r>
            <a:r>
              <a:rPr lang="en-US"/>
              <a:t>= </a:t>
            </a:r>
            <a:r>
              <a:rPr lang="en-US" i="1"/>
              <a:t>σ(i)</a:t>
            </a:r>
            <a:r>
              <a:rPr lang="en-US"/>
              <a:t>:</a:t>
            </a:r>
          </a:p>
        </p:txBody>
      </p:sp>
      <p:graphicFrame>
        <p:nvGraphicFramePr>
          <p:cNvPr id="4098" name="Object 5"/>
          <p:cNvGraphicFramePr>
            <a:graphicFrameLocks noChangeAspect="1"/>
          </p:cNvGraphicFramePr>
          <p:nvPr>
            <p:ph/>
          </p:nvPr>
        </p:nvGraphicFramePr>
        <p:xfrm>
          <a:off x="2336800" y="2133601"/>
          <a:ext cx="6705600" cy="1141413"/>
        </p:xfrm>
        <a:graphic>
          <a:graphicData uri="http://schemas.openxmlformats.org/presentationml/2006/ole">
            <p:oleObj spid="_x0000_s51202" name="Bitmap Image" r:id="rId3" imgW="2476190" imgH="561905" progId="PBrush">
              <p:embed/>
            </p:oleObj>
          </a:graphicData>
        </a:graphic>
      </p:graphicFrame>
      <p:sp>
        <p:nvSpPr>
          <p:cNvPr id="4100" name="Text Box 7"/>
          <p:cNvSpPr txBox="1">
            <a:spLocks noChangeArrowheads="1"/>
          </p:cNvSpPr>
          <p:nvPr/>
        </p:nvSpPr>
        <p:spPr bwMode="auto">
          <a:xfrm>
            <a:off x="406400" y="3581400"/>
            <a:ext cx="11480800" cy="1200329"/>
          </a:xfrm>
          <a:prstGeom prst="rect">
            <a:avLst/>
          </a:prstGeom>
          <a:noFill/>
          <a:ln w="9525">
            <a:noFill/>
            <a:miter lim="800000"/>
            <a:headEnd/>
            <a:tailEnd/>
          </a:ln>
        </p:spPr>
        <p:txBody>
          <a:bodyPr>
            <a:spAutoFit/>
          </a:bodyPr>
          <a:lstStyle/>
          <a:p>
            <a:pPr algn="just"/>
            <a:r>
              <a:rPr lang="en-US"/>
              <a:t>The set of all such permutations is denoted by </a:t>
            </a:r>
            <a:r>
              <a:rPr lang="en-US" i="1"/>
              <a:t>S</a:t>
            </a:r>
            <a:r>
              <a:rPr lang="en-US" i="1" baseline="-25000"/>
              <a:t>n</a:t>
            </a:r>
            <a:r>
              <a:rPr lang="en-US"/>
              <a:t>, and there are </a:t>
            </a:r>
            <a:r>
              <a:rPr lang="en-US" i="1"/>
              <a:t>n</a:t>
            </a:r>
            <a:r>
              <a:rPr lang="en-US"/>
              <a:t>! possible elements of set </a:t>
            </a:r>
            <a:r>
              <a:rPr lang="en-US" i="1"/>
              <a:t>S</a:t>
            </a:r>
            <a:r>
              <a:rPr lang="en-US" i="1" baseline="-25000"/>
              <a:t>n</a:t>
            </a:r>
            <a:r>
              <a:rPr lang="en-US"/>
              <a:t>. The composition and inverses of permutations in </a:t>
            </a:r>
            <a:r>
              <a:rPr lang="en-US" i="1"/>
              <a:t>S</a:t>
            </a:r>
            <a:r>
              <a:rPr lang="en-US" i="1" baseline="-25000"/>
              <a:t>n</a:t>
            </a:r>
            <a:r>
              <a:rPr lang="en-US"/>
              <a:t> belong to </a:t>
            </a:r>
            <a:r>
              <a:rPr lang="en-US" i="1"/>
              <a:t>S</a:t>
            </a:r>
            <a:r>
              <a:rPr lang="en-US" i="1" baseline="-25000"/>
              <a:t>n</a:t>
            </a:r>
            <a:r>
              <a:rPr lang="en-US"/>
              <a:t>, and the identity function ε belongs to </a:t>
            </a:r>
            <a:r>
              <a:rPr lang="en-US" i="1"/>
              <a:t>S</a:t>
            </a:r>
            <a:r>
              <a:rPr lang="en-US" i="1" baseline="-25000"/>
              <a:t>n</a:t>
            </a:r>
            <a:r>
              <a:rPr lang="en-US"/>
              <a:t>. Thus </a:t>
            </a:r>
            <a:r>
              <a:rPr lang="en-US" i="1"/>
              <a:t>S</a:t>
            </a:r>
            <a:r>
              <a:rPr lang="en-US" i="1" baseline="-25000"/>
              <a:t>n</a:t>
            </a:r>
            <a:r>
              <a:rPr lang="en-US"/>
              <a:t> forms a group (S</a:t>
            </a:r>
            <a:r>
              <a:rPr lang="en-US" baseline="-25000"/>
              <a:t>n</a:t>
            </a:r>
            <a:r>
              <a:rPr lang="en-US"/>
              <a:t>, </a:t>
            </a:r>
            <a:r>
              <a:rPr lang="en-US">
                <a:cs typeface="Times New Roman" pitchFamily="18" charset="0"/>
              </a:rPr>
              <a:t>◊</a:t>
            </a:r>
            <a:r>
              <a:rPr lang="en-US"/>
              <a:t>) called the symmetric group of degree </a:t>
            </a:r>
            <a:r>
              <a:rPr lang="en-US" i="1"/>
              <a:t>n </a:t>
            </a:r>
            <a:r>
              <a:rPr lang="en-US"/>
              <a:t>and order</a:t>
            </a:r>
            <a:r>
              <a:rPr lang="en-US" i="1"/>
              <a:t> n!</a:t>
            </a:r>
            <a:r>
              <a:rPr lang="en-US"/>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Grp="1" noChangeArrowheads="1"/>
          </p:cNvSpPr>
          <p:nvPr>
            <p:ph type="sldNum" sz="quarter" idx="12"/>
          </p:nvPr>
        </p:nvSpPr>
        <p:spPr>
          <a:ln/>
        </p:spPr>
        <p:txBody>
          <a:bodyPr/>
          <a:lstStyle/>
          <a:p>
            <a:pPr>
              <a:defRPr/>
            </a:pPr>
            <a:fld id="{9A34055D-660F-4DAE-B028-732DA804E55E}" type="slidenum">
              <a:rPr lang="en-US"/>
              <a:pPr>
                <a:defRPr/>
              </a:pPr>
              <a:t>128</a:t>
            </a:fld>
            <a:endParaRPr lang="en-US"/>
          </a:p>
        </p:txBody>
      </p:sp>
      <p:graphicFrame>
        <p:nvGraphicFramePr>
          <p:cNvPr id="5122" name="Object 4"/>
          <p:cNvGraphicFramePr>
            <a:graphicFrameLocks noChangeAspect="1"/>
          </p:cNvGraphicFramePr>
          <p:nvPr>
            <p:ph sz="half" idx="1"/>
          </p:nvPr>
        </p:nvGraphicFramePr>
        <p:xfrm>
          <a:off x="508000" y="990600"/>
          <a:ext cx="10321109" cy="1978114"/>
        </p:xfrm>
        <a:graphic>
          <a:graphicData uri="http://schemas.openxmlformats.org/presentationml/2006/ole">
            <p:oleObj spid="_x0000_s52226" name="Bitmap Image" r:id="rId3" imgW="5144218" imgH="1314286" progId="PBrush">
              <p:embed/>
            </p:oleObj>
          </a:graphicData>
        </a:graphic>
      </p:graphicFrame>
      <p:sp>
        <p:nvSpPr>
          <p:cNvPr id="5124" name="Rectangle 6"/>
          <p:cNvSpPr>
            <a:spLocks noChangeArrowheads="1"/>
          </p:cNvSpPr>
          <p:nvPr/>
        </p:nvSpPr>
        <p:spPr bwMode="auto">
          <a:xfrm>
            <a:off x="812800" y="3276600"/>
            <a:ext cx="6178294" cy="369332"/>
          </a:xfrm>
          <a:prstGeom prst="rect">
            <a:avLst/>
          </a:prstGeom>
          <a:noFill/>
          <a:ln w="9525">
            <a:noFill/>
            <a:miter lim="800000"/>
            <a:headEnd/>
            <a:tailEnd/>
          </a:ln>
        </p:spPr>
        <p:txBody>
          <a:bodyPr wrap="none">
            <a:spAutoFit/>
          </a:bodyPr>
          <a:lstStyle/>
          <a:p>
            <a:r>
              <a:rPr lang="en-US" dirty="0">
                <a:solidFill>
                  <a:schemeClr val="tx2"/>
                </a:solidFill>
              </a:rPr>
              <a:t>The multiplication table of </a:t>
            </a:r>
            <a:r>
              <a:rPr lang="en-US" i="1" dirty="0">
                <a:solidFill>
                  <a:schemeClr val="tx2"/>
                </a:solidFill>
              </a:rPr>
              <a:t>S</a:t>
            </a:r>
            <a:r>
              <a:rPr lang="en-US" baseline="-25000" dirty="0">
                <a:solidFill>
                  <a:schemeClr val="tx2"/>
                </a:solidFill>
              </a:rPr>
              <a:t>3</a:t>
            </a:r>
            <a:r>
              <a:rPr lang="en-US" dirty="0">
                <a:solidFill>
                  <a:schemeClr val="tx2"/>
                </a:solidFill>
              </a:rPr>
              <a:t> appears in Fig. below</a:t>
            </a:r>
          </a:p>
        </p:txBody>
      </p:sp>
      <p:graphicFrame>
        <p:nvGraphicFramePr>
          <p:cNvPr id="5123" name="Object 7"/>
          <p:cNvGraphicFramePr>
            <a:graphicFrameLocks noChangeAspect="1"/>
          </p:cNvGraphicFramePr>
          <p:nvPr>
            <p:ph sz="half" idx="2"/>
          </p:nvPr>
        </p:nvGraphicFramePr>
        <p:xfrm>
          <a:off x="406400" y="3810000"/>
          <a:ext cx="4139474" cy="2541602"/>
        </p:xfrm>
        <a:graphic>
          <a:graphicData uri="http://schemas.openxmlformats.org/presentationml/2006/ole">
            <p:oleObj spid="_x0000_s52227" name="Bitmap Image" r:id="rId4" imgW="2467319" imgH="2019048" progId="PBrush">
              <p:embed/>
            </p:oleObj>
          </a:graphicData>
        </a:graphic>
      </p:graphicFrame>
      <p:sp>
        <p:nvSpPr>
          <p:cNvPr id="5129" name="Rectangle 9"/>
          <p:cNvSpPr>
            <a:spLocks noChangeArrowheads="1"/>
          </p:cNvSpPr>
          <p:nvPr/>
        </p:nvSpPr>
        <p:spPr bwMode="auto">
          <a:xfrm>
            <a:off x="406400" y="152401"/>
            <a:ext cx="6742551" cy="646331"/>
          </a:xfrm>
          <a:prstGeom prst="rect">
            <a:avLst/>
          </a:prstGeom>
          <a:noFill/>
          <a:ln w="9525">
            <a:noFill/>
            <a:miter lim="800000"/>
            <a:headEnd/>
            <a:tailEnd/>
          </a:ln>
          <a:effectLst/>
        </p:spPr>
        <p:txBody>
          <a:bodyPr wrap="none">
            <a:spAutoFit/>
          </a:bodyPr>
          <a:lstStyle/>
          <a:p>
            <a:r>
              <a:rPr lang="en-US" dirty="0">
                <a:solidFill>
                  <a:schemeClr val="tx2"/>
                </a:solidFill>
              </a:rPr>
              <a:t>Let us consider a set, S = {1, 2, 3}.</a:t>
            </a:r>
          </a:p>
          <a:p>
            <a:r>
              <a:rPr lang="en-US" dirty="0">
                <a:solidFill>
                  <a:schemeClr val="tx2"/>
                </a:solidFill>
              </a:rPr>
              <a:t>The symmetric group </a:t>
            </a:r>
            <a:r>
              <a:rPr lang="en-US" i="1" dirty="0">
                <a:solidFill>
                  <a:schemeClr val="tx2"/>
                </a:solidFill>
              </a:rPr>
              <a:t>S</a:t>
            </a:r>
            <a:r>
              <a:rPr lang="en-US" baseline="-25000" dirty="0">
                <a:solidFill>
                  <a:schemeClr val="tx2"/>
                </a:solidFill>
              </a:rPr>
              <a:t>3</a:t>
            </a:r>
            <a:r>
              <a:rPr lang="en-US" dirty="0">
                <a:solidFill>
                  <a:schemeClr val="tx2"/>
                </a:solidFill>
              </a:rPr>
              <a:t> has 3! = 6 elements as follows:</a:t>
            </a:r>
          </a:p>
        </p:txBody>
      </p:sp>
      <p:sp>
        <p:nvSpPr>
          <p:cNvPr id="5130" name="Text Box 10"/>
          <p:cNvSpPr txBox="1">
            <a:spLocks noChangeArrowheads="1"/>
          </p:cNvSpPr>
          <p:nvPr/>
        </p:nvSpPr>
        <p:spPr bwMode="auto">
          <a:xfrm>
            <a:off x="4978400" y="3962400"/>
            <a:ext cx="7010400" cy="646331"/>
          </a:xfrm>
          <a:prstGeom prst="rect">
            <a:avLst/>
          </a:prstGeom>
          <a:noFill/>
          <a:ln w="9525">
            <a:noFill/>
            <a:miter lim="800000"/>
            <a:headEnd/>
            <a:tailEnd/>
          </a:ln>
          <a:effectLst/>
        </p:spPr>
        <p:txBody>
          <a:bodyPr>
            <a:spAutoFit/>
          </a:bodyPr>
          <a:lstStyle/>
          <a:p>
            <a:pPr>
              <a:spcBef>
                <a:spcPct val="50000"/>
              </a:spcBef>
            </a:pPr>
            <a:r>
              <a:rPr lang="en-US" dirty="0">
                <a:solidFill>
                  <a:schemeClr val="tx2"/>
                </a:solidFill>
              </a:rPr>
              <a:t>({</a:t>
            </a:r>
            <a:r>
              <a:rPr lang="el-GR" dirty="0">
                <a:solidFill>
                  <a:schemeClr val="tx2"/>
                </a:solidFill>
                <a:cs typeface="Times New Roman" pitchFamily="18" charset="0"/>
              </a:rPr>
              <a:t>ε</a:t>
            </a:r>
            <a:r>
              <a:rPr lang="en-US" dirty="0">
                <a:solidFill>
                  <a:schemeClr val="tx2"/>
                </a:solidFill>
                <a:cs typeface="Times New Roman" pitchFamily="18" charset="0"/>
              </a:rPr>
              <a:t>,</a:t>
            </a:r>
            <a:r>
              <a:rPr lang="el-GR" dirty="0">
                <a:solidFill>
                  <a:schemeClr val="tx2"/>
                </a:solidFill>
                <a:cs typeface="Times New Roman" pitchFamily="18" charset="0"/>
              </a:rPr>
              <a:t>σ</a:t>
            </a:r>
            <a:r>
              <a:rPr lang="en-US" baseline="-25000" dirty="0">
                <a:solidFill>
                  <a:schemeClr val="tx2"/>
                </a:solidFill>
                <a:cs typeface="Times New Roman" pitchFamily="18" charset="0"/>
              </a:rPr>
              <a:t>1</a:t>
            </a:r>
            <a:r>
              <a:rPr lang="en-US" dirty="0">
                <a:solidFill>
                  <a:schemeClr val="tx2"/>
                </a:solidFill>
                <a:cs typeface="Times New Roman" pitchFamily="18" charset="0"/>
              </a:rPr>
              <a:t>,</a:t>
            </a:r>
            <a:r>
              <a:rPr lang="el-GR" i="1" dirty="0">
                <a:solidFill>
                  <a:schemeClr val="tx2"/>
                </a:solidFill>
                <a:cs typeface="Times New Roman" pitchFamily="18" charset="0"/>
              </a:rPr>
              <a:t>Φ</a:t>
            </a:r>
            <a:r>
              <a:rPr lang="en-US" i="1" baseline="-25000" dirty="0">
                <a:solidFill>
                  <a:schemeClr val="tx2"/>
                </a:solidFill>
                <a:cs typeface="Times New Roman" pitchFamily="18" charset="0"/>
              </a:rPr>
              <a:t>2</a:t>
            </a:r>
            <a:r>
              <a:rPr lang="en-US" dirty="0">
                <a:solidFill>
                  <a:schemeClr val="tx2"/>
                </a:solidFill>
              </a:rPr>
              <a:t>} </a:t>
            </a:r>
            <a:r>
              <a:rPr lang="en-US" i="1" dirty="0">
                <a:solidFill>
                  <a:schemeClr val="tx2"/>
                </a:solidFill>
              </a:rPr>
              <a:t>,◊), </a:t>
            </a:r>
            <a:r>
              <a:rPr lang="en-US" dirty="0">
                <a:solidFill>
                  <a:schemeClr val="tx2"/>
                </a:solidFill>
              </a:rPr>
              <a:t>({</a:t>
            </a:r>
            <a:r>
              <a:rPr lang="el-GR" dirty="0">
                <a:solidFill>
                  <a:schemeClr val="tx2"/>
                </a:solidFill>
              </a:rPr>
              <a:t>ε</a:t>
            </a:r>
            <a:r>
              <a:rPr lang="en-US" dirty="0">
                <a:solidFill>
                  <a:schemeClr val="tx2"/>
                </a:solidFill>
              </a:rPr>
              <a:t>,</a:t>
            </a:r>
            <a:r>
              <a:rPr lang="el-GR" dirty="0">
                <a:solidFill>
                  <a:schemeClr val="tx2"/>
                </a:solidFill>
              </a:rPr>
              <a:t>σ</a:t>
            </a:r>
            <a:r>
              <a:rPr lang="en-US" baseline="-25000" dirty="0">
                <a:solidFill>
                  <a:schemeClr val="tx2"/>
                </a:solidFill>
              </a:rPr>
              <a:t>3</a:t>
            </a:r>
            <a:r>
              <a:rPr lang="en-US" dirty="0">
                <a:solidFill>
                  <a:schemeClr val="tx2"/>
                </a:solidFill>
              </a:rPr>
              <a:t>,</a:t>
            </a:r>
            <a:r>
              <a:rPr lang="el-GR" i="1" dirty="0">
                <a:solidFill>
                  <a:schemeClr val="tx2"/>
                </a:solidFill>
              </a:rPr>
              <a:t>Φ</a:t>
            </a:r>
            <a:r>
              <a:rPr lang="en-US" i="1" baseline="-25000" dirty="0">
                <a:solidFill>
                  <a:schemeClr val="tx2"/>
                </a:solidFill>
              </a:rPr>
              <a:t>1</a:t>
            </a:r>
            <a:r>
              <a:rPr lang="en-US" dirty="0">
                <a:solidFill>
                  <a:schemeClr val="tx2"/>
                </a:solidFill>
              </a:rPr>
              <a:t>} </a:t>
            </a:r>
            <a:r>
              <a:rPr lang="en-US" i="1" dirty="0">
                <a:solidFill>
                  <a:schemeClr val="tx2"/>
                </a:solidFill>
              </a:rPr>
              <a:t>,◊), </a:t>
            </a:r>
            <a:r>
              <a:rPr lang="en-US" dirty="0">
                <a:solidFill>
                  <a:schemeClr val="tx2"/>
                </a:solidFill>
              </a:rPr>
              <a:t>({</a:t>
            </a:r>
            <a:r>
              <a:rPr lang="el-GR" dirty="0">
                <a:solidFill>
                  <a:schemeClr val="tx2"/>
                </a:solidFill>
              </a:rPr>
              <a:t>ε</a:t>
            </a:r>
            <a:r>
              <a:rPr lang="en-US" dirty="0">
                <a:solidFill>
                  <a:schemeClr val="tx2"/>
                </a:solidFill>
              </a:rPr>
              <a:t>,</a:t>
            </a:r>
            <a:r>
              <a:rPr lang="el-GR" dirty="0">
                <a:solidFill>
                  <a:schemeClr val="tx2"/>
                </a:solidFill>
              </a:rPr>
              <a:t>σ</a:t>
            </a:r>
            <a:r>
              <a:rPr lang="en-US" baseline="-25000" dirty="0">
                <a:solidFill>
                  <a:schemeClr val="tx2"/>
                </a:solidFill>
              </a:rPr>
              <a:t>2</a:t>
            </a:r>
            <a:r>
              <a:rPr lang="en-US" dirty="0">
                <a:solidFill>
                  <a:schemeClr val="tx2"/>
                </a:solidFill>
              </a:rPr>
              <a:t>} </a:t>
            </a:r>
            <a:r>
              <a:rPr lang="en-US" i="1" dirty="0">
                <a:solidFill>
                  <a:schemeClr val="tx2"/>
                </a:solidFill>
              </a:rPr>
              <a:t>,◊) </a:t>
            </a:r>
            <a:r>
              <a:rPr lang="en-US" dirty="0">
                <a:solidFill>
                  <a:schemeClr val="tx2"/>
                </a:solidFill>
              </a:rPr>
              <a:t>etc are all permutation group of degree 3 and order 6</a:t>
            </a:r>
            <a:r>
              <a:rPr lang="en-US" i="1" dirty="0">
                <a:solidFill>
                  <a:schemeClr val="tx2"/>
                </a:solidFill>
              </a:rPr>
              <a:t>. </a:t>
            </a:r>
          </a:p>
        </p:txBody>
      </p:sp>
      <p:sp>
        <p:nvSpPr>
          <p:cNvPr id="5131" name="Text Box 11"/>
          <p:cNvSpPr txBox="1">
            <a:spLocks noChangeArrowheads="1"/>
          </p:cNvSpPr>
          <p:nvPr/>
        </p:nvSpPr>
        <p:spPr bwMode="auto">
          <a:xfrm>
            <a:off x="4876800" y="5334001"/>
            <a:ext cx="6908800" cy="646331"/>
          </a:xfrm>
          <a:prstGeom prst="rect">
            <a:avLst/>
          </a:prstGeom>
          <a:noFill/>
          <a:ln w="9525">
            <a:noFill/>
            <a:miter lim="800000"/>
            <a:headEnd/>
            <a:tailEnd/>
          </a:ln>
          <a:effectLst/>
        </p:spPr>
        <p:txBody>
          <a:bodyPr>
            <a:spAutoFit/>
          </a:bodyPr>
          <a:lstStyle/>
          <a:p>
            <a:pPr>
              <a:spcBef>
                <a:spcPct val="50000"/>
              </a:spcBef>
            </a:pPr>
            <a:r>
              <a:rPr lang="en-US" dirty="0">
                <a:solidFill>
                  <a:schemeClr val="tx2"/>
                </a:solidFill>
              </a:rPr>
              <a:t>({</a:t>
            </a:r>
            <a:r>
              <a:rPr lang="el-GR" dirty="0">
                <a:solidFill>
                  <a:schemeClr val="tx2"/>
                </a:solidFill>
                <a:cs typeface="Times New Roman" pitchFamily="18" charset="0"/>
              </a:rPr>
              <a:t>ε</a:t>
            </a:r>
            <a:r>
              <a:rPr lang="en-US" dirty="0">
                <a:solidFill>
                  <a:schemeClr val="tx2"/>
                </a:solidFill>
                <a:cs typeface="Times New Roman" pitchFamily="18" charset="0"/>
              </a:rPr>
              <a:t>,</a:t>
            </a:r>
            <a:r>
              <a:rPr lang="el-GR" dirty="0">
                <a:solidFill>
                  <a:schemeClr val="tx2"/>
                </a:solidFill>
                <a:cs typeface="Times New Roman" pitchFamily="18" charset="0"/>
              </a:rPr>
              <a:t>σ</a:t>
            </a:r>
            <a:r>
              <a:rPr lang="en-US" baseline="-25000" dirty="0">
                <a:solidFill>
                  <a:schemeClr val="tx2"/>
                </a:solidFill>
                <a:cs typeface="Times New Roman" pitchFamily="18" charset="0"/>
              </a:rPr>
              <a:t>1</a:t>
            </a:r>
            <a:r>
              <a:rPr lang="en-US" dirty="0">
                <a:solidFill>
                  <a:schemeClr val="tx2"/>
                </a:solidFill>
                <a:cs typeface="Times New Roman" pitchFamily="18" charset="0"/>
              </a:rPr>
              <a:t>, </a:t>
            </a:r>
            <a:r>
              <a:rPr lang="el-GR" dirty="0">
                <a:solidFill>
                  <a:schemeClr val="tx2"/>
                </a:solidFill>
              </a:rPr>
              <a:t>σ</a:t>
            </a:r>
            <a:r>
              <a:rPr lang="en-US" baseline="-25000" dirty="0">
                <a:solidFill>
                  <a:schemeClr val="tx2"/>
                </a:solidFill>
              </a:rPr>
              <a:t>2</a:t>
            </a:r>
            <a:r>
              <a:rPr lang="en-US" dirty="0">
                <a:solidFill>
                  <a:schemeClr val="tx2"/>
                </a:solidFill>
              </a:rPr>
              <a:t> ,</a:t>
            </a:r>
            <a:r>
              <a:rPr lang="el-GR" dirty="0">
                <a:solidFill>
                  <a:schemeClr val="tx2"/>
                </a:solidFill>
              </a:rPr>
              <a:t>σ</a:t>
            </a:r>
            <a:r>
              <a:rPr lang="en-US" baseline="-25000" dirty="0">
                <a:solidFill>
                  <a:schemeClr val="tx2"/>
                </a:solidFill>
              </a:rPr>
              <a:t>3</a:t>
            </a:r>
            <a:r>
              <a:rPr lang="en-US" dirty="0">
                <a:solidFill>
                  <a:schemeClr val="tx2"/>
                </a:solidFill>
              </a:rPr>
              <a:t>, </a:t>
            </a:r>
            <a:r>
              <a:rPr lang="el-GR" i="1" dirty="0">
                <a:solidFill>
                  <a:schemeClr val="tx2"/>
                </a:solidFill>
              </a:rPr>
              <a:t>Φ</a:t>
            </a:r>
            <a:r>
              <a:rPr lang="en-US" i="1" baseline="-25000" dirty="0">
                <a:solidFill>
                  <a:schemeClr val="tx2"/>
                </a:solidFill>
              </a:rPr>
              <a:t>1</a:t>
            </a:r>
            <a:r>
              <a:rPr lang="en-US" i="1" dirty="0">
                <a:solidFill>
                  <a:schemeClr val="tx2"/>
                </a:solidFill>
              </a:rPr>
              <a:t>,</a:t>
            </a:r>
            <a:r>
              <a:rPr lang="en-US" dirty="0">
                <a:solidFill>
                  <a:schemeClr val="tx2"/>
                </a:solidFill>
              </a:rPr>
              <a:t> </a:t>
            </a:r>
            <a:r>
              <a:rPr lang="el-GR" i="1" dirty="0">
                <a:solidFill>
                  <a:schemeClr val="tx2"/>
                </a:solidFill>
                <a:cs typeface="Times New Roman" pitchFamily="18" charset="0"/>
              </a:rPr>
              <a:t>Φ</a:t>
            </a:r>
            <a:r>
              <a:rPr lang="en-US" i="1" baseline="-25000" dirty="0">
                <a:solidFill>
                  <a:schemeClr val="tx2"/>
                </a:solidFill>
                <a:cs typeface="Times New Roman" pitchFamily="18" charset="0"/>
              </a:rPr>
              <a:t>2</a:t>
            </a:r>
            <a:r>
              <a:rPr lang="en-US" dirty="0">
                <a:solidFill>
                  <a:schemeClr val="tx2"/>
                </a:solidFill>
              </a:rPr>
              <a:t>} </a:t>
            </a:r>
            <a:r>
              <a:rPr lang="en-US" i="1" dirty="0">
                <a:solidFill>
                  <a:schemeClr val="tx2"/>
                </a:solidFill>
              </a:rPr>
              <a:t>,◊), </a:t>
            </a:r>
            <a:r>
              <a:rPr lang="en-US" dirty="0">
                <a:solidFill>
                  <a:schemeClr val="tx2"/>
                </a:solidFill>
              </a:rPr>
              <a:t>is symmetric group of degree 3 and order 6</a:t>
            </a:r>
            <a:r>
              <a:rPr lang="en-US" i="1" dirty="0">
                <a:solidFill>
                  <a:schemeClr val="tx2"/>
                </a:solidFill>
              </a:rPr>
              <a:t>. </a:t>
            </a:r>
          </a:p>
        </p:txBody>
      </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12"/>
          </p:nvPr>
        </p:nvSpPr>
        <p:spPr>
          <a:ln/>
        </p:spPr>
        <p:txBody>
          <a:bodyPr/>
          <a:lstStyle/>
          <a:p>
            <a:pPr>
              <a:defRPr/>
            </a:pPr>
            <a:fld id="{D82FC0AB-0F23-433E-8445-F1AEDAE0C6ED}" type="slidenum">
              <a:rPr lang="en-US"/>
              <a:pPr>
                <a:defRPr/>
              </a:pPr>
              <a:t>129</a:t>
            </a:fld>
            <a:endParaRPr lang="en-US"/>
          </a:p>
        </p:txBody>
      </p:sp>
      <p:pic>
        <p:nvPicPr>
          <p:cNvPr id="16386" name="Picture 2"/>
          <p:cNvPicPr>
            <a:picLocks noChangeAspect="1" noChangeArrowheads="1"/>
          </p:cNvPicPr>
          <p:nvPr/>
        </p:nvPicPr>
        <p:blipFill>
          <a:blip r:embed="rId2"/>
          <a:srcRect/>
          <a:stretch>
            <a:fillRect/>
          </a:stretch>
        </p:blipFill>
        <p:spPr bwMode="auto">
          <a:xfrm>
            <a:off x="5872480" y="3276600"/>
            <a:ext cx="5952067" cy="2509838"/>
          </a:xfrm>
          <a:prstGeom prst="rect">
            <a:avLst/>
          </a:prstGeom>
          <a:noFill/>
          <a:ln w="9525">
            <a:noFill/>
            <a:miter lim="800000"/>
            <a:headEnd/>
            <a:tailEnd/>
          </a:ln>
        </p:spPr>
      </p:pic>
      <p:pic>
        <p:nvPicPr>
          <p:cNvPr id="16387" name="Picture 3"/>
          <p:cNvPicPr>
            <a:picLocks noChangeAspect="1" noChangeArrowheads="1"/>
          </p:cNvPicPr>
          <p:nvPr/>
        </p:nvPicPr>
        <p:blipFill>
          <a:blip r:embed="rId3"/>
          <a:srcRect/>
          <a:stretch>
            <a:fillRect/>
          </a:stretch>
        </p:blipFill>
        <p:spPr bwMode="auto">
          <a:xfrm>
            <a:off x="1754778" y="2042161"/>
            <a:ext cx="4058193" cy="4170170"/>
          </a:xfrm>
          <a:prstGeom prst="rect">
            <a:avLst/>
          </a:prstGeom>
          <a:noFill/>
          <a:ln w="9525">
            <a:noFill/>
            <a:miter lim="800000"/>
            <a:headEnd/>
            <a:tailEnd/>
          </a:ln>
        </p:spPr>
      </p:pic>
      <p:sp>
        <p:nvSpPr>
          <p:cNvPr id="16392" name="Text Box 8"/>
          <p:cNvSpPr txBox="1">
            <a:spLocks noChangeArrowheads="1"/>
          </p:cNvSpPr>
          <p:nvPr/>
        </p:nvSpPr>
        <p:spPr bwMode="auto">
          <a:xfrm>
            <a:off x="203200" y="1"/>
            <a:ext cx="11684000" cy="1920875"/>
          </a:xfrm>
          <a:prstGeom prst="rect">
            <a:avLst/>
          </a:prstGeom>
          <a:noFill/>
          <a:ln w="9525">
            <a:noFill/>
            <a:miter lim="800000"/>
            <a:headEnd/>
            <a:tailEnd/>
          </a:ln>
          <a:effectLst/>
        </p:spPr>
        <p:txBody>
          <a:bodyPr>
            <a:spAutoFit/>
          </a:bodyPr>
          <a:lstStyle/>
          <a:p>
            <a:pPr algn="just">
              <a:spcBef>
                <a:spcPct val="50000"/>
              </a:spcBef>
            </a:pPr>
            <a:r>
              <a:rPr lang="en-US" sz="2000"/>
              <a:t>By considering the symmetries of regular polygons we obtain certain other permutation groups called dihedral group. For this purpose, let us first consider an equilateral triangle whose vertices are denoted as A, B and C.  Now consider all possible rotation and reflections which leave the final position of the triangle unchanged from its original position except for the renaming of vertices. Thus the dihedral group is (D</a:t>
            </a:r>
            <a:r>
              <a:rPr lang="en-US" sz="2000" baseline="-25000"/>
              <a:t>3</a:t>
            </a:r>
            <a:r>
              <a:rPr lang="en-US" sz="2000"/>
              <a:t>, </a:t>
            </a:r>
            <a:r>
              <a:rPr lang="en-US" sz="2000" i="1"/>
              <a:t>◊</a:t>
            </a:r>
            <a:r>
              <a:rPr lang="en-US" sz="2000"/>
              <a:t>) obtained from rotation and reflection of a triangle.</a:t>
            </a:r>
          </a:p>
        </p:txBody>
      </p:sp>
      <p:sp>
        <p:nvSpPr>
          <p:cNvPr id="16393" name="Text Box 9"/>
          <p:cNvSpPr txBox="1">
            <a:spLocks noChangeArrowheads="1"/>
          </p:cNvSpPr>
          <p:nvPr/>
        </p:nvSpPr>
        <p:spPr bwMode="auto">
          <a:xfrm>
            <a:off x="6502400" y="2819400"/>
            <a:ext cx="4775200" cy="369332"/>
          </a:xfrm>
          <a:prstGeom prst="rect">
            <a:avLst/>
          </a:prstGeom>
          <a:noFill/>
          <a:ln w="9525">
            <a:noFill/>
            <a:miter lim="800000"/>
            <a:headEnd/>
            <a:tailEnd/>
          </a:ln>
          <a:effectLst/>
        </p:spPr>
        <p:txBody>
          <a:bodyPr>
            <a:spAutoFit/>
          </a:bodyPr>
          <a:lstStyle/>
          <a:p>
            <a:pPr>
              <a:spcBef>
                <a:spcPct val="50000"/>
              </a:spcBef>
            </a:pPr>
            <a:r>
              <a:rPr lang="en-US"/>
              <a:t>Multiplication table of </a:t>
            </a:r>
            <a:r>
              <a:rPr lang="en-US" i="1"/>
              <a:t>S</a:t>
            </a:r>
            <a:r>
              <a:rPr lang="en-US" baseline="-25000"/>
              <a:t>3</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82880" y="176351"/>
            <a:ext cx="4859383" cy="4186643"/>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4" name="Picture 2"/>
          <p:cNvPicPr>
            <a:picLocks noChangeAspect="1" noChangeArrowheads="1"/>
          </p:cNvPicPr>
          <p:nvPr/>
        </p:nvPicPr>
        <p:blipFill>
          <a:blip r:embed="rId3"/>
          <a:srcRect/>
          <a:stretch>
            <a:fillRect/>
          </a:stretch>
        </p:blipFill>
        <p:spPr bwMode="auto">
          <a:xfrm>
            <a:off x="5159829" y="2536370"/>
            <a:ext cx="6871062" cy="4164875"/>
          </a:xfrm>
          <a:prstGeom prst="rect">
            <a:avLst/>
          </a:prstGeom>
          <a:noFill/>
          <a:ln w="9525">
            <a:noFill/>
            <a:miter lim="800000"/>
            <a:headEnd/>
            <a:tailEnd/>
          </a:ln>
          <a:effectLst/>
        </p:spPr>
      </p:pic>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12"/>
          </p:nvPr>
        </p:nvSpPr>
        <p:spPr>
          <a:ln/>
        </p:spPr>
        <p:txBody>
          <a:bodyPr/>
          <a:lstStyle/>
          <a:p>
            <a:pPr>
              <a:defRPr/>
            </a:pPr>
            <a:fld id="{F04B0FBA-5201-44A1-A9DB-9BB52B68FB80}" type="slidenum">
              <a:rPr lang="en-US"/>
              <a:pPr>
                <a:defRPr/>
              </a:pPr>
              <a:t>130</a:t>
            </a:fld>
            <a:endParaRPr lang="en-US"/>
          </a:p>
        </p:txBody>
      </p:sp>
      <p:graphicFrame>
        <p:nvGraphicFramePr>
          <p:cNvPr id="7170" name="Object 7"/>
          <p:cNvGraphicFramePr>
            <a:graphicFrameLocks noChangeAspect="1"/>
          </p:cNvGraphicFramePr>
          <p:nvPr>
            <p:ph sz="half" idx="1"/>
          </p:nvPr>
        </p:nvGraphicFramePr>
        <p:xfrm>
          <a:off x="0" y="609601"/>
          <a:ext cx="12192000" cy="1006475"/>
        </p:xfrm>
        <a:graphic>
          <a:graphicData uri="http://schemas.openxmlformats.org/presentationml/2006/ole">
            <p:oleObj spid="_x0000_s53250" name="Bitmap Image" r:id="rId3" imgW="6744641" imgH="743054" progId="PBrush">
              <p:embed/>
            </p:oleObj>
          </a:graphicData>
        </a:graphic>
      </p:graphicFrame>
      <p:graphicFrame>
        <p:nvGraphicFramePr>
          <p:cNvPr id="7171" name="Object 9"/>
          <p:cNvGraphicFramePr>
            <a:graphicFrameLocks noChangeAspect="1"/>
          </p:cNvGraphicFramePr>
          <p:nvPr>
            <p:ph sz="quarter" idx="2"/>
          </p:nvPr>
        </p:nvGraphicFramePr>
        <p:xfrm>
          <a:off x="609600" y="1600201"/>
          <a:ext cx="10566400" cy="2119313"/>
        </p:xfrm>
        <a:graphic>
          <a:graphicData uri="http://schemas.openxmlformats.org/presentationml/2006/ole">
            <p:oleObj spid="_x0000_s53251" name="Bitmap Image" r:id="rId4" imgW="6304762" imgH="1685714" progId="PBrush">
              <p:embed/>
            </p:oleObj>
          </a:graphicData>
        </a:graphic>
      </p:graphicFrame>
      <p:graphicFrame>
        <p:nvGraphicFramePr>
          <p:cNvPr id="7172" name="Object 12"/>
          <p:cNvGraphicFramePr>
            <a:graphicFrameLocks noChangeAspect="1"/>
          </p:cNvGraphicFramePr>
          <p:nvPr>
            <p:ph sz="quarter" idx="3"/>
          </p:nvPr>
        </p:nvGraphicFramePr>
        <p:xfrm>
          <a:off x="304800" y="3810001"/>
          <a:ext cx="11582400" cy="2449513"/>
        </p:xfrm>
        <a:graphic>
          <a:graphicData uri="http://schemas.openxmlformats.org/presentationml/2006/ole">
            <p:oleObj spid="_x0000_s53252" name="Bitmap Image" r:id="rId5" imgW="7561905" imgH="2133898" progId="PBrush">
              <p:embed/>
            </p:oleObj>
          </a:graphicData>
        </a:graphic>
      </p:graphicFrame>
      <p:sp>
        <p:nvSpPr>
          <p:cNvPr id="7173" name="Text Box 15"/>
          <p:cNvSpPr txBox="1">
            <a:spLocks noChangeArrowheads="1"/>
          </p:cNvSpPr>
          <p:nvPr/>
        </p:nvSpPr>
        <p:spPr bwMode="auto">
          <a:xfrm>
            <a:off x="0" y="0"/>
            <a:ext cx="2946400" cy="369332"/>
          </a:xfrm>
          <a:prstGeom prst="rect">
            <a:avLst/>
          </a:prstGeom>
          <a:noFill/>
          <a:ln w="9525">
            <a:noFill/>
            <a:miter lim="800000"/>
            <a:headEnd/>
            <a:tailEnd/>
          </a:ln>
        </p:spPr>
        <p:txBody>
          <a:bodyPr>
            <a:spAutoFit/>
          </a:bodyPr>
          <a:lstStyle/>
          <a:p>
            <a:pPr>
              <a:spcBef>
                <a:spcPct val="50000"/>
              </a:spcBef>
            </a:pPr>
            <a:r>
              <a:rPr lang="en-US">
                <a:solidFill>
                  <a:schemeClr val="accent2"/>
                </a:solidFill>
              </a:rPr>
              <a:t>Example 11</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04FF60B9-6ADE-4606-A2CC-FBC78C36CD5F}" type="slidenum">
              <a:rPr lang="en-US"/>
              <a:pPr>
                <a:defRPr/>
              </a:pPr>
              <a:t>131</a:t>
            </a:fld>
            <a:endParaRPr lang="en-US"/>
          </a:p>
        </p:txBody>
      </p:sp>
      <p:sp>
        <p:nvSpPr>
          <p:cNvPr id="8195" name="Text Box 4"/>
          <p:cNvSpPr txBox="1">
            <a:spLocks noChangeArrowheads="1"/>
          </p:cNvSpPr>
          <p:nvPr/>
        </p:nvSpPr>
        <p:spPr bwMode="auto">
          <a:xfrm>
            <a:off x="203200" y="152401"/>
            <a:ext cx="11582400" cy="1200329"/>
          </a:xfrm>
          <a:prstGeom prst="rect">
            <a:avLst/>
          </a:prstGeom>
          <a:noFill/>
          <a:ln w="9525">
            <a:noFill/>
            <a:miter lim="800000"/>
            <a:headEnd/>
            <a:tailEnd/>
          </a:ln>
        </p:spPr>
        <p:txBody>
          <a:bodyPr>
            <a:spAutoFit/>
          </a:bodyPr>
          <a:lstStyle/>
          <a:p>
            <a:r>
              <a:rPr lang="en-US" b="1">
                <a:solidFill>
                  <a:schemeClr val="accent2"/>
                </a:solidFill>
              </a:rPr>
              <a:t>Example-12</a:t>
            </a:r>
          </a:p>
          <a:p>
            <a:r>
              <a:rPr lang="en-US"/>
              <a:t>Let </a:t>
            </a:r>
            <a:r>
              <a:rPr lang="en-US" i="1"/>
              <a:t>S </a:t>
            </a:r>
            <a:r>
              <a:rPr lang="en-US"/>
              <a:t>be the square in Fig. below, with its center at the origin 0. Note that the vertices of </a:t>
            </a:r>
            <a:r>
              <a:rPr lang="en-US" i="1"/>
              <a:t>S </a:t>
            </a:r>
            <a:r>
              <a:rPr lang="en-US"/>
              <a:t>are numbered counterclockwise from 1 to 4.</a:t>
            </a:r>
          </a:p>
          <a:p>
            <a:r>
              <a:rPr lang="en-US"/>
              <a:t>Determine 8 elements of </a:t>
            </a:r>
            <a:r>
              <a:rPr lang="en-US" i="1"/>
              <a:t>D</a:t>
            </a:r>
            <a:r>
              <a:rPr lang="en-US" baseline="-25000"/>
              <a:t>4</a:t>
            </a:r>
            <a:r>
              <a:rPr lang="en-US"/>
              <a:t> by rotation and reflection.</a:t>
            </a:r>
          </a:p>
        </p:txBody>
      </p:sp>
      <p:graphicFrame>
        <p:nvGraphicFramePr>
          <p:cNvPr id="8194" name="Object 5"/>
          <p:cNvGraphicFramePr>
            <a:graphicFrameLocks noChangeAspect="1"/>
          </p:cNvGraphicFramePr>
          <p:nvPr>
            <p:ph/>
          </p:nvPr>
        </p:nvGraphicFramePr>
        <p:xfrm>
          <a:off x="3454401" y="1676400"/>
          <a:ext cx="3435351" cy="2667000"/>
        </p:xfrm>
        <a:graphic>
          <a:graphicData uri="http://schemas.openxmlformats.org/presentationml/2006/ole">
            <p:oleObj spid="_x0000_s54274" name="Bitmap Image" r:id="rId3" imgW="1895238" imgH="1961905" progId="PBrush">
              <p:embed/>
            </p:oleObj>
          </a:graphicData>
        </a:graphic>
      </p:graphicFrame>
      <p:sp>
        <p:nvSpPr>
          <p:cNvPr id="8200" name="Text Box 8"/>
          <p:cNvSpPr txBox="1">
            <a:spLocks noChangeArrowheads="1"/>
          </p:cNvSpPr>
          <p:nvPr/>
        </p:nvSpPr>
        <p:spPr bwMode="auto">
          <a:xfrm>
            <a:off x="0" y="4343401"/>
            <a:ext cx="11684000" cy="923330"/>
          </a:xfrm>
          <a:prstGeom prst="rect">
            <a:avLst/>
          </a:prstGeom>
          <a:noFill/>
          <a:ln w="9525">
            <a:noFill/>
            <a:miter lim="800000"/>
            <a:headEnd/>
            <a:tailEnd/>
          </a:ln>
          <a:effectLst/>
        </p:spPr>
        <p:txBody>
          <a:bodyPr>
            <a:spAutoFit/>
          </a:bodyPr>
          <a:lstStyle/>
          <a:p>
            <a:pPr algn="just">
              <a:spcBef>
                <a:spcPct val="50000"/>
              </a:spcBef>
            </a:pPr>
            <a:r>
              <a:rPr lang="en-US"/>
              <a:t>There are eight symmetries as follows. For </a:t>
            </a:r>
            <a:r>
              <a:rPr lang="en-US" i="1"/>
              <a:t>α </a:t>
            </a:r>
            <a:r>
              <a:rPr lang="en-US"/>
              <a:t>= 0◦, 90◦, 180◦, 270◦, let </a:t>
            </a:r>
            <a:r>
              <a:rPr lang="en-US" i="1"/>
              <a:t>σ(α) </a:t>
            </a:r>
            <a:r>
              <a:rPr lang="en-US"/>
              <a:t>be the symmetry obtained by rotating </a:t>
            </a:r>
            <a:r>
              <a:rPr lang="en-US" i="1"/>
              <a:t>S </a:t>
            </a:r>
            <a:r>
              <a:rPr lang="en-US"/>
              <a:t>about its center </a:t>
            </a:r>
            <a:r>
              <a:rPr lang="en-US" i="1"/>
              <a:t>α  </a:t>
            </a:r>
            <a:r>
              <a:rPr lang="en-US"/>
              <a:t>degrees, and let </a:t>
            </a:r>
            <a:r>
              <a:rPr lang="en-US" i="1"/>
              <a:t>τ(α) </a:t>
            </a:r>
            <a:r>
              <a:rPr lang="en-US"/>
              <a:t>be the symmetry obtained by reflecting </a:t>
            </a:r>
            <a:r>
              <a:rPr lang="en-US" i="1"/>
              <a:t>S </a:t>
            </a:r>
            <a:r>
              <a:rPr lang="en-US"/>
              <a:t>about the y-axis and then rotating </a:t>
            </a:r>
            <a:r>
              <a:rPr lang="en-US" i="1"/>
              <a:t>S </a:t>
            </a:r>
            <a:r>
              <a:rPr lang="en-US"/>
              <a:t>about its center </a:t>
            </a:r>
            <a:r>
              <a:rPr lang="en-US" i="1"/>
              <a:t>α </a:t>
            </a:r>
            <a:r>
              <a:rPr lang="en-US"/>
              <a:t>degrees.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p>
            <a:pPr>
              <a:defRPr/>
            </a:pPr>
            <a:fld id="{A5A67000-BDA9-4537-8739-5BD208B62686}" type="slidenum">
              <a:rPr lang="en-US"/>
              <a:pPr>
                <a:defRPr/>
              </a:pPr>
              <a:t>132</a:t>
            </a:fld>
            <a:endParaRPr lang="en-US"/>
          </a:p>
        </p:txBody>
      </p:sp>
      <p:graphicFrame>
        <p:nvGraphicFramePr>
          <p:cNvPr id="9218" name="Object 4"/>
          <p:cNvGraphicFramePr>
            <a:graphicFrameLocks noChangeAspect="1"/>
          </p:cNvGraphicFramePr>
          <p:nvPr>
            <p:ph sz="half" idx="1"/>
          </p:nvPr>
        </p:nvGraphicFramePr>
        <p:xfrm>
          <a:off x="4165600" y="381000"/>
          <a:ext cx="7823200" cy="2733675"/>
        </p:xfrm>
        <a:graphic>
          <a:graphicData uri="http://schemas.openxmlformats.org/presentationml/2006/ole">
            <p:oleObj spid="_x0000_s55298" name="Bitmap Image" r:id="rId3" imgW="4439270" imgH="2066667" progId="PBrush">
              <p:embed/>
            </p:oleObj>
          </a:graphicData>
        </a:graphic>
      </p:graphicFrame>
      <p:pic>
        <p:nvPicPr>
          <p:cNvPr id="9219" name="Picture 7"/>
          <p:cNvPicPr>
            <a:picLocks noGrp="1" noChangeAspect="1" noChangeArrowheads="1"/>
          </p:cNvPicPr>
          <p:nvPr>
            <p:ph sz="half" idx="2"/>
          </p:nvPr>
        </p:nvPicPr>
        <p:blipFill>
          <a:blip r:embed="rId4"/>
          <a:srcRect/>
          <a:stretch>
            <a:fillRect/>
          </a:stretch>
        </p:blipFill>
        <p:spPr>
          <a:xfrm>
            <a:off x="1" y="0"/>
            <a:ext cx="3926417" cy="3048000"/>
          </a:xfrm>
          <a:noFill/>
        </p:spPr>
      </p:pic>
      <p:sp>
        <p:nvSpPr>
          <p:cNvPr id="9224" name="Text Box 8"/>
          <p:cNvSpPr txBox="1">
            <a:spLocks noChangeArrowheads="1"/>
          </p:cNvSpPr>
          <p:nvPr/>
        </p:nvSpPr>
        <p:spPr bwMode="auto">
          <a:xfrm>
            <a:off x="508000" y="3733801"/>
            <a:ext cx="10972800" cy="861774"/>
          </a:xfrm>
          <a:prstGeom prst="rect">
            <a:avLst/>
          </a:prstGeom>
          <a:noFill/>
          <a:ln w="9525">
            <a:noFill/>
            <a:miter lim="800000"/>
            <a:headEnd/>
            <a:tailEnd/>
          </a:ln>
          <a:effectLst/>
        </p:spPr>
        <p:txBody>
          <a:bodyPr>
            <a:spAutoFit/>
          </a:bodyPr>
          <a:lstStyle/>
          <a:p>
            <a:pPr>
              <a:spcBef>
                <a:spcPct val="50000"/>
              </a:spcBef>
            </a:pPr>
            <a:r>
              <a:rPr lang="en-US" sz="2000"/>
              <a:t>Now D</a:t>
            </a:r>
            <a:r>
              <a:rPr lang="en-US" sz="2000" baseline="-25000"/>
              <a:t>4 </a:t>
            </a:r>
            <a:r>
              <a:rPr lang="en-US" sz="2000"/>
              <a:t>= {</a:t>
            </a:r>
            <a:r>
              <a:rPr lang="el-GR" sz="2000">
                <a:cs typeface="Times New Roman" pitchFamily="18" charset="0"/>
              </a:rPr>
              <a:t>σ</a:t>
            </a:r>
            <a:r>
              <a:rPr lang="en-US" sz="2000">
                <a:cs typeface="Times New Roman" pitchFamily="18" charset="0"/>
              </a:rPr>
              <a:t>(0</a:t>
            </a:r>
            <a:r>
              <a:rPr lang="en-US" sz="2000" baseline="30000">
                <a:cs typeface="Times New Roman" pitchFamily="18" charset="0"/>
              </a:rPr>
              <a:t>0</a:t>
            </a:r>
            <a:r>
              <a:rPr lang="en-US" sz="2000">
                <a:cs typeface="Times New Roman" pitchFamily="18" charset="0"/>
              </a:rPr>
              <a:t>), </a:t>
            </a:r>
            <a:r>
              <a:rPr lang="el-GR" sz="2000"/>
              <a:t>σ</a:t>
            </a:r>
            <a:r>
              <a:rPr lang="en-US" sz="2000"/>
              <a:t>(90</a:t>
            </a:r>
            <a:r>
              <a:rPr lang="en-US" sz="2000" baseline="30000"/>
              <a:t>0</a:t>
            </a:r>
            <a:r>
              <a:rPr lang="en-US" sz="2000"/>
              <a:t>), </a:t>
            </a:r>
            <a:r>
              <a:rPr lang="el-GR" sz="2000"/>
              <a:t>σ</a:t>
            </a:r>
            <a:r>
              <a:rPr lang="en-US" sz="2000"/>
              <a:t>(180</a:t>
            </a:r>
            <a:r>
              <a:rPr lang="en-US" sz="2000" baseline="30000"/>
              <a:t>0</a:t>
            </a:r>
            <a:r>
              <a:rPr lang="en-US" sz="2000"/>
              <a:t>), </a:t>
            </a:r>
            <a:r>
              <a:rPr lang="el-GR" sz="2000"/>
              <a:t>σ</a:t>
            </a:r>
            <a:r>
              <a:rPr lang="en-US" sz="2000"/>
              <a:t>(270</a:t>
            </a:r>
            <a:r>
              <a:rPr lang="en-US" sz="2000" baseline="30000"/>
              <a:t>0</a:t>
            </a:r>
            <a:r>
              <a:rPr lang="en-US" sz="2000"/>
              <a:t>), </a:t>
            </a:r>
            <a:r>
              <a:rPr lang="el-GR" sz="2000">
                <a:cs typeface="Times New Roman" pitchFamily="18" charset="0"/>
              </a:rPr>
              <a:t>τ</a:t>
            </a:r>
            <a:r>
              <a:rPr lang="en-US" sz="2000">
                <a:cs typeface="Times New Roman" pitchFamily="18" charset="0"/>
              </a:rPr>
              <a:t>(0</a:t>
            </a:r>
            <a:r>
              <a:rPr lang="en-US" sz="2000" baseline="30000">
                <a:cs typeface="Times New Roman" pitchFamily="18" charset="0"/>
              </a:rPr>
              <a:t>0</a:t>
            </a:r>
            <a:r>
              <a:rPr lang="en-US" sz="2000">
                <a:cs typeface="Times New Roman" pitchFamily="18" charset="0"/>
              </a:rPr>
              <a:t>), </a:t>
            </a:r>
            <a:r>
              <a:rPr lang="el-GR" sz="2000"/>
              <a:t>τ</a:t>
            </a:r>
            <a:r>
              <a:rPr lang="en-US" sz="2000"/>
              <a:t>(90</a:t>
            </a:r>
            <a:r>
              <a:rPr lang="en-US" sz="2000" baseline="30000"/>
              <a:t>0</a:t>
            </a:r>
            <a:r>
              <a:rPr lang="en-US" sz="2000"/>
              <a:t>), </a:t>
            </a:r>
            <a:r>
              <a:rPr lang="el-GR" sz="2000"/>
              <a:t>τ</a:t>
            </a:r>
            <a:r>
              <a:rPr lang="en-US" sz="2000"/>
              <a:t>(180</a:t>
            </a:r>
            <a:r>
              <a:rPr lang="en-US" sz="2000" baseline="30000"/>
              <a:t>0</a:t>
            </a:r>
            <a:r>
              <a:rPr lang="en-US" sz="2000"/>
              <a:t>), </a:t>
            </a:r>
            <a:r>
              <a:rPr lang="el-GR" sz="2000"/>
              <a:t>τ</a:t>
            </a:r>
            <a:r>
              <a:rPr lang="en-US" sz="2000"/>
              <a:t>(270</a:t>
            </a:r>
            <a:r>
              <a:rPr lang="en-US" sz="2000" baseline="30000"/>
              <a:t>0</a:t>
            </a:r>
            <a:r>
              <a:rPr lang="en-US" sz="2000"/>
              <a:t>)}</a:t>
            </a:r>
          </a:p>
          <a:p>
            <a:pPr>
              <a:spcBef>
                <a:spcPct val="50000"/>
              </a:spcBef>
            </a:pPr>
            <a:r>
              <a:rPr lang="en-US" sz="2000"/>
              <a:t>Therefore (D</a:t>
            </a:r>
            <a:r>
              <a:rPr lang="en-US" sz="2000" baseline="-25000"/>
              <a:t>4</a:t>
            </a:r>
            <a:r>
              <a:rPr lang="en-US" sz="2000"/>
              <a:t>, </a:t>
            </a:r>
            <a:r>
              <a:rPr lang="en-US" i="1"/>
              <a:t>◊</a:t>
            </a:r>
            <a:r>
              <a:rPr lang="en-US" sz="2000"/>
              <a:t>) is a group of order 8 and degree 4. </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pPr>
              <a:defRPr/>
            </a:pPr>
            <a:fld id="{C82C8B02-7AB8-431F-9937-9BD1D2719705}" type="slidenum">
              <a:rPr lang="en-US"/>
              <a:pPr>
                <a:defRPr/>
              </a:pPr>
              <a:t>133</a:t>
            </a:fld>
            <a:endParaRPr lang="en-US"/>
          </a:p>
        </p:txBody>
      </p:sp>
      <p:sp>
        <p:nvSpPr>
          <p:cNvPr id="43012" name="Text Box 4"/>
          <p:cNvSpPr txBox="1">
            <a:spLocks noChangeArrowheads="1"/>
          </p:cNvSpPr>
          <p:nvPr/>
        </p:nvSpPr>
        <p:spPr bwMode="auto">
          <a:xfrm>
            <a:off x="711200" y="533400"/>
            <a:ext cx="10972800" cy="3416320"/>
          </a:xfrm>
          <a:prstGeom prst="rect">
            <a:avLst/>
          </a:prstGeom>
          <a:noFill/>
          <a:ln w="9525">
            <a:noFill/>
            <a:miter lim="800000"/>
            <a:headEnd/>
            <a:tailEnd/>
          </a:ln>
          <a:effectLst/>
        </p:spPr>
        <p:txBody>
          <a:bodyPr>
            <a:spAutoFit/>
          </a:bodyPr>
          <a:lstStyle/>
          <a:p>
            <a:r>
              <a:rPr lang="en-US" b="1" dirty="0">
                <a:solidFill>
                  <a:schemeClr val="tx2"/>
                </a:solidFill>
              </a:rPr>
              <a:t>Rings</a:t>
            </a:r>
          </a:p>
          <a:p>
            <a:r>
              <a:rPr lang="en-US" dirty="0">
                <a:solidFill>
                  <a:schemeClr val="tx2"/>
                </a:solidFill>
              </a:rPr>
              <a:t>A </a:t>
            </a:r>
            <a:r>
              <a:rPr lang="en-US" b="1" dirty="0">
                <a:solidFill>
                  <a:schemeClr val="tx2"/>
                </a:solidFill>
              </a:rPr>
              <a:t>ring </a:t>
            </a:r>
            <a:r>
              <a:rPr lang="en-US" dirty="0">
                <a:solidFill>
                  <a:schemeClr val="tx2"/>
                </a:solidFill>
              </a:rPr>
              <a:t>, sometimes denoted by {</a:t>
            </a:r>
            <a:r>
              <a:rPr lang="en-US" i="1" dirty="0">
                <a:solidFill>
                  <a:schemeClr val="tx2"/>
                </a:solidFill>
              </a:rPr>
              <a:t>R</a:t>
            </a:r>
            <a:r>
              <a:rPr lang="en-US" dirty="0">
                <a:solidFill>
                  <a:schemeClr val="tx2"/>
                </a:solidFill>
              </a:rPr>
              <a:t>, +, *}, is a set of elements with two binary operations, called addition and multiplication such that for all </a:t>
            </a:r>
            <a:r>
              <a:rPr lang="en-US" i="1" dirty="0">
                <a:solidFill>
                  <a:schemeClr val="tx2"/>
                </a:solidFill>
              </a:rPr>
              <a:t>a, b, c </a:t>
            </a:r>
            <a:r>
              <a:rPr lang="en-US" dirty="0">
                <a:solidFill>
                  <a:schemeClr val="tx2"/>
                </a:solidFill>
              </a:rPr>
              <a:t>in</a:t>
            </a:r>
            <a:r>
              <a:rPr lang="en-US" i="1" dirty="0">
                <a:solidFill>
                  <a:schemeClr val="tx2"/>
                </a:solidFill>
              </a:rPr>
              <a:t> R </a:t>
            </a:r>
            <a:r>
              <a:rPr lang="en-US" dirty="0">
                <a:solidFill>
                  <a:schemeClr val="tx2"/>
                </a:solidFill>
              </a:rPr>
              <a:t>the following axioms are obeyed.</a:t>
            </a:r>
          </a:p>
          <a:p>
            <a:endParaRPr lang="en-US" b="1" dirty="0">
              <a:solidFill>
                <a:schemeClr val="tx2"/>
              </a:solidFill>
            </a:endParaRPr>
          </a:p>
          <a:p>
            <a:r>
              <a:rPr lang="en-US" b="1" dirty="0">
                <a:solidFill>
                  <a:schemeClr val="tx2"/>
                </a:solidFill>
              </a:rPr>
              <a:t>(A1–A5) </a:t>
            </a:r>
            <a:r>
              <a:rPr lang="en-US" dirty="0">
                <a:solidFill>
                  <a:schemeClr val="tx2"/>
                </a:solidFill>
              </a:rPr>
              <a:t>is an </a:t>
            </a:r>
            <a:r>
              <a:rPr lang="en-US" dirty="0" err="1">
                <a:solidFill>
                  <a:schemeClr val="tx2"/>
                </a:solidFill>
              </a:rPr>
              <a:t>abelian</a:t>
            </a:r>
            <a:r>
              <a:rPr lang="en-US" dirty="0">
                <a:solidFill>
                  <a:schemeClr val="tx2"/>
                </a:solidFill>
              </a:rPr>
              <a:t> group with respect to addition; that is, satisfies axioms A1 through A5. For the case of an additive group, we denote the identity element as 0 and the inverse of </a:t>
            </a:r>
            <a:r>
              <a:rPr lang="en-US" i="1" dirty="0">
                <a:solidFill>
                  <a:schemeClr val="tx2"/>
                </a:solidFill>
              </a:rPr>
              <a:t>a </a:t>
            </a:r>
            <a:r>
              <a:rPr lang="en-US" dirty="0">
                <a:solidFill>
                  <a:schemeClr val="tx2"/>
                </a:solidFill>
              </a:rPr>
              <a:t>as –</a:t>
            </a:r>
            <a:r>
              <a:rPr lang="en-US" i="1" dirty="0">
                <a:solidFill>
                  <a:schemeClr val="tx2"/>
                </a:solidFill>
              </a:rPr>
              <a:t>a</a:t>
            </a:r>
            <a:r>
              <a:rPr lang="en-US" dirty="0">
                <a:solidFill>
                  <a:schemeClr val="tx2"/>
                </a:solidFill>
              </a:rPr>
              <a:t>.</a:t>
            </a:r>
          </a:p>
          <a:p>
            <a:r>
              <a:rPr lang="en-US" b="1" dirty="0">
                <a:solidFill>
                  <a:schemeClr val="tx2"/>
                </a:solidFill>
              </a:rPr>
              <a:t>(M1) Closure under multiplication: </a:t>
            </a:r>
            <a:r>
              <a:rPr lang="en-US" dirty="0">
                <a:solidFill>
                  <a:schemeClr val="tx2"/>
                </a:solidFill>
              </a:rPr>
              <a:t>If </a:t>
            </a:r>
            <a:r>
              <a:rPr lang="en-US" i="1" dirty="0">
                <a:solidFill>
                  <a:schemeClr val="tx2"/>
                </a:solidFill>
              </a:rPr>
              <a:t>a</a:t>
            </a:r>
            <a:r>
              <a:rPr lang="en-US" dirty="0">
                <a:solidFill>
                  <a:schemeClr val="tx2"/>
                </a:solidFill>
              </a:rPr>
              <a:t> and </a:t>
            </a:r>
            <a:r>
              <a:rPr lang="en-US" i="1" dirty="0">
                <a:solidFill>
                  <a:schemeClr val="tx2"/>
                </a:solidFill>
              </a:rPr>
              <a:t>b</a:t>
            </a:r>
            <a:r>
              <a:rPr lang="en-US" dirty="0">
                <a:solidFill>
                  <a:schemeClr val="tx2"/>
                </a:solidFill>
              </a:rPr>
              <a:t> belong to R, then </a:t>
            </a:r>
            <a:r>
              <a:rPr lang="en-US" i="1" dirty="0" err="1">
                <a:solidFill>
                  <a:schemeClr val="tx2"/>
                </a:solidFill>
              </a:rPr>
              <a:t>ab</a:t>
            </a:r>
            <a:r>
              <a:rPr lang="en-US" dirty="0">
                <a:solidFill>
                  <a:schemeClr val="tx2"/>
                </a:solidFill>
              </a:rPr>
              <a:t> is also in </a:t>
            </a:r>
            <a:r>
              <a:rPr lang="en-US" i="1" dirty="0">
                <a:solidFill>
                  <a:schemeClr val="tx2"/>
                </a:solidFill>
              </a:rPr>
              <a:t>R.</a:t>
            </a:r>
          </a:p>
          <a:p>
            <a:r>
              <a:rPr lang="en-US" b="1" dirty="0">
                <a:solidFill>
                  <a:schemeClr val="tx2"/>
                </a:solidFill>
              </a:rPr>
              <a:t>(M2) </a:t>
            </a:r>
            <a:r>
              <a:rPr lang="en-US" b="1" dirty="0" err="1">
                <a:solidFill>
                  <a:schemeClr val="tx2"/>
                </a:solidFill>
              </a:rPr>
              <a:t>Associativity</a:t>
            </a:r>
            <a:r>
              <a:rPr lang="en-US" b="1" dirty="0">
                <a:solidFill>
                  <a:schemeClr val="tx2"/>
                </a:solidFill>
              </a:rPr>
              <a:t> of multiplication: </a:t>
            </a:r>
            <a:r>
              <a:rPr lang="en-US" i="1" dirty="0">
                <a:solidFill>
                  <a:schemeClr val="tx2"/>
                </a:solidFill>
              </a:rPr>
              <a:t>a</a:t>
            </a:r>
            <a:r>
              <a:rPr lang="en-US" dirty="0">
                <a:solidFill>
                  <a:schemeClr val="tx2"/>
                </a:solidFill>
              </a:rPr>
              <a:t>(</a:t>
            </a:r>
            <a:r>
              <a:rPr lang="en-US" i="1" dirty="0" err="1">
                <a:solidFill>
                  <a:schemeClr val="tx2"/>
                </a:solidFill>
              </a:rPr>
              <a:t>bc</a:t>
            </a:r>
            <a:r>
              <a:rPr lang="en-US" dirty="0">
                <a:solidFill>
                  <a:schemeClr val="tx2"/>
                </a:solidFill>
              </a:rPr>
              <a:t>) = (</a:t>
            </a:r>
            <a:r>
              <a:rPr lang="en-US" i="1" dirty="0" err="1">
                <a:solidFill>
                  <a:schemeClr val="tx2"/>
                </a:solidFill>
              </a:rPr>
              <a:t>ab</a:t>
            </a:r>
            <a:r>
              <a:rPr lang="en-US" dirty="0">
                <a:solidFill>
                  <a:schemeClr val="tx2"/>
                </a:solidFill>
              </a:rPr>
              <a:t>)</a:t>
            </a:r>
            <a:r>
              <a:rPr lang="en-US" i="1" dirty="0">
                <a:solidFill>
                  <a:schemeClr val="tx2"/>
                </a:solidFill>
              </a:rPr>
              <a:t>c </a:t>
            </a:r>
            <a:r>
              <a:rPr lang="en-US" dirty="0">
                <a:solidFill>
                  <a:schemeClr val="tx2"/>
                </a:solidFill>
              </a:rPr>
              <a:t>for all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 </a:t>
            </a:r>
            <a:r>
              <a:rPr lang="en-US" dirty="0">
                <a:solidFill>
                  <a:schemeClr val="tx2"/>
                </a:solidFill>
              </a:rPr>
              <a:t>in </a:t>
            </a:r>
            <a:r>
              <a:rPr lang="en-US" i="1" dirty="0">
                <a:solidFill>
                  <a:schemeClr val="tx2"/>
                </a:solidFill>
              </a:rPr>
              <a:t>R</a:t>
            </a:r>
            <a:r>
              <a:rPr lang="en-US" dirty="0">
                <a:solidFill>
                  <a:schemeClr val="tx2"/>
                </a:solidFill>
              </a:rPr>
              <a:t>.</a:t>
            </a:r>
          </a:p>
          <a:p>
            <a:r>
              <a:rPr lang="en-US" b="1" dirty="0">
                <a:solidFill>
                  <a:schemeClr val="tx2"/>
                </a:solidFill>
              </a:rPr>
              <a:t>(M3) Distributive laws: </a:t>
            </a:r>
            <a:r>
              <a:rPr lang="en-US" i="1" dirty="0">
                <a:solidFill>
                  <a:schemeClr val="tx2"/>
                </a:solidFill>
              </a:rPr>
              <a:t>a</a:t>
            </a:r>
            <a:r>
              <a:rPr lang="en-US" dirty="0">
                <a:solidFill>
                  <a:schemeClr val="tx2"/>
                </a:solidFill>
              </a:rPr>
              <a:t>(</a:t>
            </a:r>
            <a:r>
              <a:rPr lang="en-US" i="1" dirty="0">
                <a:solidFill>
                  <a:schemeClr val="tx2"/>
                </a:solidFill>
              </a:rPr>
              <a:t>b </a:t>
            </a:r>
            <a:r>
              <a:rPr lang="en-US" dirty="0">
                <a:solidFill>
                  <a:schemeClr val="tx2"/>
                </a:solidFill>
              </a:rPr>
              <a:t>+ </a:t>
            </a:r>
            <a:r>
              <a:rPr lang="en-US" i="1" dirty="0">
                <a:solidFill>
                  <a:schemeClr val="tx2"/>
                </a:solidFill>
              </a:rPr>
              <a:t>c</a:t>
            </a:r>
            <a:r>
              <a:rPr lang="en-US" dirty="0">
                <a:solidFill>
                  <a:schemeClr val="tx2"/>
                </a:solidFill>
              </a:rPr>
              <a:t>) = </a:t>
            </a:r>
            <a:r>
              <a:rPr lang="en-US" i="1" dirty="0" err="1">
                <a:solidFill>
                  <a:schemeClr val="tx2"/>
                </a:solidFill>
              </a:rPr>
              <a:t>ab</a:t>
            </a:r>
            <a:r>
              <a:rPr lang="en-US" i="1" dirty="0">
                <a:solidFill>
                  <a:schemeClr val="tx2"/>
                </a:solidFill>
              </a:rPr>
              <a:t> </a:t>
            </a:r>
            <a:r>
              <a:rPr lang="en-US" dirty="0">
                <a:solidFill>
                  <a:schemeClr val="tx2"/>
                </a:solidFill>
              </a:rPr>
              <a:t>+ </a:t>
            </a:r>
            <a:r>
              <a:rPr lang="en-US" i="1" dirty="0">
                <a:solidFill>
                  <a:schemeClr val="tx2"/>
                </a:solidFill>
              </a:rPr>
              <a:t>ac </a:t>
            </a:r>
            <a:r>
              <a:rPr lang="en-US" dirty="0">
                <a:solidFill>
                  <a:schemeClr val="tx2"/>
                </a:solidFill>
              </a:rPr>
              <a:t>for all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 </a:t>
            </a:r>
            <a:r>
              <a:rPr lang="en-US" dirty="0">
                <a:solidFill>
                  <a:schemeClr val="tx2"/>
                </a:solidFill>
              </a:rPr>
              <a:t>in </a:t>
            </a:r>
            <a:r>
              <a:rPr lang="en-US" i="1" dirty="0">
                <a:solidFill>
                  <a:schemeClr val="tx2"/>
                </a:solidFill>
              </a:rPr>
              <a:t>R</a:t>
            </a:r>
            <a:r>
              <a:rPr lang="en-US" dirty="0">
                <a:solidFill>
                  <a:schemeClr val="tx2"/>
                </a:solidFill>
              </a:rPr>
              <a:t>.</a:t>
            </a:r>
          </a:p>
          <a:p>
            <a:r>
              <a:rPr lang="en-US" dirty="0">
                <a:solidFill>
                  <a:schemeClr val="tx2"/>
                </a:solidFill>
              </a:rPr>
              <a:t>(</a:t>
            </a:r>
            <a:r>
              <a:rPr lang="en-US" i="1" dirty="0">
                <a:solidFill>
                  <a:schemeClr val="tx2"/>
                </a:solidFill>
              </a:rPr>
              <a:t>a </a:t>
            </a:r>
            <a:r>
              <a:rPr lang="en-US" dirty="0">
                <a:solidFill>
                  <a:schemeClr val="tx2"/>
                </a:solidFill>
              </a:rPr>
              <a:t>+ </a:t>
            </a:r>
            <a:r>
              <a:rPr lang="en-US" i="1" dirty="0">
                <a:solidFill>
                  <a:schemeClr val="tx2"/>
                </a:solidFill>
              </a:rPr>
              <a:t>b</a:t>
            </a:r>
            <a:r>
              <a:rPr lang="en-US" dirty="0">
                <a:solidFill>
                  <a:schemeClr val="tx2"/>
                </a:solidFill>
              </a:rPr>
              <a:t>)</a:t>
            </a:r>
            <a:r>
              <a:rPr lang="en-US" i="1" dirty="0">
                <a:solidFill>
                  <a:schemeClr val="tx2"/>
                </a:solidFill>
              </a:rPr>
              <a:t>c </a:t>
            </a:r>
            <a:r>
              <a:rPr lang="en-US" dirty="0">
                <a:solidFill>
                  <a:schemeClr val="tx2"/>
                </a:solidFill>
              </a:rPr>
              <a:t>= </a:t>
            </a:r>
            <a:r>
              <a:rPr lang="en-US" i="1" dirty="0">
                <a:solidFill>
                  <a:schemeClr val="tx2"/>
                </a:solidFill>
              </a:rPr>
              <a:t>ac </a:t>
            </a:r>
            <a:r>
              <a:rPr lang="en-US" dirty="0">
                <a:solidFill>
                  <a:schemeClr val="tx2"/>
                </a:solidFill>
              </a:rPr>
              <a:t>+ </a:t>
            </a:r>
            <a:r>
              <a:rPr lang="en-US" i="1" dirty="0" err="1">
                <a:solidFill>
                  <a:schemeClr val="tx2"/>
                </a:solidFill>
              </a:rPr>
              <a:t>bc</a:t>
            </a:r>
            <a:r>
              <a:rPr lang="en-US" i="1" dirty="0">
                <a:solidFill>
                  <a:schemeClr val="tx2"/>
                </a:solidFill>
              </a:rPr>
              <a:t> </a:t>
            </a:r>
            <a:r>
              <a:rPr lang="en-US" dirty="0">
                <a:solidFill>
                  <a:schemeClr val="tx2"/>
                </a:solidFill>
              </a:rPr>
              <a:t>for all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 </a:t>
            </a:r>
            <a:r>
              <a:rPr lang="en-US" dirty="0">
                <a:solidFill>
                  <a:schemeClr val="tx2"/>
                </a:solidFill>
              </a:rPr>
              <a:t>in </a:t>
            </a:r>
            <a:r>
              <a:rPr lang="en-US" i="1" dirty="0">
                <a:solidFill>
                  <a:schemeClr val="tx2"/>
                </a:solidFill>
              </a:rPr>
              <a:t>R</a:t>
            </a:r>
            <a:r>
              <a:rPr lang="en-US" dirty="0">
                <a:solidFill>
                  <a:schemeClr val="tx2"/>
                </a:solidFill>
              </a:rPr>
              <a:t>.</a:t>
            </a:r>
          </a:p>
        </p:txBody>
      </p:sp>
      <p:sp>
        <p:nvSpPr>
          <p:cNvPr id="5" name="Text Box 5"/>
          <p:cNvSpPr txBox="1">
            <a:spLocks noChangeArrowheads="1"/>
          </p:cNvSpPr>
          <p:nvPr/>
        </p:nvSpPr>
        <p:spPr bwMode="auto">
          <a:xfrm>
            <a:off x="560251" y="4114801"/>
            <a:ext cx="10972800" cy="784830"/>
          </a:xfrm>
          <a:prstGeom prst="rect">
            <a:avLst/>
          </a:prstGeom>
          <a:noFill/>
          <a:ln w="9525">
            <a:noFill/>
            <a:miter lim="800000"/>
            <a:headEnd/>
            <a:tailEnd/>
          </a:ln>
          <a:effectLst/>
        </p:spPr>
        <p:txBody>
          <a:bodyPr>
            <a:spAutoFit/>
          </a:bodyPr>
          <a:lstStyle/>
          <a:p>
            <a:pPr>
              <a:spcBef>
                <a:spcPct val="50000"/>
              </a:spcBef>
            </a:pPr>
            <a:r>
              <a:rPr lang="en-US" dirty="0">
                <a:solidFill>
                  <a:schemeClr val="tx2"/>
                </a:solidFill>
              </a:rPr>
              <a:t>A ring is said to be </a:t>
            </a:r>
            <a:r>
              <a:rPr lang="en-US" b="1" dirty="0">
                <a:solidFill>
                  <a:schemeClr val="tx2"/>
                </a:solidFill>
              </a:rPr>
              <a:t>commutative </a:t>
            </a:r>
            <a:r>
              <a:rPr lang="en-US" dirty="0">
                <a:solidFill>
                  <a:schemeClr val="tx2"/>
                </a:solidFill>
              </a:rPr>
              <a:t>if it satisfies the following additional condition:</a:t>
            </a:r>
          </a:p>
          <a:p>
            <a:pPr>
              <a:spcBef>
                <a:spcPct val="50000"/>
              </a:spcBef>
            </a:pPr>
            <a:r>
              <a:rPr lang="en-US" b="1" dirty="0">
                <a:solidFill>
                  <a:schemeClr val="tx2"/>
                </a:solidFill>
              </a:rPr>
              <a:t>(M4) </a:t>
            </a:r>
            <a:r>
              <a:rPr lang="en-US" b="1" dirty="0" err="1">
                <a:solidFill>
                  <a:schemeClr val="tx2"/>
                </a:solidFill>
              </a:rPr>
              <a:t>Commutativity</a:t>
            </a:r>
            <a:r>
              <a:rPr lang="en-US" b="1" dirty="0">
                <a:solidFill>
                  <a:schemeClr val="tx2"/>
                </a:solidFill>
              </a:rPr>
              <a:t> of multiplication: </a:t>
            </a:r>
            <a:r>
              <a:rPr lang="en-US" i="1" dirty="0" err="1">
                <a:solidFill>
                  <a:schemeClr val="tx2"/>
                </a:solidFill>
              </a:rPr>
              <a:t>ab</a:t>
            </a:r>
            <a:r>
              <a:rPr lang="en-US" i="1" dirty="0">
                <a:solidFill>
                  <a:schemeClr val="tx2"/>
                </a:solidFill>
              </a:rPr>
              <a:t> </a:t>
            </a:r>
            <a:r>
              <a:rPr lang="en-US" dirty="0">
                <a:solidFill>
                  <a:schemeClr val="tx2"/>
                </a:solidFill>
              </a:rPr>
              <a:t>= </a:t>
            </a:r>
            <a:r>
              <a:rPr lang="en-US" i="1" dirty="0" err="1">
                <a:solidFill>
                  <a:schemeClr val="tx2"/>
                </a:solidFill>
              </a:rPr>
              <a:t>ba</a:t>
            </a:r>
            <a:r>
              <a:rPr lang="en-US" i="1" dirty="0">
                <a:solidFill>
                  <a:schemeClr val="tx2"/>
                </a:solidFill>
              </a:rPr>
              <a:t> </a:t>
            </a:r>
            <a:r>
              <a:rPr lang="en-US" dirty="0">
                <a:solidFill>
                  <a:schemeClr val="tx2"/>
                </a:solidFill>
              </a:rPr>
              <a:t>for all </a:t>
            </a:r>
            <a:r>
              <a:rPr lang="en-US" i="1" dirty="0">
                <a:solidFill>
                  <a:schemeClr val="tx2"/>
                </a:solidFill>
              </a:rPr>
              <a:t>a</a:t>
            </a:r>
            <a:r>
              <a:rPr lang="en-US" dirty="0">
                <a:solidFill>
                  <a:schemeClr val="tx2"/>
                </a:solidFill>
              </a:rPr>
              <a:t>, </a:t>
            </a:r>
            <a:r>
              <a:rPr lang="en-US" i="1" dirty="0">
                <a:solidFill>
                  <a:schemeClr val="tx2"/>
                </a:solidFill>
              </a:rPr>
              <a:t>b </a:t>
            </a:r>
            <a:r>
              <a:rPr lang="en-US" dirty="0">
                <a:solidFill>
                  <a:schemeClr val="tx2"/>
                </a:solidFill>
              </a:rPr>
              <a:t>in </a:t>
            </a:r>
            <a:r>
              <a:rPr lang="en-US" i="1" dirty="0">
                <a:solidFill>
                  <a:schemeClr val="tx2"/>
                </a:solidFill>
              </a:rPr>
              <a:t>R</a:t>
            </a:r>
            <a:r>
              <a:rPr lang="en-US" dirty="0">
                <a:solidFill>
                  <a:schemeClr val="tx2"/>
                </a:solidFill>
              </a:rPr>
              <a:t>.</a:t>
            </a:r>
          </a:p>
        </p:txBody>
      </p:sp>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2"/>
          </p:nvPr>
        </p:nvSpPr>
        <p:spPr>
          <a:prstGeom prst="rect">
            <a:avLst/>
          </a:prstGeom>
          <a:noFill/>
        </p:spPr>
        <p:txBody>
          <a:bodyPr/>
          <a:lstStyle/>
          <a:p>
            <a:fld id="{48EEE48C-C849-4378-A159-F26C5B87C25D}" type="slidenum">
              <a:rPr lang="en-US" smtClean="0"/>
              <a:pPr/>
              <a:t>134</a:t>
            </a:fld>
            <a:endParaRPr lang="en-US" smtClean="0"/>
          </a:p>
        </p:txBody>
      </p:sp>
      <p:sp>
        <p:nvSpPr>
          <p:cNvPr id="2051" name="TextBox 4"/>
          <p:cNvSpPr txBox="1">
            <a:spLocks noChangeArrowheads="1"/>
          </p:cNvSpPr>
          <p:nvPr/>
        </p:nvSpPr>
        <p:spPr bwMode="auto">
          <a:xfrm>
            <a:off x="367211" y="1343298"/>
            <a:ext cx="11074400" cy="4278094"/>
          </a:xfrm>
          <a:prstGeom prst="rect">
            <a:avLst/>
          </a:prstGeom>
          <a:solidFill>
            <a:srgbClr val="CCECFF"/>
          </a:solidFill>
          <a:ln w="9525">
            <a:noFill/>
            <a:miter lim="800000"/>
            <a:headEnd/>
            <a:tailEnd/>
          </a:ln>
        </p:spPr>
        <p:txBody>
          <a:bodyPr>
            <a:spAutoFit/>
          </a:bodyPr>
          <a:lstStyle/>
          <a:p>
            <a:pPr algn="just"/>
            <a:r>
              <a:rPr lang="en-US" sz="1600" dirty="0">
                <a:solidFill>
                  <a:schemeClr val="tx2"/>
                </a:solidFill>
              </a:rPr>
              <a:t>Counting problems arise throughout mathematics and computer science. For example, we must count the successful outcomes of experiments and all the possible outcomes of these experiments to determine probabilities of discrete events. We need to count the number of operations used by an algorithm to study its time complexity</a:t>
            </a:r>
            <a:r>
              <a:rPr lang="en-US" sz="1600" dirty="0" smtClean="0">
                <a:solidFill>
                  <a:schemeClr val="tx2"/>
                </a:solidFill>
              </a:rPr>
              <a:t>.</a:t>
            </a:r>
          </a:p>
          <a:p>
            <a:pPr algn="just"/>
            <a:endParaRPr lang="en-US" sz="1600" dirty="0" smtClean="0">
              <a:solidFill>
                <a:schemeClr val="tx2"/>
              </a:solidFill>
            </a:endParaRPr>
          </a:p>
          <a:p>
            <a:pPr algn="just"/>
            <a:r>
              <a:rPr lang="en-US" sz="1600" b="1" dirty="0" smtClean="0">
                <a:solidFill>
                  <a:schemeClr val="tx2"/>
                </a:solidFill>
              </a:rPr>
              <a:t>PERMUTATIONS</a:t>
            </a:r>
          </a:p>
          <a:p>
            <a:pPr algn="just"/>
            <a:r>
              <a:rPr lang="en-US" sz="1600" dirty="0" smtClean="0">
                <a:solidFill>
                  <a:schemeClr val="tx2"/>
                </a:solidFill>
              </a:rPr>
              <a:t>Any arrangement of a set of </a:t>
            </a:r>
            <a:r>
              <a:rPr lang="en-US" sz="1600" i="1" dirty="0" smtClean="0">
                <a:solidFill>
                  <a:schemeClr val="tx2"/>
                </a:solidFill>
              </a:rPr>
              <a:t>n</a:t>
            </a:r>
            <a:r>
              <a:rPr lang="en-US" sz="1600" dirty="0" smtClean="0">
                <a:solidFill>
                  <a:schemeClr val="tx2"/>
                </a:solidFill>
              </a:rPr>
              <a:t> objects in a given order is called a permutation of the object (taken all at a time). Any arrangement of any </a:t>
            </a:r>
            <a:r>
              <a:rPr lang="en-US" sz="1600" i="1" dirty="0" smtClean="0">
                <a:solidFill>
                  <a:schemeClr val="tx2"/>
                </a:solidFill>
              </a:rPr>
              <a:t>r ≤ n </a:t>
            </a:r>
            <a:r>
              <a:rPr lang="en-US" sz="1600" dirty="0" smtClean="0">
                <a:solidFill>
                  <a:schemeClr val="tx2"/>
                </a:solidFill>
              </a:rPr>
              <a:t>of these objects in a given order is called an “</a:t>
            </a:r>
            <a:r>
              <a:rPr lang="en-US" sz="1600" i="1" dirty="0" smtClean="0">
                <a:solidFill>
                  <a:schemeClr val="tx2"/>
                </a:solidFill>
              </a:rPr>
              <a:t>r</a:t>
            </a:r>
            <a:r>
              <a:rPr lang="en-US" sz="1600" dirty="0" smtClean="0">
                <a:solidFill>
                  <a:schemeClr val="tx2"/>
                </a:solidFill>
              </a:rPr>
              <a:t>- permutation” or “a permutation of the </a:t>
            </a:r>
            <a:r>
              <a:rPr lang="en-US" sz="1600" i="1" dirty="0" smtClean="0">
                <a:solidFill>
                  <a:schemeClr val="tx2"/>
                </a:solidFill>
              </a:rPr>
              <a:t>n</a:t>
            </a:r>
            <a:r>
              <a:rPr lang="en-US" sz="1600" dirty="0" smtClean="0">
                <a:solidFill>
                  <a:schemeClr val="tx2"/>
                </a:solidFill>
              </a:rPr>
              <a:t> objects taken </a:t>
            </a:r>
            <a:r>
              <a:rPr lang="en-US" sz="1600" i="1" dirty="0" smtClean="0">
                <a:solidFill>
                  <a:schemeClr val="tx2"/>
                </a:solidFill>
              </a:rPr>
              <a:t>r</a:t>
            </a:r>
            <a:r>
              <a:rPr lang="en-US" sz="1600" dirty="0" smtClean="0">
                <a:solidFill>
                  <a:schemeClr val="tx2"/>
                </a:solidFill>
              </a:rPr>
              <a:t> at a time.”</a:t>
            </a:r>
          </a:p>
          <a:p>
            <a:pPr algn="just"/>
            <a:endParaRPr lang="en-US" sz="1600" dirty="0" smtClean="0">
              <a:solidFill>
                <a:schemeClr val="tx2"/>
              </a:solidFill>
            </a:endParaRPr>
          </a:p>
          <a:p>
            <a:pPr algn="just"/>
            <a:endParaRPr lang="en-US" sz="1600" dirty="0" smtClean="0">
              <a:solidFill>
                <a:schemeClr val="tx2"/>
              </a:solidFill>
            </a:endParaRPr>
          </a:p>
          <a:p>
            <a:pPr algn="just"/>
            <a:endParaRPr lang="en-US" sz="1600" dirty="0" smtClean="0">
              <a:solidFill>
                <a:schemeClr val="tx2"/>
              </a:solidFill>
            </a:endParaRPr>
          </a:p>
          <a:p>
            <a:r>
              <a:rPr lang="en-US" sz="1600" dirty="0" smtClean="0">
                <a:solidFill>
                  <a:schemeClr val="tx2"/>
                </a:solidFill>
              </a:rPr>
              <a:t>EXAMPLE 1 Find the number m of permutations of six objects, say, </a:t>
            </a:r>
            <a:r>
              <a:rPr lang="en-US" sz="1600" i="1" dirty="0" smtClean="0">
                <a:solidFill>
                  <a:schemeClr val="tx2"/>
                </a:solidFill>
              </a:rPr>
              <a:t>A, B, C, D, E, F</a:t>
            </a:r>
            <a:r>
              <a:rPr lang="en-US" sz="1600" dirty="0" smtClean="0">
                <a:solidFill>
                  <a:schemeClr val="tx2"/>
                </a:solidFill>
              </a:rPr>
              <a:t>, taken three at a time.</a:t>
            </a:r>
          </a:p>
          <a:p>
            <a:endParaRPr lang="en-US" sz="1600" dirty="0" smtClean="0">
              <a:solidFill>
                <a:schemeClr val="tx2"/>
              </a:solidFill>
            </a:endParaRPr>
          </a:p>
          <a:p>
            <a:r>
              <a:rPr lang="en-US" altLang="ja-JP" sz="1600" i="1" dirty="0" smtClean="0">
                <a:solidFill>
                  <a:schemeClr val="tx2"/>
                </a:solidFill>
                <a:ea typeface="ＭＳ Ｐゴシック" charset="-128"/>
              </a:rPr>
              <a:t>Ans. P(6, 3) = 6 </a:t>
            </a:r>
            <a:r>
              <a:rPr lang="ja-JP" altLang="en-US" sz="1600" i="1" smtClean="0">
                <a:solidFill>
                  <a:schemeClr val="tx2"/>
                </a:solidFill>
                <a:ea typeface="ＭＳ Ｐゴシック" charset="-128"/>
              </a:rPr>
              <a:t>・ </a:t>
            </a:r>
            <a:r>
              <a:rPr lang="en-US" altLang="ja-JP" sz="1600" i="1" dirty="0" smtClean="0">
                <a:solidFill>
                  <a:schemeClr val="tx2"/>
                </a:solidFill>
                <a:ea typeface="ＭＳ Ｐゴシック" charset="-128"/>
              </a:rPr>
              <a:t>5 </a:t>
            </a:r>
            <a:r>
              <a:rPr lang="ja-JP" altLang="en-US" sz="1600" i="1" smtClean="0">
                <a:solidFill>
                  <a:schemeClr val="tx2"/>
                </a:solidFill>
                <a:ea typeface="ＭＳ Ｐゴシック" charset="-128"/>
              </a:rPr>
              <a:t>・ </a:t>
            </a:r>
            <a:r>
              <a:rPr lang="en-US" altLang="ja-JP" sz="1600" i="1" dirty="0" smtClean="0">
                <a:solidFill>
                  <a:schemeClr val="tx2"/>
                </a:solidFill>
                <a:ea typeface="ＭＳ Ｐゴシック" charset="-128"/>
              </a:rPr>
              <a:t>4 = 120</a:t>
            </a:r>
            <a:endParaRPr lang="en-US" sz="1600" dirty="0" smtClean="0">
              <a:solidFill>
                <a:schemeClr val="tx2"/>
              </a:solidFill>
            </a:endParaRPr>
          </a:p>
          <a:p>
            <a:pPr algn="just"/>
            <a:endParaRPr lang="en-US" sz="1600" dirty="0">
              <a:solidFill>
                <a:schemeClr val="tx2"/>
              </a:solidFill>
            </a:endParaRPr>
          </a:p>
        </p:txBody>
      </p:sp>
      <p:sp>
        <p:nvSpPr>
          <p:cNvPr id="2052" name="Rectangle 9"/>
          <p:cNvSpPr>
            <a:spLocks noChangeArrowheads="1"/>
          </p:cNvSpPr>
          <p:nvPr/>
        </p:nvSpPr>
        <p:spPr bwMode="auto">
          <a:xfrm>
            <a:off x="4267200" y="609601"/>
            <a:ext cx="2268570" cy="646331"/>
          </a:xfrm>
          <a:prstGeom prst="rect">
            <a:avLst/>
          </a:prstGeom>
          <a:solidFill>
            <a:srgbClr val="FFFF00"/>
          </a:solidFill>
          <a:ln w="9525">
            <a:noFill/>
            <a:miter lim="800000"/>
            <a:headEnd/>
            <a:tailEnd/>
          </a:ln>
        </p:spPr>
        <p:txBody>
          <a:bodyPr wrap="none">
            <a:spAutoFit/>
          </a:bodyPr>
          <a:lstStyle/>
          <a:p>
            <a:r>
              <a:rPr lang="en-US" sz="3600" b="1" dirty="0">
                <a:solidFill>
                  <a:schemeClr val="tx2"/>
                </a:solidFill>
              </a:rPr>
              <a:t>Counting</a:t>
            </a:r>
            <a:endParaRPr lang="en-US" sz="3600" dirty="0">
              <a:solidFill>
                <a:schemeClr val="tx2"/>
              </a:solidFill>
            </a:endParaRPr>
          </a:p>
        </p:txBody>
      </p:sp>
      <p:pic>
        <p:nvPicPr>
          <p:cNvPr id="5" name="Picture 3"/>
          <p:cNvPicPr>
            <a:picLocks noChangeAspect="1" noChangeArrowheads="1"/>
          </p:cNvPicPr>
          <p:nvPr/>
        </p:nvPicPr>
        <p:blipFill>
          <a:blip r:embed="rId2"/>
          <a:srcRect/>
          <a:stretch>
            <a:fillRect/>
          </a:stretch>
        </p:blipFill>
        <p:spPr bwMode="auto">
          <a:xfrm>
            <a:off x="1840411" y="3635829"/>
            <a:ext cx="7823200" cy="606425"/>
          </a:xfrm>
          <a:prstGeom prst="rect">
            <a:avLst/>
          </a:prstGeom>
          <a:noFill/>
          <a:ln w="9525">
            <a:noFill/>
            <a:miter lim="800000"/>
            <a:headEnd/>
            <a:tailEnd/>
          </a:ln>
        </p:spPr>
      </p:pic>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p>
            <a:fld id="{BE9280FA-2C9A-4F03-AA81-E2D988B3A589}" type="slidenum">
              <a:rPr lang="en-US" smtClean="0"/>
              <a:pPr/>
              <a:t>135</a:t>
            </a:fld>
            <a:endParaRPr lang="en-US" smtClean="0"/>
          </a:p>
        </p:txBody>
      </p:sp>
      <p:sp>
        <p:nvSpPr>
          <p:cNvPr id="4099" name="TextBox 4"/>
          <p:cNvSpPr txBox="1">
            <a:spLocks noChangeArrowheads="1"/>
          </p:cNvSpPr>
          <p:nvPr/>
        </p:nvSpPr>
        <p:spPr bwMode="auto">
          <a:xfrm>
            <a:off x="406400" y="533400"/>
            <a:ext cx="11277600" cy="1477328"/>
          </a:xfrm>
          <a:prstGeom prst="rect">
            <a:avLst/>
          </a:prstGeom>
          <a:noFill/>
          <a:ln w="9525">
            <a:noFill/>
            <a:miter lim="800000"/>
            <a:headEnd/>
            <a:tailEnd/>
          </a:ln>
        </p:spPr>
        <p:txBody>
          <a:bodyPr>
            <a:spAutoFit/>
          </a:bodyPr>
          <a:lstStyle/>
          <a:p>
            <a:r>
              <a:rPr lang="en-US" b="1">
                <a:solidFill>
                  <a:srgbClr val="000099"/>
                </a:solidFill>
              </a:rPr>
              <a:t>EXAMPLE 2</a:t>
            </a:r>
            <a:r>
              <a:rPr lang="en-US"/>
              <a:t> Find the number </a:t>
            </a:r>
            <a:r>
              <a:rPr lang="en-US" i="1"/>
              <a:t>m </a:t>
            </a:r>
            <a:r>
              <a:rPr lang="en-US"/>
              <a:t>of seven-letter words that can be formed using the letters of the word “</a:t>
            </a:r>
            <a:r>
              <a:rPr lang="en-US" i="1"/>
              <a:t>BENZENE.”</a:t>
            </a:r>
          </a:p>
          <a:p>
            <a:endParaRPr lang="en-US" i="1"/>
          </a:p>
          <a:p>
            <a:r>
              <a:rPr lang="en-US"/>
              <a:t>We seek the number of permutations of 7 objects of which 3 are alike (the three </a:t>
            </a:r>
            <a:r>
              <a:rPr lang="en-US" i="1"/>
              <a:t>E’s), </a:t>
            </a:r>
            <a:r>
              <a:rPr lang="en-US"/>
              <a:t>and 2 are alike (the two </a:t>
            </a:r>
            <a:r>
              <a:rPr lang="en-US" i="1"/>
              <a:t>N</a:t>
            </a:r>
            <a:r>
              <a:rPr lang="en-US"/>
              <a:t>’s)</a:t>
            </a:r>
          </a:p>
        </p:txBody>
      </p:sp>
      <p:pic>
        <p:nvPicPr>
          <p:cNvPr id="4100" name="Picture 2"/>
          <p:cNvPicPr>
            <a:picLocks noChangeAspect="1" noChangeArrowheads="1"/>
          </p:cNvPicPr>
          <p:nvPr/>
        </p:nvPicPr>
        <p:blipFill>
          <a:blip r:embed="rId2"/>
          <a:srcRect/>
          <a:stretch>
            <a:fillRect/>
          </a:stretch>
        </p:blipFill>
        <p:spPr bwMode="auto">
          <a:xfrm>
            <a:off x="1320800" y="2667001"/>
            <a:ext cx="7112000" cy="619125"/>
          </a:xfrm>
          <a:prstGeom prst="rect">
            <a:avLst/>
          </a:prstGeom>
          <a:noFill/>
          <a:ln w="9525">
            <a:noFill/>
            <a:miter lim="800000"/>
            <a:headEnd/>
            <a:tailEnd/>
          </a:ln>
        </p:spPr>
      </p:pic>
      <p:sp>
        <p:nvSpPr>
          <p:cNvPr id="4101" name="TextBox 6"/>
          <p:cNvSpPr txBox="1">
            <a:spLocks noChangeArrowheads="1"/>
          </p:cNvSpPr>
          <p:nvPr/>
        </p:nvSpPr>
        <p:spPr bwMode="auto">
          <a:xfrm>
            <a:off x="304800" y="3581401"/>
            <a:ext cx="11277600" cy="1477328"/>
          </a:xfrm>
          <a:prstGeom prst="rect">
            <a:avLst/>
          </a:prstGeom>
          <a:noFill/>
          <a:ln w="9525">
            <a:noFill/>
            <a:miter lim="800000"/>
            <a:headEnd/>
            <a:tailEnd/>
          </a:ln>
        </p:spPr>
        <p:txBody>
          <a:bodyPr>
            <a:spAutoFit/>
          </a:bodyPr>
          <a:lstStyle/>
          <a:p>
            <a:pPr algn="just"/>
            <a:r>
              <a:rPr lang="en-US" b="1">
                <a:solidFill>
                  <a:srgbClr val="000099"/>
                </a:solidFill>
              </a:rPr>
              <a:t>EXAMPLE 3</a:t>
            </a:r>
            <a:r>
              <a:rPr lang="en-US"/>
              <a:t> How many permutations of the letters </a:t>
            </a:r>
            <a:r>
              <a:rPr lang="en-US" i="1"/>
              <a:t>ABCDEFGH </a:t>
            </a:r>
            <a:r>
              <a:rPr lang="en-US"/>
              <a:t>contain the string </a:t>
            </a:r>
            <a:r>
              <a:rPr lang="en-US" i="1"/>
              <a:t>ABC ?</a:t>
            </a:r>
          </a:p>
          <a:p>
            <a:pPr algn="just"/>
            <a:r>
              <a:rPr lang="en-US" i="1"/>
              <a:t>Solution: </a:t>
            </a:r>
            <a:r>
              <a:rPr lang="en-US"/>
              <a:t>Because the letters </a:t>
            </a:r>
            <a:r>
              <a:rPr lang="en-US" i="1"/>
              <a:t>ABC</a:t>
            </a:r>
            <a:r>
              <a:rPr lang="en-US"/>
              <a:t> must occur as a block, we can find the answer by finding the number of permutations of six objects, namely, the block ABC and the individual letters </a:t>
            </a:r>
            <a:r>
              <a:rPr lang="en-US" i="1"/>
              <a:t>D, E, F, G</a:t>
            </a:r>
            <a:r>
              <a:rPr lang="en-US"/>
              <a:t>, and </a:t>
            </a:r>
            <a:r>
              <a:rPr lang="en-US" i="1"/>
              <a:t>H</a:t>
            </a:r>
            <a:r>
              <a:rPr lang="en-US"/>
              <a:t>. Because these six objects can occur in any order, there are 6! = 720 permutations of the letters </a:t>
            </a:r>
            <a:r>
              <a:rPr lang="en-US" i="1"/>
              <a:t>ABCDEFGH</a:t>
            </a:r>
            <a:r>
              <a:rPr lang="en-US"/>
              <a:t> in which </a:t>
            </a:r>
            <a:r>
              <a:rPr lang="en-US" i="1"/>
              <a:t>ABC</a:t>
            </a:r>
            <a:r>
              <a:rPr lang="en-US"/>
              <a:t> occurs as a block.</a:t>
            </a: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a:noFill/>
        </p:spPr>
        <p:txBody>
          <a:bodyPr/>
          <a:lstStyle/>
          <a:p>
            <a:fld id="{EA37E5AD-E076-45CB-8444-38AD5E4CD262}" type="slidenum">
              <a:rPr lang="en-US" smtClean="0"/>
              <a:pPr/>
              <a:t>136</a:t>
            </a:fld>
            <a:endParaRPr lang="en-US" smtClean="0"/>
          </a:p>
        </p:txBody>
      </p:sp>
      <p:sp>
        <p:nvSpPr>
          <p:cNvPr id="5123" name="TextBox 4"/>
          <p:cNvSpPr txBox="1">
            <a:spLocks noChangeArrowheads="1"/>
          </p:cNvSpPr>
          <p:nvPr/>
        </p:nvSpPr>
        <p:spPr bwMode="auto">
          <a:xfrm>
            <a:off x="235131" y="0"/>
            <a:ext cx="11396618" cy="6370975"/>
          </a:xfrm>
          <a:prstGeom prst="rect">
            <a:avLst/>
          </a:prstGeom>
          <a:noFill/>
          <a:ln w="9525">
            <a:noFill/>
            <a:miter lim="800000"/>
            <a:headEnd/>
            <a:tailEnd/>
          </a:ln>
        </p:spPr>
        <p:txBody>
          <a:bodyPr wrap="square">
            <a:spAutoFit/>
          </a:bodyPr>
          <a:lstStyle/>
          <a:p>
            <a:pPr algn="just"/>
            <a:r>
              <a:rPr lang="en-US" b="1" dirty="0">
                <a:solidFill>
                  <a:schemeClr val="tx2"/>
                </a:solidFill>
              </a:rPr>
              <a:t>Example 4</a:t>
            </a:r>
          </a:p>
          <a:p>
            <a:pPr algn="just"/>
            <a:r>
              <a:rPr lang="en-US" dirty="0">
                <a:solidFill>
                  <a:schemeClr val="tx2"/>
                </a:solidFill>
              </a:rPr>
              <a:t>A class contains 8 students. Find the number n of samples of size 3:(a)With replacement; (b)Without replacement.</a:t>
            </a:r>
          </a:p>
          <a:p>
            <a:pPr algn="just"/>
            <a:r>
              <a:rPr lang="en-US" b="1" dirty="0" smtClean="0">
                <a:solidFill>
                  <a:schemeClr val="tx2"/>
                </a:solidFill>
              </a:rPr>
              <a:t>Solve: </a:t>
            </a:r>
            <a:r>
              <a:rPr lang="en-US" dirty="0" smtClean="0">
                <a:solidFill>
                  <a:schemeClr val="tx2"/>
                </a:solidFill>
              </a:rPr>
              <a:t>(a</a:t>
            </a:r>
            <a:r>
              <a:rPr lang="en-US" dirty="0">
                <a:solidFill>
                  <a:schemeClr val="tx2"/>
                </a:solidFill>
              </a:rPr>
              <a:t>) Each student in the ordered sample can be chosen in 8 ways; hence, there are </a:t>
            </a:r>
            <a:r>
              <a:rPr lang="en-US" i="1" dirty="0">
                <a:solidFill>
                  <a:schemeClr val="tx2"/>
                </a:solidFill>
              </a:rPr>
              <a:t>n</a:t>
            </a:r>
            <a:r>
              <a:rPr lang="en-US" dirty="0">
                <a:solidFill>
                  <a:schemeClr val="tx2"/>
                </a:solidFill>
              </a:rPr>
              <a:t> = 8.8 .8 = 83 = 512 samples of size 3 with replacement.</a:t>
            </a:r>
          </a:p>
          <a:p>
            <a:pPr algn="just"/>
            <a:r>
              <a:rPr lang="en-US" dirty="0">
                <a:solidFill>
                  <a:schemeClr val="tx2"/>
                </a:solidFill>
              </a:rPr>
              <a:t>(b) The first student in the sample can be chosen in 8 ways, the second in 7 ways, and the last in 6 ways. Thus, there are </a:t>
            </a:r>
            <a:r>
              <a:rPr lang="en-US" i="1" dirty="0">
                <a:solidFill>
                  <a:schemeClr val="tx2"/>
                </a:solidFill>
              </a:rPr>
              <a:t>n</a:t>
            </a:r>
            <a:r>
              <a:rPr lang="en-US" dirty="0">
                <a:solidFill>
                  <a:schemeClr val="tx2"/>
                </a:solidFill>
              </a:rPr>
              <a:t> = 8 .7 .6 = 336 samples of size 3 without replacement</a:t>
            </a:r>
            <a:r>
              <a:rPr lang="en-US" dirty="0" smtClean="0">
                <a:solidFill>
                  <a:schemeClr val="tx2"/>
                </a:solidFill>
              </a:rPr>
              <a:t>.</a:t>
            </a:r>
          </a:p>
          <a:p>
            <a:pPr algn="just"/>
            <a:endParaRPr lang="en-US" dirty="0" smtClean="0">
              <a:solidFill>
                <a:schemeClr val="tx2"/>
              </a:solidFill>
            </a:endParaRPr>
          </a:p>
          <a:p>
            <a:pPr algn="just"/>
            <a:r>
              <a:rPr lang="en-US" b="1" dirty="0" smtClean="0">
                <a:solidFill>
                  <a:schemeClr val="tx2"/>
                </a:solidFill>
              </a:rPr>
              <a:t>Ordered Samples</a:t>
            </a:r>
          </a:p>
          <a:p>
            <a:pPr algn="just"/>
            <a:r>
              <a:rPr lang="en-US" dirty="0" smtClean="0">
                <a:solidFill>
                  <a:schemeClr val="tx2"/>
                </a:solidFill>
              </a:rPr>
              <a:t>Many problems are concerned with choosing an element from a set </a:t>
            </a:r>
            <a:r>
              <a:rPr lang="en-US" i="1" dirty="0" smtClean="0">
                <a:solidFill>
                  <a:schemeClr val="tx2"/>
                </a:solidFill>
              </a:rPr>
              <a:t>S</a:t>
            </a:r>
            <a:r>
              <a:rPr lang="en-US" dirty="0" smtClean="0">
                <a:solidFill>
                  <a:schemeClr val="tx2"/>
                </a:solidFill>
              </a:rPr>
              <a:t>, say, with </a:t>
            </a:r>
            <a:r>
              <a:rPr lang="en-US" i="1" dirty="0" smtClean="0">
                <a:solidFill>
                  <a:schemeClr val="tx2"/>
                </a:solidFill>
              </a:rPr>
              <a:t>n</a:t>
            </a:r>
            <a:r>
              <a:rPr lang="en-US" dirty="0" smtClean="0">
                <a:solidFill>
                  <a:schemeClr val="tx2"/>
                </a:solidFill>
              </a:rPr>
              <a:t> elements. When we choose one element after another, say, </a:t>
            </a:r>
            <a:r>
              <a:rPr lang="en-US" i="1" dirty="0" smtClean="0">
                <a:solidFill>
                  <a:schemeClr val="tx2"/>
                </a:solidFill>
              </a:rPr>
              <a:t>r</a:t>
            </a:r>
            <a:r>
              <a:rPr lang="en-US" dirty="0" smtClean="0">
                <a:solidFill>
                  <a:schemeClr val="tx2"/>
                </a:solidFill>
              </a:rPr>
              <a:t> times, we call the choice an ordered sample of size </a:t>
            </a:r>
            <a:r>
              <a:rPr lang="en-US" i="1" dirty="0" smtClean="0">
                <a:solidFill>
                  <a:schemeClr val="tx2"/>
                </a:solidFill>
              </a:rPr>
              <a:t>r</a:t>
            </a:r>
            <a:r>
              <a:rPr lang="en-US" dirty="0" smtClean="0">
                <a:solidFill>
                  <a:schemeClr val="tx2"/>
                </a:solidFill>
              </a:rPr>
              <a:t>. We consider two cases.</a:t>
            </a:r>
          </a:p>
          <a:p>
            <a:pPr algn="just"/>
            <a:r>
              <a:rPr lang="en-US" b="1" dirty="0" smtClean="0">
                <a:solidFill>
                  <a:schemeClr val="tx2"/>
                </a:solidFill>
              </a:rPr>
              <a:t>(1) Sampling with replacement</a:t>
            </a:r>
          </a:p>
          <a:p>
            <a:pPr algn="just"/>
            <a:r>
              <a:rPr lang="en-US" dirty="0" smtClean="0">
                <a:solidFill>
                  <a:schemeClr val="tx2"/>
                </a:solidFill>
              </a:rPr>
              <a:t>Here the element is replaced in the set </a:t>
            </a:r>
            <a:r>
              <a:rPr lang="en-US" i="1" dirty="0" smtClean="0">
                <a:solidFill>
                  <a:schemeClr val="tx2"/>
                </a:solidFill>
              </a:rPr>
              <a:t>S</a:t>
            </a:r>
            <a:r>
              <a:rPr lang="en-US" dirty="0" smtClean="0">
                <a:solidFill>
                  <a:schemeClr val="tx2"/>
                </a:solidFill>
              </a:rPr>
              <a:t> before the next element is chosen. Thus, each time there are </a:t>
            </a:r>
            <a:r>
              <a:rPr lang="en-US" i="1" dirty="0" smtClean="0">
                <a:solidFill>
                  <a:schemeClr val="tx2"/>
                </a:solidFill>
              </a:rPr>
              <a:t>n</a:t>
            </a:r>
            <a:r>
              <a:rPr lang="en-US" dirty="0" smtClean="0">
                <a:solidFill>
                  <a:schemeClr val="tx2"/>
                </a:solidFill>
              </a:rPr>
              <a:t> ways to choose an element (repetitions are allowed). The Product rule tells us that the number of such samples is:</a:t>
            </a:r>
          </a:p>
          <a:p>
            <a:pPr algn="just"/>
            <a:r>
              <a:rPr lang="en-US" i="1" dirty="0" smtClean="0">
                <a:solidFill>
                  <a:schemeClr val="tx2"/>
                </a:solidFill>
              </a:rPr>
              <a:t>n・ n ・ n ・ ・ ・ n ・ n(r</a:t>
            </a:r>
            <a:r>
              <a:rPr lang="en-US" dirty="0" smtClean="0">
                <a:solidFill>
                  <a:schemeClr val="tx2"/>
                </a:solidFill>
              </a:rPr>
              <a:t> factors</a:t>
            </a:r>
            <a:r>
              <a:rPr lang="en-US" i="1" dirty="0" smtClean="0">
                <a:solidFill>
                  <a:schemeClr val="tx2"/>
                </a:solidFill>
              </a:rPr>
              <a:t>) = n</a:t>
            </a:r>
            <a:r>
              <a:rPr lang="en-US" i="1" baseline="30000" dirty="0" smtClean="0">
                <a:solidFill>
                  <a:schemeClr val="tx2"/>
                </a:solidFill>
              </a:rPr>
              <a:t>r</a:t>
            </a:r>
          </a:p>
          <a:p>
            <a:pPr algn="just"/>
            <a:endParaRPr lang="en-US" i="1" baseline="30000" dirty="0" smtClean="0">
              <a:solidFill>
                <a:schemeClr val="tx2"/>
              </a:solidFill>
            </a:endParaRPr>
          </a:p>
          <a:p>
            <a:pPr algn="r"/>
            <a:r>
              <a:rPr lang="en-US" b="1" dirty="0" smtClean="0">
                <a:solidFill>
                  <a:schemeClr val="tx2"/>
                </a:solidFill>
              </a:rPr>
              <a:t>(2) Sampling without replacement</a:t>
            </a:r>
          </a:p>
          <a:p>
            <a:pPr algn="r"/>
            <a:r>
              <a:rPr lang="en-US" dirty="0" smtClean="0">
                <a:solidFill>
                  <a:schemeClr val="tx2"/>
                </a:solidFill>
              </a:rPr>
              <a:t>Here the element is not replaced in the set </a:t>
            </a:r>
            <a:r>
              <a:rPr lang="en-US" i="1" dirty="0" smtClean="0">
                <a:solidFill>
                  <a:schemeClr val="tx2"/>
                </a:solidFill>
              </a:rPr>
              <a:t>S</a:t>
            </a:r>
            <a:r>
              <a:rPr lang="en-US" dirty="0" smtClean="0">
                <a:solidFill>
                  <a:schemeClr val="tx2"/>
                </a:solidFill>
              </a:rPr>
              <a:t> before the next element is chosen. Thus, there is no repetition in the ordered sample. Such a sample is simply an </a:t>
            </a:r>
            <a:r>
              <a:rPr lang="en-US" i="1" dirty="0" smtClean="0">
                <a:solidFill>
                  <a:schemeClr val="tx2"/>
                </a:solidFill>
              </a:rPr>
              <a:t>r</a:t>
            </a:r>
            <a:r>
              <a:rPr lang="en-US" dirty="0" smtClean="0">
                <a:solidFill>
                  <a:schemeClr val="tx2"/>
                </a:solidFill>
              </a:rPr>
              <a:t>-permutation. Thus the number of such samples is:</a:t>
            </a:r>
          </a:p>
          <a:p>
            <a:pPr algn="r"/>
            <a:r>
              <a:rPr lang="en-US" i="1" dirty="0" smtClean="0">
                <a:solidFill>
                  <a:schemeClr val="tx2"/>
                </a:solidFill>
              </a:rPr>
              <a:t>P(n, r) = n(n − 1) (n − 2) ・ ・ ・ (n − r + 1) = n!/(n − r)!</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a:noFill/>
        </p:spPr>
        <p:txBody>
          <a:bodyPr/>
          <a:lstStyle/>
          <a:p>
            <a:fld id="{778F5001-E834-4D49-AFF7-D241BB12F95A}" type="slidenum">
              <a:rPr lang="en-US" smtClean="0"/>
              <a:pPr/>
              <a:t>137</a:t>
            </a:fld>
            <a:endParaRPr lang="en-US" smtClean="0"/>
          </a:p>
        </p:txBody>
      </p:sp>
      <p:sp>
        <p:nvSpPr>
          <p:cNvPr id="8195" name="TextBox 4"/>
          <p:cNvSpPr txBox="1">
            <a:spLocks noChangeArrowheads="1"/>
          </p:cNvSpPr>
          <p:nvPr/>
        </p:nvSpPr>
        <p:spPr bwMode="auto">
          <a:xfrm>
            <a:off x="288835" y="232955"/>
            <a:ext cx="11379200" cy="4832092"/>
          </a:xfrm>
          <a:prstGeom prst="rect">
            <a:avLst/>
          </a:prstGeom>
          <a:noFill/>
          <a:ln w="9525">
            <a:noFill/>
            <a:miter lim="800000"/>
            <a:headEnd/>
            <a:tailEnd/>
          </a:ln>
        </p:spPr>
        <p:txBody>
          <a:bodyPr>
            <a:spAutoFit/>
          </a:bodyPr>
          <a:lstStyle/>
          <a:p>
            <a:pPr algn="just"/>
            <a:r>
              <a:rPr lang="en-US" sz="1400" b="1" dirty="0">
                <a:solidFill>
                  <a:schemeClr val="tx2"/>
                </a:solidFill>
              </a:rPr>
              <a:t>EXAMPLE 5</a:t>
            </a:r>
            <a:r>
              <a:rPr lang="en-US" sz="1400" dirty="0">
                <a:solidFill>
                  <a:schemeClr val="tx2"/>
                </a:solidFill>
              </a:rPr>
              <a:t> </a:t>
            </a:r>
          </a:p>
          <a:p>
            <a:pPr algn="just"/>
            <a:r>
              <a:rPr lang="en-US" sz="1400" dirty="0">
                <a:solidFill>
                  <a:schemeClr val="tx2"/>
                </a:solidFill>
              </a:rPr>
              <a:t>Three cards are chosen one after the other from a 52-card deck. Find the number m of ways this can be done: (a) with replacement; (b) without replacement.</a:t>
            </a:r>
          </a:p>
          <a:p>
            <a:pPr algn="just"/>
            <a:endParaRPr lang="en-US" sz="1400" dirty="0">
              <a:solidFill>
                <a:schemeClr val="tx2"/>
              </a:solidFill>
            </a:endParaRPr>
          </a:p>
          <a:p>
            <a:pPr algn="just"/>
            <a:r>
              <a:rPr lang="en-US" sz="1400" dirty="0">
                <a:solidFill>
                  <a:schemeClr val="tx2"/>
                </a:solidFill>
              </a:rPr>
              <a:t>(a) Each card can be chosen in 52 ways. Thus </a:t>
            </a:r>
            <a:r>
              <a:rPr lang="en-US" sz="1400" i="1" dirty="0">
                <a:solidFill>
                  <a:schemeClr val="tx2"/>
                </a:solidFill>
              </a:rPr>
              <a:t>m</a:t>
            </a:r>
            <a:r>
              <a:rPr lang="en-US" sz="1400" dirty="0">
                <a:solidFill>
                  <a:schemeClr val="tx2"/>
                </a:solidFill>
              </a:rPr>
              <a:t> = 52(52)(52) = 140 608.</a:t>
            </a:r>
          </a:p>
          <a:p>
            <a:pPr algn="just"/>
            <a:r>
              <a:rPr lang="en-US" sz="1400" dirty="0">
                <a:solidFill>
                  <a:schemeClr val="tx2"/>
                </a:solidFill>
              </a:rPr>
              <a:t>(b) Here there is no replacement. Thus the first card can be chosen in 52 ways, the second in 51 ways, and the third in 50 ways. Therefore: </a:t>
            </a:r>
            <a:r>
              <a:rPr lang="en-US" sz="1400" i="1" dirty="0">
                <a:solidFill>
                  <a:schemeClr val="tx2"/>
                </a:solidFill>
              </a:rPr>
              <a:t>m</a:t>
            </a:r>
            <a:r>
              <a:rPr lang="en-US" sz="1400" dirty="0">
                <a:solidFill>
                  <a:schemeClr val="tx2"/>
                </a:solidFill>
              </a:rPr>
              <a:t> = P(52, 3) = 52(51)(50) = 132 </a:t>
            </a:r>
            <a:r>
              <a:rPr lang="en-US" sz="1400" dirty="0" smtClean="0">
                <a:solidFill>
                  <a:schemeClr val="tx2"/>
                </a:solidFill>
              </a:rPr>
              <a:t>600</a:t>
            </a:r>
          </a:p>
          <a:p>
            <a:pPr algn="just"/>
            <a:endParaRPr lang="en-US" sz="1400" dirty="0" smtClean="0">
              <a:solidFill>
                <a:schemeClr val="tx2"/>
              </a:solidFill>
            </a:endParaRPr>
          </a:p>
          <a:p>
            <a:pPr algn="just"/>
            <a:r>
              <a:rPr lang="en-US" sz="1400" b="1" dirty="0" smtClean="0">
                <a:solidFill>
                  <a:schemeClr val="tx2"/>
                </a:solidFill>
              </a:rPr>
              <a:t>COMBINATIONS</a:t>
            </a:r>
          </a:p>
          <a:p>
            <a:pPr algn="just"/>
            <a:r>
              <a:rPr lang="en-US" sz="1400" dirty="0" smtClean="0">
                <a:solidFill>
                  <a:schemeClr val="tx2"/>
                </a:solidFill>
              </a:rPr>
              <a:t>Let </a:t>
            </a:r>
            <a:r>
              <a:rPr lang="en-US" sz="1400" i="1" dirty="0" smtClean="0">
                <a:solidFill>
                  <a:schemeClr val="tx2"/>
                </a:solidFill>
              </a:rPr>
              <a:t>S</a:t>
            </a:r>
            <a:r>
              <a:rPr lang="en-US" sz="1400" dirty="0" smtClean="0">
                <a:solidFill>
                  <a:schemeClr val="tx2"/>
                </a:solidFill>
              </a:rPr>
              <a:t> be a set with </a:t>
            </a:r>
            <a:r>
              <a:rPr lang="en-US" sz="1400" i="1" dirty="0" smtClean="0">
                <a:solidFill>
                  <a:schemeClr val="tx2"/>
                </a:solidFill>
              </a:rPr>
              <a:t>n</a:t>
            </a:r>
            <a:r>
              <a:rPr lang="en-US" sz="1400" dirty="0" smtClean="0">
                <a:solidFill>
                  <a:schemeClr val="tx2"/>
                </a:solidFill>
              </a:rPr>
              <a:t> elements. A combination of these n elements taken r at a time is any selection of </a:t>
            </a:r>
            <a:r>
              <a:rPr lang="en-US" sz="1400" i="1" dirty="0" smtClean="0">
                <a:solidFill>
                  <a:schemeClr val="tx2"/>
                </a:solidFill>
              </a:rPr>
              <a:t>r</a:t>
            </a:r>
            <a:r>
              <a:rPr lang="en-US" sz="1400" dirty="0" smtClean="0">
                <a:solidFill>
                  <a:schemeClr val="tx2"/>
                </a:solidFill>
              </a:rPr>
              <a:t> of the elements where order does not count. Such a selection is called an </a:t>
            </a:r>
            <a:r>
              <a:rPr lang="en-US" sz="1400" i="1" dirty="0" smtClean="0">
                <a:solidFill>
                  <a:schemeClr val="tx2"/>
                </a:solidFill>
              </a:rPr>
              <a:t>r</a:t>
            </a:r>
            <a:r>
              <a:rPr lang="en-US" sz="1400" dirty="0" smtClean="0">
                <a:solidFill>
                  <a:schemeClr val="tx2"/>
                </a:solidFill>
              </a:rPr>
              <a:t>-combination; it is simply a subset of </a:t>
            </a:r>
            <a:r>
              <a:rPr lang="en-US" sz="1400" i="1" dirty="0" smtClean="0">
                <a:solidFill>
                  <a:schemeClr val="tx2"/>
                </a:solidFill>
              </a:rPr>
              <a:t>S</a:t>
            </a:r>
            <a:r>
              <a:rPr lang="en-US" sz="1400" dirty="0" smtClean="0">
                <a:solidFill>
                  <a:schemeClr val="tx2"/>
                </a:solidFill>
              </a:rPr>
              <a:t> with </a:t>
            </a:r>
            <a:r>
              <a:rPr lang="en-US" sz="1400" i="1" dirty="0" smtClean="0">
                <a:solidFill>
                  <a:schemeClr val="tx2"/>
                </a:solidFill>
              </a:rPr>
              <a:t>r</a:t>
            </a:r>
            <a:r>
              <a:rPr lang="en-US" sz="1400" dirty="0" smtClean="0">
                <a:solidFill>
                  <a:schemeClr val="tx2"/>
                </a:solidFill>
              </a:rPr>
              <a:t> elements. The number of such combinations will be denoted by</a:t>
            </a:r>
          </a:p>
          <a:p>
            <a:pPr algn="just"/>
            <a:r>
              <a:rPr lang="en-US" sz="1400" i="1" dirty="0" smtClean="0">
                <a:solidFill>
                  <a:schemeClr val="tx2"/>
                </a:solidFill>
              </a:rPr>
              <a:t>C(n, r) </a:t>
            </a:r>
            <a:r>
              <a:rPr lang="en-US" sz="1400" dirty="0" smtClean="0">
                <a:solidFill>
                  <a:schemeClr val="tx2"/>
                </a:solidFill>
              </a:rPr>
              <a:t>(other texts may use </a:t>
            </a:r>
            <a:r>
              <a:rPr lang="en-US" sz="1400" i="1" baseline="-25000" dirty="0" err="1" smtClean="0">
                <a:solidFill>
                  <a:schemeClr val="tx2"/>
                </a:solidFill>
              </a:rPr>
              <a:t>n</a:t>
            </a:r>
            <a:r>
              <a:rPr lang="en-US" sz="1400" i="1" dirty="0" err="1" smtClean="0">
                <a:solidFill>
                  <a:schemeClr val="tx2"/>
                </a:solidFill>
              </a:rPr>
              <a:t>C</a:t>
            </a:r>
            <a:r>
              <a:rPr lang="en-US" sz="1400" i="1" baseline="-25000" dirty="0" err="1" smtClean="0">
                <a:solidFill>
                  <a:schemeClr val="tx2"/>
                </a:solidFill>
              </a:rPr>
              <a:t>r</a:t>
            </a:r>
            <a:r>
              <a:rPr lang="en-US" sz="1400" i="1" dirty="0" smtClean="0">
                <a:solidFill>
                  <a:schemeClr val="tx2"/>
                </a:solidFill>
              </a:rPr>
              <a:t>, </a:t>
            </a:r>
            <a:r>
              <a:rPr lang="en-US" sz="1400" i="1" dirty="0" err="1" smtClean="0">
                <a:solidFill>
                  <a:schemeClr val="tx2"/>
                </a:solidFill>
              </a:rPr>
              <a:t>C</a:t>
            </a:r>
            <a:r>
              <a:rPr lang="en-US" sz="1400" i="1" baseline="-25000" dirty="0" err="1" smtClean="0">
                <a:solidFill>
                  <a:schemeClr val="tx2"/>
                </a:solidFill>
              </a:rPr>
              <a:t>n,r</a:t>
            </a:r>
            <a:r>
              <a:rPr lang="en-US" sz="1400" i="1" dirty="0" smtClean="0">
                <a:solidFill>
                  <a:schemeClr val="tx2"/>
                </a:solidFill>
              </a:rPr>
              <a:t> , or </a:t>
            </a:r>
            <a:r>
              <a:rPr lang="en-US" sz="1400" i="1" dirty="0" err="1" smtClean="0">
                <a:solidFill>
                  <a:schemeClr val="tx2"/>
                </a:solidFill>
              </a:rPr>
              <a:t>C</a:t>
            </a:r>
            <a:r>
              <a:rPr lang="en-US" sz="1400" i="1" baseline="30000" dirty="0" err="1" smtClean="0">
                <a:solidFill>
                  <a:schemeClr val="tx2"/>
                </a:solidFill>
              </a:rPr>
              <a:t>n</a:t>
            </a:r>
            <a:r>
              <a:rPr lang="en-US" sz="1400" i="1" baseline="-25000" dirty="0" err="1" smtClean="0">
                <a:solidFill>
                  <a:schemeClr val="tx2"/>
                </a:solidFill>
              </a:rPr>
              <a:t>r</a:t>
            </a:r>
            <a:r>
              <a:rPr lang="en-US" sz="1400" i="1" dirty="0" smtClean="0">
                <a:solidFill>
                  <a:schemeClr val="tx2"/>
                </a:solidFill>
              </a:rPr>
              <a:t> </a:t>
            </a:r>
            <a:r>
              <a:rPr lang="en-US" sz="1400" dirty="0" smtClean="0">
                <a:solidFill>
                  <a:schemeClr val="tx2"/>
                </a:solidFill>
              </a:rPr>
              <a:t>).</a:t>
            </a:r>
          </a:p>
          <a:p>
            <a:pPr algn="just"/>
            <a:endParaRPr lang="en-US" sz="1400" dirty="0" smtClean="0">
              <a:solidFill>
                <a:schemeClr val="tx2"/>
              </a:solidFill>
            </a:endParaRPr>
          </a:p>
          <a:p>
            <a:pPr algn="just"/>
            <a:r>
              <a:rPr lang="en-US" sz="1400" b="1" dirty="0" smtClean="0">
                <a:solidFill>
                  <a:schemeClr val="tx2"/>
                </a:solidFill>
              </a:rPr>
              <a:t>EXAMPLE 6</a:t>
            </a:r>
            <a:r>
              <a:rPr lang="en-US" sz="1400" dirty="0" smtClean="0">
                <a:solidFill>
                  <a:schemeClr val="tx2"/>
                </a:solidFill>
              </a:rPr>
              <a:t> </a:t>
            </a:r>
          </a:p>
          <a:p>
            <a:pPr algn="just"/>
            <a:r>
              <a:rPr lang="en-US" sz="1400" dirty="0" smtClean="0">
                <a:solidFill>
                  <a:schemeClr val="tx2"/>
                </a:solidFill>
              </a:rPr>
              <a:t>A farmer buys 3 cows, 2 pigs, and 4 hens from a man who has 6 cows, 5 pigs, and 8 hens. Find the number m of choices that the farmer has.</a:t>
            </a:r>
          </a:p>
          <a:p>
            <a:pPr algn="just"/>
            <a:r>
              <a:rPr lang="en-US" sz="1400" dirty="0" smtClean="0">
                <a:solidFill>
                  <a:schemeClr val="tx2"/>
                </a:solidFill>
              </a:rPr>
              <a:t>Ans. </a:t>
            </a:r>
          </a:p>
          <a:p>
            <a:pPr algn="just"/>
            <a:r>
              <a:rPr lang="en-US" sz="1400" dirty="0" smtClean="0">
                <a:solidFill>
                  <a:schemeClr val="tx2"/>
                </a:solidFill>
              </a:rPr>
              <a:t>The farmer can choose the cows in </a:t>
            </a:r>
            <a:r>
              <a:rPr lang="en-US" sz="1400" i="1" dirty="0" smtClean="0">
                <a:solidFill>
                  <a:schemeClr val="tx2"/>
                </a:solidFill>
              </a:rPr>
              <a:t>C</a:t>
            </a:r>
            <a:r>
              <a:rPr lang="en-US" sz="1400" dirty="0" smtClean="0">
                <a:solidFill>
                  <a:schemeClr val="tx2"/>
                </a:solidFill>
              </a:rPr>
              <a:t>(6, 3) ways, the pigs in </a:t>
            </a:r>
            <a:r>
              <a:rPr lang="en-US" sz="1400" i="1" dirty="0" smtClean="0">
                <a:solidFill>
                  <a:schemeClr val="tx2"/>
                </a:solidFill>
              </a:rPr>
              <a:t>C</a:t>
            </a:r>
            <a:r>
              <a:rPr lang="en-US" sz="1400" dirty="0" smtClean="0">
                <a:solidFill>
                  <a:schemeClr val="tx2"/>
                </a:solidFill>
              </a:rPr>
              <a:t>(5, 2) ways, and the hens in </a:t>
            </a:r>
            <a:r>
              <a:rPr lang="en-US" sz="1400" i="1" dirty="0" smtClean="0">
                <a:solidFill>
                  <a:schemeClr val="tx2"/>
                </a:solidFill>
              </a:rPr>
              <a:t>C</a:t>
            </a:r>
            <a:r>
              <a:rPr lang="en-US" sz="1400" dirty="0" smtClean="0">
                <a:solidFill>
                  <a:schemeClr val="tx2"/>
                </a:solidFill>
              </a:rPr>
              <a:t>(8, 4) ways.</a:t>
            </a:r>
          </a:p>
          <a:p>
            <a:pPr algn="just"/>
            <a:r>
              <a:rPr lang="en-US" sz="1400" dirty="0" smtClean="0">
                <a:solidFill>
                  <a:schemeClr val="tx2"/>
                </a:solidFill>
              </a:rPr>
              <a:t>Thus the number m of choices follows:</a:t>
            </a:r>
          </a:p>
          <a:p>
            <a:pPr algn="just"/>
            <a:endParaRPr lang="en-US" sz="1400" dirty="0" smtClean="0">
              <a:solidFill>
                <a:schemeClr val="tx2"/>
              </a:solidFill>
            </a:endParaRPr>
          </a:p>
          <a:p>
            <a:pPr algn="just"/>
            <a:endParaRPr lang="en-US" sz="1400" dirty="0">
              <a:solidFill>
                <a:schemeClr val="tx2"/>
              </a:solidFill>
            </a:endParaRPr>
          </a:p>
        </p:txBody>
      </p:sp>
      <p:pic>
        <p:nvPicPr>
          <p:cNvPr id="4" name="Picture 2"/>
          <p:cNvPicPr>
            <a:picLocks noChangeAspect="1" noChangeArrowheads="1"/>
          </p:cNvPicPr>
          <p:nvPr/>
        </p:nvPicPr>
        <p:blipFill>
          <a:blip r:embed="rId2"/>
          <a:srcRect/>
          <a:stretch>
            <a:fillRect/>
          </a:stretch>
        </p:blipFill>
        <p:spPr bwMode="auto">
          <a:xfrm>
            <a:off x="635726" y="4687389"/>
            <a:ext cx="10195984" cy="762000"/>
          </a:xfrm>
          <a:prstGeom prst="rect">
            <a:avLst/>
          </a:prstGeom>
          <a:noFill/>
          <a:ln w="9525">
            <a:noFill/>
            <a:miter lim="800000"/>
            <a:headEnd/>
            <a:tailEnd/>
          </a:ln>
        </p:spPr>
      </p:pic>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2"/>
          </p:nvPr>
        </p:nvSpPr>
        <p:spPr>
          <a:noFill/>
        </p:spPr>
        <p:txBody>
          <a:bodyPr/>
          <a:lstStyle/>
          <a:p>
            <a:fld id="{F44ABD67-3A10-4802-9C1F-A544817B86CF}" type="slidenum">
              <a:rPr lang="en-US" smtClean="0"/>
              <a:pPr/>
              <a:t>138</a:t>
            </a:fld>
            <a:endParaRPr lang="en-US" smtClean="0"/>
          </a:p>
        </p:txBody>
      </p:sp>
      <p:sp>
        <p:nvSpPr>
          <p:cNvPr id="11267" name="TextBox 4"/>
          <p:cNvSpPr txBox="1">
            <a:spLocks noChangeArrowheads="1"/>
          </p:cNvSpPr>
          <p:nvPr/>
        </p:nvSpPr>
        <p:spPr bwMode="auto">
          <a:xfrm>
            <a:off x="101600" y="322264"/>
            <a:ext cx="11988800" cy="6002337"/>
          </a:xfrm>
          <a:prstGeom prst="rect">
            <a:avLst/>
          </a:prstGeom>
          <a:noFill/>
          <a:ln w="9525">
            <a:noFill/>
            <a:miter lim="800000"/>
            <a:headEnd/>
            <a:tailEnd/>
          </a:ln>
        </p:spPr>
        <p:txBody>
          <a:bodyPr>
            <a:spAutoFit/>
          </a:bodyPr>
          <a:lstStyle/>
          <a:p>
            <a:r>
              <a:rPr lang="en-US" b="1" dirty="0">
                <a:solidFill>
                  <a:schemeClr val="tx2"/>
                </a:solidFill>
              </a:rPr>
              <a:t>Example 7</a:t>
            </a:r>
          </a:p>
          <a:p>
            <a:r>
              <a:rPr lang="en-US" sz="2000" dirty="0">
                <a:solidFill>
                  <a:schemeClr val="tx2"/>
                </a:solidFill>
              </a:rPr>
              <a:t>A class contains 10 students with 6 men and 4 women. Find the number </a:t>
            </a:r>
            <a:r>
              <a:rPr lang="en-US" sz="2000" i="1" dirty="0">
                <a:solidFill>
                  <a:schemeClr val="tx2"/>
                </a:solidFill>
              </a:rPr>
              <a:t>n </a:t>
            </a:r>
            <a:r>
              <a:rPr lang="en-US" sz="2000" dirty="0">
                <a:solidFill>
                  <a:schemeClr val="tx2"/>
                </a:solidFill>
              </a:rPr>
              <a:t>of ways to:</a:t>
            </a:r>
          </a:p>
          <a:p>
            <a:r>
              <a:rPr lang="en-US" sz="2000" dirty="0">
                <a:solidFill>
                  <a:schemeClr val="tx2"/>
                </a:solidFill>
              </a:rPr>
              <a:t>(a) Select a 4-member committee from the students.</a:t>
            </a:r>
          </a:p>
          <a:p>
            <a:r>
              <a:rPr lang="en-US" sz="2000" dirty="0">
                <a:solidFill>
                  <a:schemeClr val="tx2"/>
                </a:solidFill>
              </a:rPr>
              <a:t>(b) Select a 4-member committee with 2 men and 2 women.</a:t>
            </a:r>
          </a:p>
          <a:p>
            <a:r>
              <a:rPr lang="en-US" sz="2000" dirty="0">
                <a:solidFill>
                  <a:schemeClr val="tx2"/>
                </a:solidFill>
              </a:rPr>
              <a:t>(c) Elect a president, vice president, and treasurer.</a:t>
            </a:r>
          </a:p>
          <a:p>
            <a:r>
              <a:rPr lang="en-US" sz="2000" dirty="0">
                <a:solidFill>
                  <a:schemeClr val="tx2"/>
                </a:solidFill>
              </a:rPr>
              <a:t>Ans. </a:t>
            </a:r>
          </a:p>
          <a:p>
            <a:r>
              <a:rPr lang="en-US" sz="2000" dirty="0">
                <a:solidFill>
                  <a:schemeClr val="tx2"/>
                </a:solidFill>
              </a:rPr>
              <a:t>(a) This concerns combinations, not permutations, since order does not count in a committee. There are “10 choose 4” such committees. That is:</a:t>
            </a:r>
          </a:p>
          <a:p>
            <a:endParaRPr lang="en-US" sz="2000" dirty="0">
              <a:solidFill>
                <a:schemeClr val="tx2"/>
              </a:solidFill>
            </a:endParaRPr>
          </a:p>
          <a:p>
            <a:endParaRPr lang="en-US" sz="2000" dirty="0">
              <a:solidFill>
                <a:schemeClr val="tx2"/>
              </a:solidFill>
            </a:endParaRPr>
          </a:p>
          <a:p>
            <a:endParaRPr lang="en-US" sz="2000" dirty="0">
              <a:solidFill>
                <a:schemeClr val="tx2"/>
              </a:solidFill>
            </a:endParaRPr>
          </a:p>
          <a:p>
            <a:r>
              <a:rPr lang="en-US" sz="2000" dirty="0">
                <a:solidFill>
                  <a:schemeClr val="tx2"/>
                </a:solidFill>
              </a:rPr>
              <a:t>(b) The 2 men can be chosen from the 6 men in C(6, 2) ways, and the 2 women can be chosen from the 4 women in</a:t>
            </a:r>
          </a:p>
          <a:p>
            <a:r>
              <a:rPr lang="en-US" sz="2000" dirty="0">
                <a:solidFill>
                  <a:schemeClr val="tx2"/>
                </a:solidFill>
              </a:rPr>
              <a:t>C(4, 2) ways. Thus, by the Product Rule:</a:t>
            </a:r>
          </a:p>
          <a:p>
            <a:endParaRPr lang="en-US" sz="2000" dirty="0">
              <a:solidFill>
                <a:schemeClr val="tx2"/>
              </a:solidFill>
            </a:endParaRPr>
          </a:p>
          <a:p>
            <a:endParaRPr lang="en-US" sz="2000" dirty="0">
              <a:solidFill>
                <a:schemeClr val="tx2"/>
              </a:solidFill>
            </a:endParaRPr>
          </a:p>
          <a:p>
            <a:endParaRPr lang="en-US" sz="2000" dirty="0">
              <a:solidFill>
                <a:schemeClr val="tx2"/>
              </a:solidFill>
            </a:endParaRPr>
          </a:p>
          <a:p>
            <a:r>
              <a:rPr lang="en-US" sz="2000" dirty="0">
                <a:solidFill>
                  <a:schemeClr val="tx2"/>
                </a:solidFill>
              </a:rPr>
              <a:t>(c) This concerns permutations, not combinations, since order does count. Thus,</a:t>
            </a:r>
          </a:p>
          <a:p>
            <a:r>
              <a:rPr lang="en-US" sz="2000" dirty="0">
                <a:solidFill>
                  <a:schemeClr val="tx2"/>
                </a:solidFill>
              </a:rPr>
              <a:t>n = P(6, 3) = 6 ・ 5 ・ 4 = 120</a:t>
            </a:r>
          </a:p>
        </p:txBody>
      </p:sp>
      <p:pic>
        <p:nvPicPr>
          <p:cNvPr id="11268" name="Picture 2"/>
          <p:cNvPicPr>
            <a:picLocks noChangeAspect="1" noChangeArrowheads="1"/>
          </p:cNvPicPr>
          <p:nvPr/>
        </p:nvPicPr>
        <p:blipFill>
          <a:blip r:embed="rId2"/>
          <a:srcRect/>
          <a:stretch>
            <a:fillRect/>
          </a:stretch>
        </p:blipFill>
        <p:spPr bwMode="auto">
          <a:xfrm>
            <a:off x="1727200" y="3124201"/>
            <a:ext cx="5791200" cy="568325"/>
          </a:xfrm>
          <a:prstGeom prst="rect">
            <a:avLst/>
          </a:prstGeom>
          <a:noFill/>
          <a:ln w="9525">
            <a:noFill/>
            <a:miter lim="800000"/>
            <a:headEnd/>
            <a:tailEnd/>
          </a:ln>
        </p:spPr>
      </p:pic>
      <p:pic>
        <p:nvPicPr>
          <p:cNvPr id="11269" name="Picture 3"/>
          <p:cNvPicPr>
            <a:picLocks noChangeAspect="1" noChangeArrowheads="1"/>
          </p:cNvPicPr>
          <p:nvPr/>
        </p:nvPicPr>
        <p:blipFill>
          <a:blip r:embed="rId3"/>
          <a:srcRect/>
          <a:stretch>
            <a:fillRect/>
          </a:stretch>
        </p:blipFill>
        <p:spPr bwMode="auto">
          <a:xfrm>
            <a:off x="2641600" y="4800600"/>
            <a:ext cx="5994400" cy="723900"/>
          </a:xfrm>
          <a:prstGeom prst="rect">
            <a:avLst/>
          </a:prstGeom>
          <a:noFill/>
          <a:ln w="9525">
            <a:noFill/>
            <a:miter lim="800000"/>
            <a:headEnd/>
            <a:tailEnd/>
          </a:ln>
        </p:spPr>
      </p:pic>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p:spPr>
        <p:txBody>
          <a:bodyPr/>
          <a:lstStyle/>
          <a:p>
            <a:fld id="{61A679AA-D7C9-4A9E-A22B-57CACC7709FA}" type="slidenum">
              <a:rPr lang="en-US" smtClean="0"/>
              <a:pPr/>
              <a:t>139</a:t>
            </a:fld>
            <a:endParaRPr lang="en-US" smtClean="0"/>
          </a:p>
        </p:txBody>
      </p:sp>
      <p:sp>
        <p:nvSpPr>
          <p:cNvPr id="13315" name="TextBox 4"/>
          <p:cNvSpPr txBox="1">
            <a:spLocks noChangeArrowheads="1"/>
          </p:cNvSpPr>
          <p:nvPr/>
        </p:nvSpPr>
        <p:spPr bwMode="auto">
          <a:xfrm>
            <a:off x="213360" y="198121"/>
            <a:ext cx="11277600" cy="5909310"/>
          </a:xfrm>
          <a:prstGeom prst="rect">
            <a:avLst/>
          </a:prstGeom>
          <a:noFill/>
          <a:ln w="9525">
            <a:noFill/>
            <a:miter lim="800000"/>
            <a:headEnd/>
            <a:tailEnd/>
          </a:ln>
        </p:spPr>
        <p:txBody>
          <a:bodyPr>
            <a:spAutoFit/>
          </a:bodyPr>
          <a:lstStyle/>
          <a:p>
            <a:pPr algn="just"/>
            <a:r>
              <a:rPr lang="en-US" sz="1400" b="1" dirty="0" smtClean="0">
                <a:solidFill>
                  <a:schemeClr val="tx2"/>
                </a:solidFill>
              </a:rPr>
              <a:t>Example-8</a:t>
            </a:r>
          </a:p>
          <a:p>
            <a:pPr algn="just"/>
            <a:r>
              <a:rPr lang="en-US" sz="1400" dirty="0" smtClean="0">
                <a:solidFill>
                  <a:schemeClr val="tx2"/>
                </a:solidFill>
              </a:rPr>
              <a:t>Suppose that there are 9 faculty members in the mathematics department and 11 in the computer science department. How many ways are there to select a committee to develop a discrete mathematics course at a school if the committee is to consist of three faculty members from the mathematics department and four from the computer science department?</a:t>
            </a:r>
          </a:p>
          <a:p>
            <a:pPr algn="just"/>
            <a:endParaRPr lang="en-US" sz="1400" i="1" dirty="0" smtClean="0">
              <a:solidFill>
                <a:schemeClr val="tx2"/>
              </a:solidFill>
            </a:endParaRPr>
          </a:p>
          <a:p>
            <a:pPr algn="just"/>
            <a:r>
              <a:rPr lang="en-US" sz="1400" dirty="0" smtClean="0">
                <a:solidFill>
                  <a:schemeClr val="tx2"/>
                </a:solidFill>
              </a:rPr>
              <a:t>Solution: By the product rule, the answer is the product of the number of 3-combinations of a set with nine elements and the number of 4-combinations of a set with 11 elements. By Theorem 2, the number of ways to select the committee is:</a:t>
            </a:r>
          </a:p>
          <a:p>
            <a:pPr algn="just"/>
            <a:r>
              <a:rPr lang="en-US" sz="1400" dirty="0" smtClean="0">
                <a:solidFill>
                  <a:schemeClr val="tx2"/>
                </a:solidFill>
              </a:rPr>
              <a:t>C(9, 3) · C(11, 4) = 27,720.</a:t>
            </a:r>
          </a:p>
          <a:p>
            <a:pPr algn="just"/>
            <a:endParaRPr lang="en-US" sz="1400" dirty="0" smtClean="0">
              <a:solidFill>
                <a:schemeClr val="tx2"/>
              </a:solidFill>
            </a:endParaRPr>
          </a:p>
          <a:p>
            <a:pPr algn="just"/>
            <a:r>
              <a:rPr lang="en-US" sz="1400" b="1" dirty="0" smtClean="0">
                <a:solidFill>
                  <a:schemeClr val="tx2"/>
                </a:solidFill>
              </a:rPr>
              <a:t>EXAMPLE </a:t>
            </a:r>
            <a:r>
              <a:rPr lang="en-US" sz="1400" b="1" dirty="0">
                <a:solidFill>
                  <a:schemeClr val="tx2"/>
                </a:solidFill>
              </a:rPr>
              <a:t>9 </a:t>
            </a:r>
          </a:p>
          <a:p>
            <a:pPr algn="just"/>
            <a:r>
              <a:rPr lang="en-US" sz="1400" dirty="0">
                <a:solidFill>
                  <a:schemeClr val="tx2"/>
                </a:solidFill>
              </a:rPr>
              <a:t>How many ways are there to distribute hands of 5 cards to each of four players from the standard</a:t>
            </a:r>
          </a:p>
          <a:p>
            <a:pPr algn="just"/>
            <a:r>
              <a:rPr lang="en-US" sz="1400" dirty="0">
                <a:solidFill>
                  <a:schemeClr val="tx2"/>
                </a:solidFill>
              </a:rPr>
              <a:t>deck of 52 cards?</a:t>
            </a:r>
          </a:p>
          <a:p>
            <a:pPr algn="just"/>
            <a:endParaRPr lang="en-US" sz="1400" dirty="0">
              <a:solidFill>
                <a:schemeClr val="tx2"/>
              </a:solidFill>
            </a:endParaRPr>
          </a:p>
          <a:p>
            <a:pPr algn="just"/>
            <a:r>
              <a:rPr lang="en-US" sz="1400" dirty="0">
                <a:solidFill>
                  <a:schemeClr val="tx2"/>
                </a:solidFill>
              </a:rPr>
              <a:t>Solution: We will use the product rule to solve this problem. To begin, note that the first player can be dealt 5 cards in C(52, 5) ways. The second player can be dealt 5 cards in C(47, 5) ways,</a:t>
            </a:r>
          </a:p>
          <a:p>
            <a:pPr algn="just"/>
            <a:r>
              <a:rPr lang="en-US" sz="1400" dirty="0">
                <a:solidFill>
                  <a:schemeClr val="tx2"/>
                </a:solidFill>
              </a:rPr>
              <a:t>because only 47 cards are left. The third player can be dealt 5 cards in C(42, 5) ways. Finally, the fourth player can be dealt 5 cards in C(37, 5) ways. Hence, the total number of ways to deal four players 5 cards each is</a:t>
            </a:r>
          </a:p>
          <a:p>
            <a:pPr algn="just"/>
            <a:r>
              <a:rPr lang="en-US" sz="1400" dirty="0">
                <a:solidFill>
                  <a:schemeClr val="tx2"/>
                </a:solidFill>
              </a:rPr>
              <a:t>C(52, 5)C(47, 5)C(42, 5)C(37, 5) =  52!/(5! 5! 5! 5! 32! </a:t>
            </a:r>
            <a:r>
              <a:rPr lang="en-US" sz="1400" dirty="0" smtClean="0">
                <a:solidFill>
                  <a:schemeClr val="tx2"/>
                </a:solidFill>
              </a:rPr>
              <a:t>).</a:t>
            </a:r>
          </a:p>
          <a:p>
            <a:pPr algn="just"/>
            <a:endParaRPr lang="en-US" sz="1400" dirty="0" smtClean="0">
              <a:solidFill>
                <a:schemeClr val="tx2"/>
              </a:solidFill>
            </a:endParaRPr>
          </a:p>
          <a:p>
            <a:pPr algn="just"/>
            <a:r>
              <a:rPr lang="en-US" sz="1400" b="1" dirty="0" smtClean="0">
                <a:solidFill>
                  <a:schemeClr val="tx2"/>
                </a:solidFill>
              </a:rPr>
              <a:t>Example-10</a:t>
            </a:r>
          </a:p>
          <a:p>
            <a:pPr algn="just"/>
            <a:r>
              <a:rPr lang="en-US" sz="1400" dirty="0" smtClean="0">
                <a:solidFill>
                  <a:schemeClr val="tx2"/>
                </a:solidFill>
              </a:rPr>
              <a:t>Find the number </a:t>
            </a:r>
            <a:r>
              <a:rPr lang="en-US" sz="1400" i="1" dirty="0" smtClean="0">
                <a:solidFill>
                  <a:schemeClr val="tx2"/>
                </a:solidFill>
              </a:rPr>
              <a:t>m </a:t>
            </a:r>
            <a:r>
              <a:rPr lang="en-US" sz="1400" dirty="0" smtClean="0">
                <a:solidFill>
                  <a:schemeClr val="tx2"/>
                </a:solidFill>
              </a:rPr>
              <a:t>of committees of 5 with a given chairperson that can be selected from 12 people.</a:t>
            </a:r>
          </a:p>
          <a:p>
            <a:pPr algn="just"/>
            <a:endParaRPr lang="en-US" sz="1400" i="1" dirty="0" smtClean="0">
              <a:solidFill>
                <a:schemeClr val="tx2"/>
              </a:solidFill>
            </a:endParaRPr>
          </a:p>
          <a:p>
            <a:pPr algn="just"/>
            <a:r>
              <a:rPr lang="en-US" sz="1400" i="1" dirty="0" smtClean="0">
                <a:solidFill>
                  <a:schemeClr val="tx2"/>
                </a:solidFill>
              </a:rPr>
              <a:t>Ans.</a:t>
            </a:r>
          </a:p>
          <a:p>
            <a:pPr algn="just"/>
            <a:r>
              <a:rPr lang="en-US" sz="1400" dirty="0" smtClean="0">
                <a:solidFill>
                  <a:schemeClr val="tx2"/>
                </a:solidFill>
              </a:rPr>
              <a:t>The chairperson can be chosen in 12 ways and, following this, the other 4 on the committee can be chosen from the 11 remaining in </a:t>
            </a:r>
            <a:r>
              <a:rPr lang="en-US" sz="1400" i="1" dirty="0" smtClean="0">
                <a:solidFill>
                  <a:schemeClr val="tx2"/>
                </a:solidFill>
              </a:rPr>
              <a:t>C(11, 4) ways. </a:t>
            </a:r>
            <a:r>
              <a:rPr lang="en-US" sz="1400" dirty="0" smtClean="0">
                <a:solidFill>
                  <a:schemeClr val="tx2"/>
                </a:solidFill>
              </a:rPr>
              <a:t>Thus </a:t>
            </a:r>
            <a:r>
              <a:rPr lang="en-US" sz="1400" i="1" dirty="0" smtClean="0">
                <a:solidFill>
                  <a:schemeClr val="tx2"/>
                </a:solidFill>
              </a:rPr>
              <a:t>m</a:t>
            </a:r>
            <a:r>
              <a:rPr lang="en-US" sz="1400" dirty="0" smtClean="0">
                <a:solidFill>
                  <a:schemeClr val="tx2"/>
                </a:solidFill>
              </a:rPr>
              <a:t> = 12·C(11, 4) = 12·330 = 3960.</a:t>
            </a:r>
          </a:p>
          <a:p>
            <a:pPr algn="just"/>
            <a:endParaRPr lang="en-US" sz="1400" dirty="0">
              <a:solidFill>
                <a:schemeClr val="tx2"/>
              </a:solidFil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67063" y="171994"/>
            <a:ext cx="6113320" cy="23621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4" name="Picture 2"/>
          <p:cNvPicPr>
            <a:picLocks noChangeAspect="1" noChangeArrowheads="1"/>
          </p:cNvPicPr>
          <p:nvPr/>
        </p:nvPicPr>
        <p:blipFill>
          <a:blip r:embed="rId3"/>
          <a:srcRect/>
          <a:stretch>
            <a:fillRect/>
          </a:stretch>
        </p:blipFill>
        <p:spPr bwMode="auto">
          <a:xfrm>
            <a:off x="731520" y="2841173"/>
            <a:ext cx="5925320" cy="161387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736011" y="4613366"/>
            <a:ext cx="6432732" cy="1729435"/>
          </a:xfrm>
          <a:prstGeom prst="rect">
            <a:avLst/>
          </a:prstGeom>
          <a:noFill/>
          <a:ln w="9525">
            <a:noFill/>
            <a:miter lim="800000"/>
            <a:headEnd/>
            <a:tailEnd/>
          </a:ln>
          <a:effectLst/>
        </p:spPr>
      </p:pic>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2"/>
          </p:nvPr>
        </p:nvSpPr>
        <p:spPr>
          <a:noFill/>
        </p:spPr>
        <p:txBody>
          <a:bodyPr/>
          <a:lstStyle/>
          <a:p>
            <a:fld id="{7258640B-01F7-4241-84FA-081E67551F7F}" type="slidenum">
              <a:rPr lang="en-US" smtClean="0"/>
              <a:pPr/>
              <a:t>140</a:t>
            </a:fld>
            <a:endParaRPr lang="en-US" smtClean="0"/>
          </a:p>
        </p:txBody>
      </p:sp>
      <p:sp>
        <p:nvSpPr>
          <p:cNvPr id="15363" name="TextBox 4"/>
          <p:cNvSpPr txBox="1">
            <a:spLocks noChangeArrowheads="1"/>
          </p:cNvSpPr>
          <p:nvPr/>
        </p:nvSpPr>
        <p:spPr bwMode="auto">
          <a:xfrm>
            <a:off x="169817" y="230778"/>
            <a:ext cx="11834949" cy="6186309"/>
          </a:xfrm>
          <a:prstGeom prst="rect">
            <a:avLst/>
          </a:prstGeom>
          <a:noFill/>
          <a:ln w="9525">
            <a:noFill/>
            <a:miter lim="800000"/>
            <a:headEnd/>
            <a:tailEnd/>
          </a:ln>
        </p:spPr>
        <p:txBody>
          <a:bodyPr wrap="square">
            <a:spAutoFit/>
          </a:bodyPr>
          <a:lstStyle/>
          <a:p>
            <a:r>
              <a:rPr lang="en-US" b="1" dirty="0">
                <a:solidFill>
                  <a:schemeClr val="tx2"/>
                </a:solidFill>
              </a:rPr>
              <a:t>Example-11</a:t>
            </a:r>
          </a:p>
          <a:p>
            <a:r>
              <a:rPr lang="en-US" dirty="0">
                <a:solidFill>
                  <a:schemeClr val="tx2"/>
                </a:solidFill>
              </a:rPr>
              <a:t>A box contains 8 blue socks and 6 red socks. Find the number of ways two socks can be </a:t>
            </a:r>
            <a:r>
              <a:rPr lang="en-US" dirty="0" smtClean="0">
                <a:solidFill>
                  <a:schemeClr val="tx2"/>
                </a:solidFill>
              </a:rPr>
              <a:t>drawn from the box </a:t>
            </a:r>
            <a:r>
              <a:rPr lang="en-US" dirty="0">
                <a:solidFill>
                  <a:schemeClr val="tx2"/>
                </a:solidFill>
              </a:rPr>
              <a:t>if:</a:t>
            </a:r>
          </a:p>
          <a:p>
            <a:pPr marL="342900" indent="-342900">
              <a:buAutoNum type="alphaLcParenBoth"/>
            </a:pPr>
            <a:r>
              <a:rPr lang="en-US" dirty="0" smtClean="0">
                <a:solidFill>
                  <a:schemeClr val="tx2"/>
                </a:solidFill>
              </a:rPr>
              <a:t>They </a:t>
            </a:r>
            <a:r>
              <a:rPr lang="en-US" dirty="0">
                <a:solidFill>
                  <a:schemeClr val="tx2"/>
                </a:solidFill>
              </a:rPr>
              <a:t>can be any color. (b) They must be the same color.</a:t>
            </a:r>
          </a:p>
          <a:p>
            <a:pPr marL="342900" indent="-342900"/>
            <a:endParaRPr lang="en-US" dirty="0">
              <a:solidFill>
                <a:schemeClr val="tx2"/>
              </a:solidFill>
            </a:endParaRPr>
          </a:p>
          <a:p>
            <a:r>
              <a:rPr lang="en-US" dirty="0">
                <a:solidFill>
                  <a:schemeClr val="tx2"/>
                </a:solidFill>
              </a:rPr>
              <a:t>Ans. </a:t>
            </a:r>
          </a:p>
          <a:p>
            <a:r>
              <a:rPr lang="en-US" dirty="0">
                <a:solidFill>
                  <a:schemeClr val="tx2"/>
                </a:solidFill>
              </a:rPr>
              <a:t>(</a:t>
            </a:r>
            <a:r>
              <a:rPr lang="en-US" i="1" dirty="0">
                <a:solidFill>
                  <a:schemeClr val="tx2"/>
                </a:solidFill>
              </a:rPr>
              <a:t>a) </a:t>
            </a:r>
            <a:r>
              <a:rPr lang="en-US" dirty="0">
                <a:solidFill>
                  <a:schemeClr val="tx2"/>
                </a:solidFill>
              </a:rPr>
              <a:t>There are “14 choose 2” ways to select 2 of the 14 socks. Thus:</a:t>
            </a:r>
          </a:p>
          <a:p>
            <a:r>
              <a:rPr lang="en-US" dirty="0">
                <a:solidFill>
                  <a:schemeClr val="tx2"/>
                </a:solidFill>
              </a:rPr>
              <a:t>n = C(14, 2) = 14.13/(2 .1) = 91</a:t>
            </a:r>
          </a:p>
          <a:p>
            <a:r>
              <a:rPr lang="en-US" dirty="0">
                <a:solidFill>
                  <a:schemeClr val="tx2"/>
                </a:solidFill>
              </a:rPr>
              <a:t>(b) There are </a:t>
            </a:r>
            <a:r>
              <a:rPr lang="en-US" i="1" dirty="0">
                <a:solidFill>
                  <a:schemeClr val="tx2"/>
                </a:solidFill>
              </a:rPr>
              <a:t>C</a:t>
            </a:r>
            <a:r>
              <a:rPr lang="en-US" dirty="0">
                <a:solidFill>
                  <a:schemeClr val="tx2"/>
                </a:solidFill>
              </a:rPr>
              <a:t>(8, 2) = 28 ways to choose 2 of the 8 blue socks, and </a:t>
            </a:r>
            <a:r>
              <a:rPr lang="en-US" i="1" dirty="0">
                <a:solidFill>
                  <a:schemeClr val="tx2"/>
                </a:solidFill>
              </a:rPr>
              <a:t>C</a:t>
            </a:r>
            <a:r>
              <a:rPr lang="en-US" dirty="0">
                <a:solidFill>
                  <a:schemeClr val="tx2"/>
                </a:solidFill>
              </a:rPr>
              <a:t>(6, 2) = 15 ways to choose 2 of the 4 red socks. By the Sum Rule, n = 28 + 15 = 43</a:t>
            </a:r>
            <a:r>
              <a:rPr lang="en-US" dirty="0" smtClean="0">
                <a:solidFill>
                  <a:schemeClr val="tx2"/>
                </a:solidFill>
              </a:rPr>
              <a:t>.</a:t>
            </a:r>
          </a:p>
          <a:p>
            <a:endParaRPr lang="en-US" dirty="0" smtClean="0">
              <a:solidFill>
                <a:schemeClr val="tx2"/>
              </a:solidFill>
            </a:endParaRPr>
          </a:p>
          <a:p>
            <a:pPr algn="just"/>
            <a:r>
              <a:rPr lang="en-US" b="1" dirty="0" smtClean="0">
                <a:solidFill>
                  <a:schemeClr val="tx2"/>
                </a:solidFill>
              </a:rPr>
              <a:t>THE INCLUSION–EXCLUSION PRINCIPLE</a:t>
            </a:r>
          </a:p>
          <a:p>
            <a:pPr algn="just"/>
            <a:r>
              <a:rPr lang="en-US" dirty="0" smtClean="0">
                <a:solidFill>
                  <a:schemeClr val="tx2"/>
                </a:solidFill>
              </a:rPr>
              <a:t>Let </a:t>
            </a:r>
            <a:r>
              <a:rPr lang="en-US" i="1" dirty="0" smtClean="0">
                <a:solidFill>
                  <a:schemeClr val="tx2"/>
                </a:solidFill>
              </a:rPr>
              <a:t>A</a:t>
            </a:r>
            <a:r>
              <a:rPr lang="en-US" dirty="0" smtClean="0">
                <a:solidFill>
                  <a:schemeClr val="tx2"/>
                </a:solidFill>
              </a:rPr>
              <a:t> and </a:t>
            </a:r>
            <a:r>
              <a:rPr lang="en-US" i="1" dirty="0" smtClean="0">
                <a:solidFill>
                  <a:schemeClr val="tx2"/>
                </a:solidFill>
              </a:rPr>
              <a:t>B</a:t>
            </a:r>
            <a:r>
              <a:rPr lang="en-US" dirty="0" smtClean="0">
                <a:solidFill>
                  <a:schemeClr val="tx2"/>
                </a:solidFill>
              </a:rPr>
              <a:t> be any finite sets then,</a:t>
            </a:r>
          </a:p>
          <a:p>
            <a:pPr algn="just"/>
            <a:r>
              <a:rPr lang="pt-BR" i="1" dirty="0" smtClean="0">
                <a:solidFill>
                  <a:schemeClr val="tx2"/>
                </a:solidFill>
              </a:rPr>
              <a:t>n(A ∪ B) = n(A) + n(B) − n(A ∩ B)</a:t>
            </a:r>
          </a:p>
          <a:p>
            <a:pPr algn="just"/>
            <a:r>
              <a:rPr lang="en-US" dirty="0" smtClean="0">
                <a:solidFill>
                  <a:schemeClr val="tx2"/>
                </a:solidFill>
              </a:rPr>
              <a:t>In other words, to find the number </a:t>
            </a:r>
            <a:r>
              <a:rPr lang="en-US" i="1" dirty="0" smtClean="0">
                <a:solidFill>
                  <a:schemeClr val="tx2"/>
                </a:solidFill>
              </a:rPr>
              <a:t>n(A∪B)</a:t>
            </a:r>
            <a:r>
              <a:rPr lang="en-US" dirty="0" smtClean="0">
                <a:solidFill>
                  <a:schemeClr val="tx2"/>
                </a:solidFill>
              </a:rPr>
              <a:t> of elements in the union of </a:t>
            </a:r>
            <a:r>
              <a:rPr lang="en-US" i="1" dirty="0" smtClean="0">
                <a:solidFill>
                  <a:schemeClr val="tx2"/>
                </a:solidFill>
              </a:rPr>
              <a:t>A</a:t>
            </a:r>
            <a:r>
              <a:rPr lang="en-US" dirty="0" smtClean="0">
                <a:solidFill>
                  <a:schemeClr val="tx2"/>
                </a:solidFill>
              </a:rPr>
              <a:t> and </a:t>
            </a:r>
            <a:r>
              <a:rPr lang="en-US" i="1" dirty="0" smtClean="0">
                <a:solidFill>
                  <a:schemeClr val="tx2"/>
                </a:solidFill>
              </a:rPr>
              <a:t>B</a:t>
            </a:r>
            <a:r>
              <a:rPr lang="en-US" dirty="0" smtClean="0">
                <a:solidFill>
                  <a:schemeClr val="tx2"/>
                </a:solidFill>
              </a:rPr>
              <a:t>, we add </a:t>
            </a:r>
            <a:r>
              <a:rPr lang="en-US" i="1" dirty="0" smtClean="0">
                <a:solidFill>
                  <a:schemeClr val="tx2"/>
                </a:solidFill>
              </a:rPr>
              <a:t>n(A)</a:t>
            </a:r>
            <a:r>
              <a:rPr lang="en-US" dirty="0" smtClean="0">
                <a:solidFill>
                  <a:schemeClr val="tx2"/>
                </a:solidFill>
              </a:rPr>
              <a:t> and </a:t>
            </a:r>
            <a:r>
              <a:rPr lang="en-US" i="1" dirty="0" smtClean="0">
                <a:solidFill>
                  <a:schemeClr val="tx2"/>
                </a:solidFill>
              </a:rPr>
              <a:t>n(B)</a:t>
            </a:r>
            <a:r>
              <a:rPr lang="en-US" dirty="0" smtClean="0">
                <a:solidFill>
                  <a:schemeClr val="tx2"/>
                </a:solidFill>
              </a:rPr>
              <a:t> and then we subtract </a:t>
            </a:r>
            <a:r>
              <a:rPr lang="en-US" i="1" dirty="0" smtClean="0">
                <a:solidFill>
                  <a:schemeClr val="tx2"/>
                </a:solidFill>
              </a:rPr>
              <a:t>n(A ∩ B)</a:t>
            </a:r>
            <a:r>
              <a:rPr lang="en-US" dirty="0" smtClean="0">
                <a:solidFill>
                  <a:schemeClr val="tx2"/>
                </a:solidFill>
              </a:rPr>
              <a:t>; that is, we “include” </a:t>
            </a:r>
            <a:r>
              <a:rPr lang="en-US" i="1" dirty="0" smtClean="0">
                <a:solidFill>
                  <a:schemeClr val="tx2"/>
                </a:solidFill>
              </a:rPr>
              <a:t>n(A)</a:t>
            </a:r>
            <a:r>
              <a:rPr lang="en-US" dirty="0" smtClean="0">
                <a:solidFill>
                  <a:schemeClr val="tx2"/>
                </a:solidFill>
              </a:rPr>
              <a:t> and </a:t>
            </a:r>
            <a:r>
              <a:rPr lang="en-US" i="1" dirty="0" smtClean="0">
                <a:solidFill>
                  <a:schemeClr val="tx2"/>
                </a:solidFill>
              </a:rPr>
              <a:t>n(B)</a:t>
            </a:r>
            <a:r>
              <a:rPr lang="en-US" dirty="0" smtClean="0">
                <a:solidFill>
                  <a:schemeClr val="tx2"/>
                </a:solidFill>
              </a:rPr>
              <a:t>, and we “exclude” </a:t>
            </a:r>
            <a:r>
              <a:rPr lang="en-US" i="1" dirty="0" smtClean="0">
                <a:solidFill>
                  <a:schemeClr val="tx2"/>
                </a:solidFill>
              </a:rPr>
              <a:t>n(A ∩ B)</a:t>
            </a:r>
            <a:r>
              <a:rPr lang="en-US" dirty="0" smtClean="0">
                <a:solidFill>
                  <a:schemeClr val="tx2"/>
                </a:solidFill>
              </a:rPr>
              <a:t>. This follows from the fact that, when we add </a:t>
            </a:r>
            <a:r>
              <a:rPr lang="en-US" i="1" dirty="0" smtClean="0">
                <a:solidFill>
                  <a:schemeClr val="tx2"/>
                </a:solidFill>
              </a:rPr>
              <a:t>n(A)</a:t>
            </a:r>
            <a:r>
              <a:rPr lang="en-US" dirty="0" smtClean="0">
                <a:solidFill>
                  <a:schemeClr val="tx2"/>
                </a:solidFill>
              </a:rPr>
              <a:t> and </a:t>
            </a:r>
            <a:r>
              <a:rPr lang="en-US" i="1" dirty="0" smtClean="0">
                <a:solidFill>
                  <a:schemeClr val="tx2"/>
                </a:solidFill>
              </a:rPr>
              <a:t>n(B)</a:t>
            </a:r>
            <a:r>
              <a:rPr lang="en-US" dirty="0" smtClean="0">
                <a:solidFill>
                  <a:schemeClr val="tx2"/>
                </a:solidFill>
              </a:rPr>
              <a:t>, we have counted the elements of </a:t>
            </a:r>
            <a:r>
              <a:rPr lang="en-US" i="1" dirty="0" smtClean="0">
                <a:solidFill>
                  <a:schemeClr val="tx2"/>
                </a:solidFill>
              </a:rPr>
              <a:t>(A ∩ B)</a:t>
            </a:r>
            <a:r>
              <a:rPr lang="en-US" dirty="0" smtClean="0">
                <a:solidFill>
                  <a:schemeClr val="tx2"/>
                </a:solidFill>
              </a:rPr>
              <a:t> twice.</a:t>
            </a:r>
          </a:p>
          <a:p>
            <a:pPr algn="just"/>
            <a:r>
              <a:rPr lang="en-US" dirty="0" smtClean="0">
                <a:solidFill>
                  <a:schemeClr val="tx2"/>
                </a:solidFill>
              </a:rPr>
              <a:t>The above principle holds for any number of sets. We first state it for three sets.</a:t>
            </a:r>
          </a:p>
          <a:p>
            <a:pPr algn="just"/>
            <a:r>
              <a:rPr lang="en-US" b="1" dirty="0" smtClean="0">
                <a:solidFill>
                  <a:schemeClr val="tx2"/>
                </a:solidFill>
              </a:rPr>
              <a:t>Theorem : </a:t>
            </a:r>
            <a:r>
              <a:rPr lang="en-US" dirty="0" smtClean="0">
                <a:solidFill>
                  <a:schemeClr val="tx2"/>
                </a:solidFill>
              </a:rPr>
              <a:t>For any finite sets A, B, C we have</a:t>
            </a:r>
          </a:p>
          <a:p>
            <a:pPr algn="just"/>
            <a:r>
              <a:rPr lang="pt-BR" i="1" dirty="0" smtClean="0">
                <a:solidFill>
                  <a:schemeClr val="tx2"/>
                </a:solidFill>
              </a:rPr>
              <a:t>n(A ∪ B ∪ C) = n(A) + n(B) + n(C) − n(A ∩ B) − n(A ∩ C) − n(B ∩ C) + n(A ∩ B ∩ C)</a:t>
            </a:r>
            <a:endParaRPr lang="en-US" i="1" dirty="0" smtClean="0">
              <a:solidFill>
                <a:schemeClr val="tx2"/>
              </a:solidFill>
            </a:endParaRPr>
          </a:p>
          <a:p>
            <a:endParaRPr lang="en-US" dirty="0">
              <a:solidFill>
                <a:schemeClr val="tx2"/>
              </a:solidFill>
            </a:endParaRP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a:noFill/>
        </p:spPr>
        <p:txBody>
          <a:bodyPr/>
          <a:lstStyle/>
          <a:p>
            <a:fld id="{8770800D-3946-40AD-B32D-B566E90A37FE}" type="slidenum">
              <a:rPr lang="en-US" smtClean="0"/>
              <a:pPr/>
              <a:t>141</a:t>
            </a:fld>
            <a:endParaRPr lang="en-US" smtClean="0"/>
          </a:p>
        </p:txBody>
      </p:sp>
      <p:sp>
        <p:nvSpPr>
          <p:cNvPr id="18435" name="TextBox 4"/>
          <p:cNvSpPr txBox="1">
            <a:spLocks noChangeArrowheads="1"/>
          </p:cNvSpPr>
          <p:nvPr/>
        </p:nvSpPr>
        <p:spPr bwMode="auto">
          <a:xfrm>
            <a:off x="341086" y="156755"/>
            <a:ext cx="11277600" cy="6124754"/>
          </a:xfrm>
          <a:prstGeom prst="rect">
            <a:avLst/>
          </a:prstGeom>
          <a:noFill/>
          <a:ln w="9525">
            <a:noFill/>
            <a:miter lim="800000"/>
            <a:headEnd/>
            <a:tailEnd/>
          </a:ln>
        </p:spPr>
        <p:txBody>
          <a:bodyPr>
            <a:spAutoFit/>
          </a:bodyPr>
          <a:lstStyle/>
          <a:p>
            <a:r>
              <a:rPr lang="en-US" sz="1400" b="1" dirty="0" smtClean="0">
                <a:solidFill>
                  <a:schemeClr val="tx2"/>
                </a:solidFill>
              </a:rPr>
              <a:t>EXAMPLE 12</a:t>
            </a:r>
          </a:p>
          <a:p>
            <a:r>
              <a:rPr lang="en-US" sz="1400" dirty="0" smtClean="0">
                <a:solidFill>
                  <a:schemeClr val="tx2"/>
                </a:solidFill>
              </a:rPr>
              <a:t> Find the number of mathematics students at a college taking at least one of the languages</a:t>
            </a:r>
          </a:p>
          <a:p>
            <a:r>
              <a:rPr lang="en-US" sz="1400" dirty="0" smtClean="0">
                <a:solidFill>
                  <a:schemeClr val="tx2"/>
                </a:solidFill>
              </a:rPr>
              <a:t>French, German, and Russian, given the following data:</a:t>
            </a:r>
          </a:p>
          <a:p>
            <a:r>
              <a:rPr lang="en-US" sz="1400" dirty="0" smtClean="0">
                <a:solidFill>
                  <a:schemeClr val="tx2"/>
                </a:solidFill>
              </a:rPr>
              <a:t>65 study French, 20 study French and German,</a:t>
            </a:r>
          </a:p>
          <a:p>
            <a:r>
              <a:rPr lang="en-US" sz="1400" dirty="0" smtClean="0">
                <a:solidFill>
                  <a:schemeClr val="tx2"/>
                </a:solidFill>
              </a:rPr>
              <a:t>45 study German, 25 study French and Russian, </a:t>
            </a:r>
          </a:p>
          <a:p>
            <a:r>
              <a:rPr lang="en-US" sz="1400" dirty="0" smtClean="0">
                <a:solidFill>
                  <a:schemeClr val="tx2"/>
                </a:solidFill>
              </a:rPr>
              <a:t>42 study Russian, 15 study German and Russian, 8 study all three languages.</a:t>
            </a:r>
          </a:p>
          <a:p>
            <a:r>
              <a:rPr lang="en-US" sz="1400" dirty="0" smtClean="0">
                <a:solidFill>
                  <a:schemeClr val="tx2"/>
                </a:solidFill>
              </a:rPr>
              <a:t>We want to find </a:t>
            </a:r>
            <a:r>
              <a:rPr lang="en-US" sz="1400" i="1" dirty="0" smtClean="0">
                <a:solidFill>
                  <a:schemeClr val="tx2"/>
                </a:solidFill>
              </a:rPr>
              <a:t>n(F ∪ G ∪ R) </a:t>
            </a:r>
            <a:r>
              <a:rPr lang="en-US" sz="1400" dirty="0" smtClean="0">
                <a:solidFill>
                  <a:schemeClr val="tx2"/>
                </a:solidFill>
              </a:rPr>
              <a:t>where </a:t>
            </a:r>
            <a:r>
              <a:rPr lang="en-US" sz="1400" i="1" dirty="0" smtClean="0">
                <a:solidFill>
                  <a:schemeClr val="tx2"/>
                </a:solidFill>
              </a:rPr>
              <a:t>F</a:t>
            </a:r>
            <a:r>
              <a:rPr lang="en-US" sz="1400" dirty="0" smtClean="0">
                <a:solidFill>
                  <a:schemeClr val="tx2"/>
                </a:solidFill>
              </a:rPr>
              <a:t>,</a:t>
            </a:r>
            <a:r>
              <a:rPr lang="en-US" sz="1400" i="1" dirty="0" smtClean="0">
                <a:solidFill>
                  <a:schemeClr val="tx2"/>
                </a:solidFill>
              </a:rPr>
              <a:t> G</a:t>
            </a:r>
            <a:r>
              <a:rPr lang="en-US" sz="1400" dirty="0" smtClean="0">
                <a:solidFill>
                  <a:schemeClr val="tx2"/>
                </a:solidFill>
              </a:rPr>
              <a:t>, and </a:t>
            </a:r>
            <a:r>
              <a:rPr lang="en-US" sz="1400" i="1" dirty="0" smtClean="0">
                <a:solidFill>
                  <a:schemeClr val="tx2"/>
                </a:solidFill>
              </a:rPr>
              <a:t>R</a:t>
            </a:r>
            <a:r>
              <a:rPr lang="en-US" sz="1400" dirty="0" smtClean="0">
                <a:solidFill>
                  <a:schemeClr val="tx2"/>
                </a:solidFill>
              </a:rPr>
              <a:t> denote the sets of students studying French, German, and Russian, respectively.</a:t>
            </a:r>
          </a:p>
          <a:p>
            <a:r>
              <a:rPr lang="en-US" sz="1400" dirty="0" smtClean="0">
                <a:solidFill>
                  <a:schemeClr val="tx2"/>
                </a:solidFill>
              </a:rPr>
              <a:t>By the Inclusion–Exclusion Principle,</a:t>
            </a:r>
          </a:p>
          <a:p>
            <a:r>
              <a:rPr lang="pt-BR" sz="1400" i="1" dirty="0" smtClean="0">
                <a:solidFill>
                  <a:schemeClr val="tx2"/>
                </a:solidFill>
              </a:rPr>
              <a:t>n(F ∪ G ∪ R) = n(F ) + n(G) + n(R) − n(F ∩ G) − n(F ∩ R) − n(G ∩ R) + n(F ∩ G ∩ R)</a:t>
            </a:r>
          </a:p>
          <a:p>
            <a:r>
              <a:rPr lang="en-US" sz="1400" dirty="0" smtClean="0">
                <a:solidFill>
                  <a:schemeClr val="tx2"/>
                </a:solidFill>
              </a:rPr>
              <a:t>= 65 + 45 + 42 − 20 − 25 − 15 + 8 = 100</a:t>
            </a:r>
          </a:p>
          <a:p>
            <a:r>
              <a:rPr lang="en-US" sz="1400" dirty="0" smtClean="0">
                <a:solidFill>
                  <a:schemeClr val="tx2"/>
                </a:solidFill>
              </a:rPr>
              <a:t>Namely, 100 students study at least one of the three languages.</a:t>
            </a:r>
          </a:p>
          <a:p>
            <a:r>
              <a:rPr lang="en-US" sz="1400" b="1" dirty="0" smtClean="0">
                <a:solidFill>
                  <a:schemeClr val="tx2"/>
                </a:solidFill>
              </a:rPr>
              <a:t>Example 13</a:t>
            </a:r>
            <a:endParaRPr lang="en-US" sz="1400" b="1" dirty="0">
              <a:solidFill>
                <a:schemeClr val="tx2"/>
              </a:solidFill>
            </a:endParaRPr>
          </a:p>
          <a:p>
            <a:r>
              <a:rPr lang="en-US" sz="1400" dirty="0">
                <a:solidFill>
                  <a:schemeClr val="tx2"/>
                </a:solidFill>
              </a:rPr>
              <a:t>Suppose among 32 people who save paper or bottles (or both) for recycling, there are 30 who save paper and 14 who save bottles. Find the number </a:t>
            </a:r>
            <a:r>
              <a:rPr lang="en-US" sz="1400" i="1" dirty="0">
                <a:solidFill>
                  <a:schemeClr val="tx2"/>
                </a:solidFill>
              </a:rPr>
              <a:t>m </a:t>
            </a:r>
            <a:r>
              <a:rPr lang="en-US" sz="1400" dirty="0">
                <a:solidFill>
                  <a:schemeClr val="tx2"/>
                </a:solidFill>
              </a:rPr>
              <a:t>of people who:</a:t>
            </a:r>
          </a:p>
          <a:p>
            <a:r>
              <a:rPr lang="en-US" sz="1400" dirty="0">
                <a:solidFill>
                  <a:schemeClr val="tx2"/>
                </a:solidFill>
              </a:rPr>
              <a:t>(a) save both; (b) save only paper; (c) save only bottles.</a:t>
            </a:r>
          </a:p>
          <a:p>
            <a:endParaRPr lang="en-US" sz="1400" dirty="0">
              <a:solidFill>
                <a:schemeClr val="tx2"/>
              </a:solidFill>
            </a:endParaRPr>
          </a:p>
          <a:p>
            <a:r>
              <a:rPr lang="en-US" sz="1400" dirty="0">
                <a:solidFill>
                  <a:schemeClr val="tx2"/>
                </a:solidFill>
              </a:rPr>
              <a:t>Ans. </a:t>
            </a:r>
          </a:p>
          <a:p>
            <a:r>
              <a:rPr lang="en-US" sz="1400" dirty="0">
                <a:solidFill>
                  <a:schemeClr val="tx2"/>
                </a:solidFill>
              </a:rPr>
              <a:t>Let P and B denote the sets of people saving paper and bottles, respectively. Then:</a:t>
            </a:r>
          </a:p>
          <a:p>
            <a:r>
              <a:rPr lang="pt-BR" sz="1400" i="1" dirty="0">
                <a:solidFill>
                  <a:schemeClr val="tx2"/>
                </a:solidFill>
              </a:rPr>
              <a:t>(a) m = n(P ∩ B) = n(P ) + n(B) − n(P ∪ B) = </a:t>
            </a:r>
            <a:r>
              <a:rPr lang="pt-BR" sz="1400" dirty="0">
                <a:solidFill>
                  <a:schemeClr val="tx2"/>
                </a:solidFill>
              </a:rPr>
              <a:t>30 + 14 − 32 = 12</a:t>
            </a:r>
          </a:p>
          <a:p>
            <a:r>
              <a:rPr lang="pt-BR" sz="1400" i="1" dirty="0">
                <a:solidFill>
                  <a:schemeClr val="tx2"/>
                </a:solidFill>
              </a:rPr>
              <a:t>(b) m = n(P \B) = n(P ) − n(P ∩ B) </a:t>
            </a:r>
            <a:r>
              <a:rPr lang="pt-BR" sz="1400" dirty="0">
                <a:solidFill>
                  <a:schemeClr val="tx2"/>
                </a:solidFill>
              </a:rPr>
              <a:t>= 30 − 12 = 18</a:t>
            </a:r>
          </a:p>
          <a:p>
            <a:r>
              <a:rPr lang="pt-BR" sz="1400" i="1" dirty="0">
                <a:solidFill>
                  <a:schemeClr val="tx2"/>
                </a:solidFill>
              </a:rPr>
              <a:t>(c) m = n(B\P) = n(B) − n(P ∩ B) </a:t>
            </a:r>
            <a:r>
              <a:rPr lang="pt-BR" sz="1400" dirty="0">
                <a:solidFill>
                  <a:schemeClr val="tx2"/>
                </a:solidFill>
              </a:rPr>
              <a:t>= 14 − 12 = </a:t>
            </a:r>
            <a:r>
              <a:rPr lang="pt-BR" sz="1400" dirty="0" smtClean="0">
                <a:solidFill>
                  <a:schemeClr val="tx2"/>
                </a:solidFill>
              </a:rPr>
              <a:t>2</a:t>
            </a:r>
          </a:p>
          <a:p>
            <a:endParaRPr lang="pt-BR" sz="1400" dirty="0" smtClean="0">
              <a:solidFill>
                <a:schemeClr val="tx2"/>
              </a:solidFill>
            </a:endParaRPr>
          </a:p>
          <a:p>
            <a:r>
              <a:rPr lang="en-US" sz="1400" b="1" dirty="0" smtClean="0">
                <a:solidFill>
                  <a:schemeClr val="tx2"/>
                </a:solidFill>
              </a:rPr>
              <a:t>EXAMPLE 14 </a:t>
            </a:r>
          </a:p>
          <a:p>
            <a:r>
              <a:rPr lang="en-US" sz="1400" dirty="0" smtClean="0">
                <a:solidFill>
                  <a:schemeClr val="tx2"/>
                </a:solidFill>
              </a:rPr>
              <a:t>How many positive integers not exceeding 1000 are divisible by 7 or 11?</a:t>
            </a:r>
          </a:p>
          <a:p>
            <a:endParaRPr lang="en-US" sz="1400" dirty="0" smtClean="0">
              <a:solidFill>
                <a:schemeClr val="tx2"/>
              </a:solidFill>
            </a:endParaRPr>
          </a:p>
          <a:p>
            <a:r>
              <a:rPr lang="en-US" sz="1400" dirty="0" smtClean="0">
                <a:solidFill>
                  <a:schemeClr val="tx2"/>
                </a:solidFill>
              </a:rPr>
              <a:t>Ans.</a:t>
            </a:r>
            <a:r>
              <a:rPr lang="en-US" sz="1400" b="1" dirty="0" smtClean="0">
                <a:solidFill>
                  <a:schemeClr val="tx2"/>
                </a:solidFill>
              </a:rPr>
              <a:t> </a:t>
            </a:r>
            <a:endParaRPr lang="en-US" sz="1400" dirty="0" smtClean="0">
              <a:solidFill>
                <a:schemeClr val="tx2"/>
              </a:solidFill>
            </a:endParaRPr>
          </a:p>
          <a:p>
            <a:endParaRPr lang="en-US" sz="1400" dirty="0">
              <a:solidFill>
                <a:schemeClr val="tx2"/>
              </a:solidFill>
            </a:endParaRPr>
          </a:p>
        </p:txBody>
      </p:sp>
      <p:pic>
        <p:nvPicPr>
          <p:cNvPr id="4" name="Picture 2"/>
          <p:cNvPicPr>
            <a:picLocks noChangeAspect="1" noChangeArrowheads="1"/>
          </p:cNvPicPr>
          <p:nvPr/>
        </p:nvPicPr>
        <p:blipFill>
          <a:blip r:embed="rId2"/>
          <a:srcRect/>
          <a:stretch>
            <a:fillRect/>
          </a:stretch>
        </p:blipFill>
        <p:spPr bwMode="auto">
          <a:xfrm>
            <a:off x="4149633" y="5608082"/>
            <a:ext cx="3975463" cy="1078873"/>
          </a:xfrm>
          <a:prstGeom prst="rect">
            <a:avLst/>
          </a:prstGeom>
          <a:noFill/>
          <a:ln w="9525">
            <a:noFill/>
            <a:miter lim="800000"/>
            <a:headEnd/>
            <a:tailEnd/>
          </a:ln>
        </p:spPr>
      </p:pic>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p:spPr>
        <p:txBody>
          <a:bodyPr/>
          <a:lstStyle/>
          <a:p>
            <a:fld id="{E933C1CA-5A2B-4BB9-8AE5-F9A387DC165B}" type="slidenum">
              <a:rPr lang="en-US" smtClean="0"/>
              <a:pPr/>
              <a:t>142</a:t>
            </a:fld>
            <a:endParaRPr lang="en-US" smtClean="0"/>
          </a:p>
        </p:txBody>
      </p:sp>
      <p:sp>
        <p:nvSpPr>
          <p:cNvPr id="20483" name="TextBox 4"/>
          <p:cNvSpPr txBox="1">
            <a:spLocks noChangeArrowheads="1"/>
          </p:cNvSpPr>
          <p:nvPr/>
        </p:nvSpPr>
        <p:spPr bwMode="auto">
          <a:xfrm>
            <a:off x="252549" y="180703"/>
            <a:ext cx="11582400" cy="2677656"/>
          </a:xfrm>
          <a:prstGeom prst="rect">
            <a:avLst/>
          </a:prstGeom>
          <a:noFill/>
          <a:ln w="9525">
            <a:noFill/>
            <a:miter lim="800000"/>
            <a:headEnd/>
            <a:tailEnd/>
          </a:ln>
        </p:spPr>
        <p:txBody>
          <a:bodyPr>
            <a:spAutoFit/>
          </a:bodyPr>
          <a:lstStyle/>
          <a:p>
            <a:pPr algn="just"/>
            <a:r>
              <a:rPr lang="en-US" sz="1400" b="1" dirty="0">
                <a:solidFill>
                  <a:schemeClr val="tx2"/>
                </a:solidFill>
              </a:rPr>
              <a:t>EXAMPLE </a:t>
            </a:r>
            <a:r>
              <a:rPr lang="en-US" sz="1400" b="1" dirty="0" smtClean="0">
                <a:solidFill>
                  <a:schemeClr val="tx2"/>
                </a:solidFill>
              </a:rPr>
              <a:t>15 </a:t>
            </a:r>
            <a:endParaRPr lang="en-US" sz="1400" b="1" dirty="0">
              <a:solidFill>
                <a:schemeClr val="tx2"/>
              </a:solidFill>
            </a:endParaRPr>
          </a:p>
          <a:p>
            <a:pPr algn="just"/>
            <a:r>
              <a:rPr lang="en-US" sz="1400" dirty="0">
                <a:solidFill>
                  <a:schemeClr val="tx2"/>
                </a:solidFill>
              </a:rPr>
              <a:t>Suppose that there are 1807 freshmen at your school. Of these, 453 are taking a course in computer science, 567 are taking a course in mathematics, and 299 are taking courses in both computer science and mathematics. How many are not taking a course either in computer science or in mathematics?</a:t>
            </a:r>
          </a:p>
          <a:p>
            <a:pPr algn="just"/>
            <a:endParaRPr lang="en-US" sz="1400" i="1" dirty="0">
              <a:solidFill>
                <a:schemeClr val="tx2"/>
              </a:solidFill>
            </a:endParaRPr>
          </a:p>
          <a:p>
            <a:pPr algn="just"/>
            <a:r>
              <a:rPr lang="en-US" sz="1400" i="1" dirty="0">
                <a:solidFill>
                  <a:schemeClr val="tx2"/>
                </a:solidFill>
              </a:rPr>
              <a:t>Solution: </a:t>
            </a:r>
            <a:r>
              <a:rPr lang="en-US" sz="1400" dirty="0">
                <a:solidFill>
                  <a:schemeClr val="tx2"/>
                </a:solidFill>
              </a:rPr>
              <a:t>Let </a:t>
            </a:r>
            <a:r>
              <a:rPr lang="en-US" sz="1400" i="1" dirty="0">
                <a:solidFill>
                  <a:schemeClr val="tx2"/>
                </a:solidFill>
              </a:rPr>
              <a:t>A</a:t>
            </a:r>
            <a:r>
              <a:rPr lang="en-US" sz="1400" dirty="0">
                <a:solidFill>
                  <a:schemeClr val="tx2"/>
                </a:solidFill>
              </a:rPr>
              <a:t> be the set of all freshmen taking a course in computer science, and let </a:t>
            </a:r>
            <a:r>
              <a:rPr lang="en-US" sz="1400" i="1" dirty="0">
                <a:solidFill>
                  <a:schemeClr val="tx2"/>
                </a:solidFill>
              </a:rPr>
              <a:t>B</a:t>
            </a:r>
            <a:r>
              <a:rPr lang="en-US" sz="1400" dirty="0">
                <a:solidFill>
                  <a:schemeClr val="tx2"/>
                </a:solidFill>
              </a:rPr>
              <a:t> be the set of all freshmen taking a course in mathematics. It follows that |</a:t>
            </a:r>
            <a:r>
              <a:rPr lang="en-US" sz="1400" i="1" dirty="0">
                <a:solidFill>
                  <a:schemeClr val="tx2"/>
                </a:solidFill>
              </a:rPr>
              <a:t>A</a:t>
            </a:r>
            <a:r>
              <a:rPr lang="en-US" sz="1400" dirty="0">
                <a:solidFill>
                  <a:schemeClr val="tx2"/>
                </a:solidFill>
              </a:rPr>
              <a:t>| = 453, |</a:t>
            </a:r>
            <a:r>
              <a:rPr lang="en-US" sz="1400" i="1" dirty="0">
                <a:solidFill>
                  <a:schemeClr val="tx2"/>
                </a:solidFill>
              </a:rPr>
              <a:t>B</a:t>
            </a:r>
            <a:r>
              <a:rPr lang="en-US" sz="1400" dirty="0">
                <a:solidFill>
                  <a:schemeClr val="tx2"/>
                </a:solidFill>
              </a:rPr>
              <a:t>| = 567, and |</a:t>
            </a:r>
            <a:r>
              <a:rPr lang="en-US" sz="1400" i="1" dirty="0">
                <a:solidFill>
                  <a:schemeClr val="tx2"/>
                </a:solidFill>
              </a:rPr>
              <a:t>A ∩ B</a:t>
            </a:r>
            <a:r>
              <a:rPr lang="en-US" sz="1400" dirty="0">
                <a:solidFill>
                  <a:schemeClr val="tx2"/>
                </a:solidFill>
              </a:rPr>
              <a:t>| = 299. The number of freshmen taking a course in</a:t>
            </a:r>
          </a:p>
          <a:p>
            <a:pPr algn="just"/>
            <a:r>
              <a:rPr lang="en-US" sz="1400" dirty="0">
                <a:solidFill>
                  <a:schemeClr val="tx2"/>
                </a:solidFill>
              </a:rPr>
              <a:t>either computer science or mathematics is</a:t>
            </a:r>
          </a:p>
          <a:p>
            <a:pPr algn="just"/>
            <a:r>
              <a:rPr lang="en-US" sz="1400" dirty="0">
                <a:solidFill>
                  <a:schemeClr val="tx2"/>
                </a:solidFill>
              </a:rPr>
              <a:t>|</a:t>
            </a:r>
            <a:r>
              <a:rPr lang="en-US" sz="1400" i="1" dirty="0">
                <a:solidFill>
                  <a:schemeClr val="tx2"/>
                </a:solidFill>
              </a:rPr>
              <a:t>A ∪ B| = |A| + |B| − |A ∩ B| </a:t>
            </a:r>
            <a:r>
              <a:rPr lang="en-US" sz="1400" dirty="0">
                <a:solidFill>
                  <a:schemeClr val="tx2"/>
                </a:solidFill>
              </a:rPr>
              <a:t>= 453 + 567 − 299 = 721.</a:t>
            </a:r>
          </a:p>
          <a:p>
            <a:pPr algn="just"/>
            <a:r>
              <a:rPr lang="en-US" sz="1400" dirty="0">
                <a:solidFill>
                  <a:schemeClr val="tx2"/>
                </a:solidFill>
              </a:rPr>
              <a:t>Consequently, there are 1807 − 721 = 1086 freshmen who are not taking a course in computer science or mathematics</a:t>
            </a:r>
            <a:r>
              <a:rPr lang="en-US" sz="1400" dirty="0" smtClean="0">
                <a:solidFill>
                  <a:schemeClr val="tx2"/>
                </a:solidFill>
              </a:rPr>
              <a:t>.</a:t>
            </a:r>
          </a:p>
          <a:p>
            <a:pPr algn="just"/>
            <a:endParaRPr lang="en-US" sz="1400" dirty="0" smtClean="0">
              <a:solidFill>
                <a:schemeClr val="tx2"/>
              </a:solidFill>
            </a:endParaRPr>
          </a:p>
          <a:p>
            <a:pPr algn="just"/>
            <a:r>
              <a:rPr lang="en-US" sz="1400" b="1" dirty="0" smtClean="0">
                <a:solidFill>
                  <a:schemeClr val="tx2"/>
                </a:solidFill>
              </a:rPr>
              <a:t>EXAMPLE 16</a:t>
            </a:r>
            <a:endParaRPr lang="en-US" sz="1400" b="1" dirty="0">
              <a:solidFill>
                <a:schemeClr val="tx2"/>
              </a:solidFill>
            </a:endParaRPr>
          </a:p>
        </p:txBody>
      </p:sp>
      <p:pic>
        <p:nvPicPr>
          <p:cNvPr id="4" name="Picture 2"/>
          <p:cNvPicPr>
            <a:picLocks noChangeAspect="1" noChangeArrowheads="1"/>
          </p:cNvPicPr>
          <p:nvPr/>
        </p:nvPicPr>
        <p:blipFill>
          <a:blip r:embed="rId2"/>
          <a:srcRect/>
          <a:stretch>
            <a:fillRect/>
          </a:stretch>
        </p:blipFill>
        <p:spPr bwMode="auto">
          <a:xfrm>
            <a:off x="1463040" y="3315789"/>
            <a:ext cx="10345783" cy="2269990"/>
          </a:xfrm>
          <a:prstGeom prst="rect">
            <a:avLst/>
          </a:prstGeom>
          <a:noFill/>
          <a:ln w="9525">
            <a:noFill/>
            <a:miter lim="800000"/>
            <a:headEnd/>
            <a:tailEnd/>
          </a:ln>
        </p:spPr>
      </p:pic>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p>
            <a:fld id="{2D0F189F-51A1-4DD1-9665-9ED44163ED3A}" type="slidenum">
              <a:rPr lang="en-US" smtClean="0"/>
              <a:pPr/>
              <a:t>143</a:t>
            </a:fld>
            <a:endParaRPr lang="en-US" smtClean="0"/>
          </a:p>
        </p:txBody>
      </p:sp>
      <p:sp>
        <p:nvSpPr>
          <p:cNvPr id="22531" name="TextBox 4"/>
          <p:cNvSpPr txBox="1">
            <a:spLocks noChangeArrowheads="1"/>
          </p:cNvSpPr>
          <p:nvPr/>
        </p:nvSpPr>
        <p:spPr bwMode="auto">
          <a:xfrm>
            <a:off x="481875" y="230779"/>
            <a:ext cx="10871200" cy="5632311"/>
          </a:xfrm>
          <a:prstGeom prst="rect">
            <a:avLst/>
          </a:prstGeom>
          <a:noFill/>
          <a:ln w="9525">
            <a:noFill/>
            <a:miter lim="800000"/>
            <a:headEnd/>
            <a:tailEnd/>
          </a:ln>
        </p:spPr>
        <p:txBody>
          <a:bodyPr>
            <a:spAutoFit/>
          </a:bodyPr>
          <a:lstStyle/>
          <a:p>
            <a:pPr algn="just"/>
            <a:r>
              <a:rPr lang="en-US" b="1" dirty="0">
                <a:solidFill>
                  <a:schemeClr val="tx2"/>
                </a:solidFill>
              </a:rPr>
              <a:t>CONDITIONAL PROBABILITY</a:t>
            </a:r>
          </a:p>
          <a:p>
            <a:pPr algn="just"/>
            <a:r>
              <a:rPr lang="en-US" dirty="0">
                <a:solidFill>
                  <a:schemeClr val="tx2"/>
                </a:solidFill>
              </a:rPr>
              <a:t>Suppose </a:t>
            </a:r>
            <a:r>
              <a:rPr lang="en-US" i="1" dirty="0">
                <a:solidFill>
                  <a:schemeClr val="tx2"/>
                </a:solidFill>
              </a:rPr>
              <a:t>E</a:t>
            </a:r>
            <a:r>
              <a:rPr lang="en-US" dirty="0">
                <a:solidFill>
                  <a:schemeClr val="tx2"/>
                </a:solidFill>
              </a:rPr>
              <a:t> is an event in a sample space S with </a:t>
            </a:r>
            <a:r>
              <a:rPr lang="en-US" i="1" dirty="0">
                <a:solidFill>
                  <a:schemeClr val="tx2"/>
                </a:solidFill>
              </a:rPr>
              <a:t>P(E)</a:t>
            </a:r>
            <a:r>
              <a:rPr lang="en-US" dirty="0">
                <a:solidFill>
                  <a:schemeClr val="tx2"/>
                </a:solidFill>
              </a:rPr>
              <a:t> &gt; 0. The probability that an event A occurs once </a:t>
            </a:r>
            <a:r>
              <a:rPr lang="en-US" i="1" dirty="0">
                <a:solidFill>
                  <a:schemeClr val="tx2"/>
                </a:solidFill>
              </a:rPr>
              <a:t>E</a:t>
            </a:r>
            <a:r>
              <a:rPr lang="en-US" dirty="0">
                <a:solidFill>
                  <a:schemeClr val="tx2"/>
                </a:solidFill>
              </a:rPr>
              <a:t> has occurred or, specifically, the conditional probability of </a:t>
            </a:r>
            <a:r>
              <a:rPr lang="en-US" i="1" dirty="0">
                <a:solidFill>
                  <a:schemeClr val="tx2"/>
                </a:solidFill>
              </a:rPr>
              <a:t>A</a:t>
            </a:r>
            <a:r>
              <a:rPr lang="en-US" dirty="0">
                <a:solidFill>
                  <a:schemeClr val="tx2"/>
                </a:solidFill>
              </a:rPr>
              <a:t> given </a:t>
            </a:r>
            <a:r>
              <a:rPr lang="en-US" i="1" dirty="0">
                <a:solidFill>
                  <a:schemeClr val="tx2"/>
                </a:solidFill>
              </a:rPr>
              <a:t>E</a:t>
            </a:r>
            <a:r>
              <a:rPr lang="en-US" dirty="0">
                <a:solidFill>
                  <a:schemeClr val="tx2"/>
                </a:solidFill>
              </a:rPr>
              <a:t>. written </a:t>
            </a:r>
            <a:r>
              <a:rPr lang="en-US" i="1" dirty="0">
                <a:solidFill>
                  <a:schemeClr val="tx2"/>
                </a:solidFill>
              </a:rPr>
              <a:t>P(A|E)</a:t>
            </a:r>
            <a:r>
              <a:rPr lang="en-US" dirty="0">
                <a:solidFill>
                  <a:schemeClr val="tx2"/>
                </a:solidFill>
              </a:rPr>
              <a:t>, is defined as follows:</a:t>
            </a:r>
          </a:p>
          <a:p>
            <a:pPr algn="just"/>
            <a:r>
              <a:rPr lang="en-US" i="1" dirty="0">
                <a:solidFill>
                  <a:schemeClr val="tx2"/>
                </a:solidFill>
              </a:rPr>
              <a:t>P(A|E) = P(A ∩ E)/P(E</a:t>
            </a:r>
            <a:r>
              <a:rPr lang="en-US" i="1" dirty="0" smtClean="0">
                <a:solidFill>
                  <a:schemeClr val="tx2"/>
                </a:solidFill>
              </a:rPr>
              <a:t>)</a:t>
            </a:r>
          </a:p>
          <a:p>
            <a:pPr algn="just"/>
            <a:endParaRPr lang="en-US" i="1" dirty="0" smtClean="0">
              <a:solidFill>
                <a:schemeClr val="tx2"/>
              </a:solidFill>
            </a:endParaRPr>
          </a:p>
          <a:p>
            <a:r>
              <a:rPr lang="en-US" b="1" dirty="0" smtClean="0">
                <a:solidFill>
                  <a:schemeClr val="tx2"/>
                </a:solidFill>
              </a:rPr>
              <a:t>EXAMPLE 17</a:t>
            </a:r>
          </a:p>
          <a:p>
            <a:r>
              <a:rPr lang="en-US" dirty="0" smtClean="0">
                <a:solidFill>
                  <a:schemeClr val="tx2"/>
                </a:solidFill>
              </a:rPr>
              <a:t>A pair of fair dice is tossed. The sample space </a:t>
            </a:r>
            <a:r>
              <a:rPr lang="en-US" i="1" dirty="0" smtClean="0">
                <a:solidFill>
                  <a:schemeClr val="tx2"/>
                </a:solidFill>
              </a:rPr>
              <a:t>S </a:t>
            </a:r>
            <a:r>
              <a:rPr lang="en-US" dirty="0" smtClean="0">
                <a:solidFill>
                  <a:schemeClr val="tx2"/>
                </a:solidFill>
              </a:rPr>
              <a:t>consists of the 36 ordered pairs </a:t>
            </a:r>
            <a:r>
              <a:rPr lang="en-US" i="1" dirty="0" smtClean="0">
                <a:solidFill>
                  <a:schemeClr val="tx2"/>
                </a:solidFill>
              </a:rPr>
              <a:t>(a, b), </a:t>
            </a:r>
            <a:r>
              <a:rPr lang="en-US" dirty="0" smtClean="0">
                <a:solidFill>
                  <a:schemeClr val="tx2"/>
                </a:solidFill>
              </a:rPr>
              <a:t>where </a:t>
            </a:r>
            <a:r>
              <a:rPr lang="en-US" i="1" dirty="0" smtClean="0">
                <a:solidFill>
                  <a:schemeClr val="tx2"/>
                </a:solidFill>
              </a:rPr>
              <a:t>a</a:t>
            </a:r>
            <a:r>
              <a:rPr lang="en-US" dirty="0" smtClean="0">
                <a:solidFill>
                  <a:schemeClr val="tx2"/>
                </a:solidFill>
              </a:rPr>
              <a:t> and </a:t>
            </a:r>
            <a:r>
              <a:rPr lang="en-US" i="1" dirty="0" smtClean="0">
                <a:solidFill>
                  <a:schemeClr val="tx2"/>
                </a:solidFill>
              </a:rPr>
              <a:t>b</a:t>
            </a:r>
            <a:r>
              <a:rPr lang="en-US" dirty="0" smtClean="0">
                <a:solidFill>
                  <a:schemeClr val="tx2"/>
                </a:solidFill>
              </a:rPr>
              <a:t> can</a:t>
            </a:r>
            <a:r>
              <a:rPr lang="en-US" i="1" dirty="0" smtClean="0">
                <a:solidFill>
                  <a:schemeClr val="tx2"/>
                </a:solidFill>
              </a:rPr>
              <a:t> </a:t>
            </a:r>
            <a:r>
              <a:rPr lang="en-US" dirty="0" smtClean="0">
                <a:solidFill>
                  <a:schemeClr val="tx2"/>
                </a:solidFill>
              </a:rPr>
              <a:t>be any of the integers from 1 to 6. Thus the probability of any point is 1/36 . Find the probability that one of the dice is 2 if the sum is 6. That is, find </a:t>
            </a:r>
            <a:r>
              <a:rPr lang="en-US" i="1" dirty="0" smtClean="0">
                <a:solidFill>
                  <a:schemeClr val="tx2"/>
                </a:solidFill>
              </a:rPr>
              <a:t>P(A|E) </a:t>
            </a:r>
            <a:r>
              <a:rPr lang="en-US" dirty="0" smtClean="0">
                <a:solidFill>
                  <a:schemeClr val="tx2"/>
                </a:solidFill>
              </a:rPr>
              <a:t>where:</a:t>
            </a:r>
          </a:p>
          <a:p>
            <a:r>
              <a:rPr lang="en-US" i="1" dirty="0" smtClean="0">
                <a:solidFill>
                  <a:schemeClr val="tx2"/>
                </a:solidFill>
              </a:rPr>
              <a:t>E</a:t>
            </a:r>
            <a:r>
              <a:rPr lang="en-US" dirty="0" smtClean="0">
                <a:solidFill>
                  <a:schemeClr val="tx2"/>
                </a:solidFill>
              </a:rPr>
              <a:t> = {sum is 6} and </a:t>
            </a:r>
            <a:r>
              <a:rPr lang="en-US" i="1" dirty="0" smtClean="0">
                <a:solidFill>
                  <a:schemeClr val="tx2"/>
                </a:solidFill>
              </a:rPr>
              <a:t>A</a:t>
            </a:r>
            <a:r>
              <a:rPr lang="en-US" dirty="0" smtClean="0">
                <a:solidFill>
                  <a:schemeClr val="tx2"/>
                </a:solidFill>
              </a:rPr>
              <a:t> = {2 appears on at least one die}.</a:t>
            </a:r>
          </a:p>
          <a:p>
            <a:endParaRPr lang="en-US" dirty="0" smtClean="0">
              <a:solidFill>
                <a:schemeClr val="tx2"/>
              </a:solidFill>
            </a:endParaRPr>
          </a:p>
          <a:p>
            <a:r>
              <a:rPr lang="en-US" dirty="0" smtClean="0">
                <a:solidFill>
                  <a:schemeClr val="tx2"/>
                </a:solidFill>
              </a:rPr>
              <a:t>Ans. </a:t>
            </a:r>
          </a:p>
          <a:p>
            <a:r>
              <a:rPr lang="en-US" dirty="0" smtClean="0">
                <a:solidFill>
                  <a:schemeClr val="tx2"/>
                </a:solidFill>
              </a:rPr>
              <a:t>Now </a:t>
            </a:r>
            <a:r>
              <a:rPr lang="en-US" i="1" dirty="0" smtClean="0">
                <a:solidFill>
                  <a:schemeClr val="tx2"/>
                </a:solidFill>
              </a:rPr>
              <a:t>E</a:t>
            </a:r>
            <a:r>
              <a:rPr lang="en-US" dirty="0" smtClean="0">
                <a:solidFill>
                  <a:schemeClr val="tx2"/>
                </a:solidFill>
              </a:rPr>
              <a:t> consists of 5 elements and </a:t>
            </a:r>
            <a:r>
              <a:rPr lang="en-US" i="1" dirty="0" smtClean="0">
                <a:solidFill>
                  <a:schemeClr val="tx2"/>
                </a:solidFill>
              </a:rPr>
              <a:t>A ∩ E </a:t>
            </a:r>
            <a:r>
              <a:rPr lang="en-US" dirty="0" smtClean="0">
                <a:solidFill>
                  <a:schemeClr val="tx2"/>
                </a:solidFill>
              </a:rPr>
              <a:t>consists of two elements; namely</a:t>
            </a:r>
          </a:p>
          <a:p>
            <a:r>
              <a:rPr lang="en-US" i="1" dirty="0" smtClean="0">
                <a:solidFill>
                  <a:schemeClr val="tx2"/>
                </a:solidFill>
              </a:rPr>
              <a:t>E</a:t>
            </a:r>
            <a:r>
              <a:rPr lang="en-US" dirty="0" smtClean="0">
                <a:solidFill>
                  <a:schemeClr val="tx2"/>
                </a:solidFill>
              </a:rPr>
              <a:t> = {(1, 5), (2, 4), (3, 3), (4, 2), (5, 1)} and </a:t>
            </a:r>
            <a:r>
              <a:rPr lang="en-US" i="1" dirty="0" smtClean="0">
                <a:solidFill>
                  <a:schemeClr val="tx2"/>
                </a:solidFill>
              </a:rPr>
              <a:t>A ∩ E </a:t>
            </a:r>
            <a:r>
              <a:rPr lang="en-US" dirty="0" smtClean="0">
                <a:solidFill>
                  <a:schemeClr val="tx2"/>
                </a:solidFill>
              </a:rPr>
              <a:t>= {(2, 4), (4, 2)}</a:t>
            </a:r>
          </a:p>
          <a:p>
            <a:r>
              <a:rPr lang="en-US" dirty="0" smtClean="0">
                <a:solidFill>
                  <a:schemeClr val="tx2"/>
                </a:solidFill>
              </a:rPr>
              <a:t>By Theorem 7.5, </a:t>
            </a:r>
            <a:r>
              <a:rPr lang="en-US" i="1" dirty="0" smtClean="0">
                <a:solidFill>
                  <a:schemeClr val="tx2"/>
                </a:solidFill>
              </a:rPr>
              <a:t>P(A|E)</a:t>
            </a:r>
            <a:r>
              <a:rPr lang="en-US" dirty="0" smtClean="0">
                <a:solidFill>
                  <a:schemeClr val="tx2"/>
                </a:solidFill>
              </a:rPr>
              <a:t> = 2/5.</a:t>
            </a:r>
          </a:p>
          <a:p>
            <a:r>
              <a:rPr lang="en-US" dirty="0" smtClean="0">
                <a:solidFill>
                  <a:schemeClr val="tx2"/>
                </a:solidFill>
              </a:rPr>
              <a:t>On the other hand A itself consists of 11 elements, that is,</a:t>
            </a:r>
          </a:p>
          <a:p>
            <a:r>
              <a:rPr lang="pt-BR" i="1" dirty="0" smtClean="0">
                <a:solidFill>
                  <a:schemeClr val="tx2"/>
                </a:solidFill>
              </a:rPr>
              <a:t>A</a:t>
            </a:r>
            <a:r>
              <a:rPr lang="pt-BR" dirty="0" smtClean="0">
                <a:solidFill>
                  <a:schemeClr val="tx2"/>
                </a:solidFill>
              </a:rPr>
              <a:t> = {(2, 1), (2, 2), (2, 3), (2, 4), (2, 5), (2, 6), (1, 2), (3, 2), (4, 2), (5, 2), (6, 2)}</a:t>
            </a:r>
          </a:p>
          <a:p>
            <a:r>
              <a:rPr lang="en-US" dirty="0" smtClean="0">
                <a:solidFill>
                  <a:schemeClr val="tx2"/>
                </a:solidFill>
              </a:rPr>
              <a:t>Since S consists of 36 elements, </a:t>
            </a:r>
            <a:r>
              <a:rPr lang="en-US" i="1" dirty="0" smtClean="0">
                <a:solidFill>
                  <a:schemeClr val="tx2"/>
                </a:solidFill>
              </a:rPr>
              <a:t>P(A)</a:t>
            </a:r>
            <a:r>
              <a:rPr lang="en-US" dirty="0" smtClean="0">
                <a:solidFill>
                  <a:schemeClr val="tx2"/>
                </a:solidFill>
              </a:rPr>
              <a:t> = 11/36.</a:t>
            </a: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p>
            <a:fld id="{A17B3109-DBB9-4145-AAA6-6864AF8F320B}" type="slidenum">
              <a:rPr lang="en-US" smtClean="0"/>
              <a:pPr/>
              <a:t>144</a:t>
            </a:fld>
            <a:endParaRPr lang="en-US" smtClean="0"/>
          </a:p>
        </p:txBody>
      </p:sp>
      <p:pic>
        <p:nvPicPr>
          <p:cNvPr id="24579" name="Picture 2"/>
          <p:cNvPicPr>
            <a:picLocks noChangeAspect="1" noChangeArrowheads="1"/>
          </p:cNvPicPr>
          <p:nvPr/>
        </p:nvPicPr>
        <p:blipFill>
          <a:blip r:embed="rId2"/>
          <a:srcRect/>
          <a:stretch>
            <a:fillRect/>
          </a:stretch>
        </p:blipFill>
        <p:spPr bwMode="auto">
          <a:xfrm>
            <a:off x="304800" y="1143000"/>
            <a:ext cx="11286067" cy="4419600"/>
          </a:xfrm>
          <a:prstGeom prst="rect">
            <a:avLst/>
          </a:prstGeom>
          <a:noFill/>
          <a:ln w="9525">
            <a:noFill/>
            <a:miter lim="800000"/>
            <a:headEnd/>
            <a:tailEnd/>
          </a:ln>
        </p:spPr>
      </p:pic>
      <p:sp>
        <p:nvSpPr>
          <p:cNvPr id="24581" name="Text Box 5"/>
          <p:cNvSpPr txBox="1">
            <a:spLocks noChangeArrowheads="1"/>
          </p:cNvSpPr>
          <p:nvPr/>
        </p:nvSpPr>
        <p:spPr bwMode="auto">
          <a:xfrm>
            <a:off x="609600" y="228600"/>
            <a:ext cx="3962400" cy="369332"/>
          </a:xfrm>
          <a:prstGeom prst="rect">
            <a:avLst/>
          </a:prstGeom>
          <a:noFill/>
          <a:ln w="9525">
            <a:noFill/>
            <a:miter lim="800000"/>
            <a:headEnd/>
            <a:tailEnd/>
          </a:ln>
          <a:effectLst/>
        </p:spPr>
        <p:txBody>
          <a:bodyPr>
            <a:spAutoFit/>
          </a:bodyPr>
          <a:lstStyle/>
          <a:p>
            <a:pPr>
              <a:spcBef>
                <a:spcPct val="50000"/>
              </a:spcBef>
            </a:pPr>
            <a:r>
              <a:rPr lang="en-US" b="1" dirty="0" smtClean="0">
                <a:solidFill>
                  <a:schemeClr val="tx2"/>
                </a:solidFill>
              </a:rPr>
              <a:t>Example-18</a:t>
            </a:r>
            <a:endParaRPr lang="en-US" b="1" dirty="0">
              <a:solidFill>
                <a:schemeClr val="tx2"/>
              </a:solidFill>
            </a:endParaRP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2"/>
          </p:nvPr>
        </p:nvSpPr>
        <p:spPr>
          <a:noFill/>
        </p:spPr>
        <p:txBody>
          <a:bodyPr/>
          <a:lstStyle/>
          <a:p>
            <a:fld id="{50A6A901-F46B-426B-8657-D8AD04A0A60F}" type="slidenum">
              <a:rPr lang="en-US" smtClean="0"/>
              <a:pPr/>
              <a:t>145</a:t>
            </a:fld>
            <a:endParaRPr lang="en-US" smtClean="0"/>
          </a:p>
        </p:txBody>
      </p:sp>
      <p:sp>
        <p:nvSpPr>
          <p:cNvPr id="25603" name="TextBox 4"/>
          <p:cNvSpPr txBox="1">
            <a:spLocks noChangeArrowheads="1"/>
          </p:cNvSpPr>
          <p:nvPr/>
        </p:nvSpPr>
        <p:spPr bwMode="auto">
          <a:xfrm>
            <a:off x="0" y="361406"/>
            <a:ext cx="11480800" cy="4031873"/>
          </a:xfrm>
          <a:prstGeom prst="rect">
            <a:avLst/>
          </a:prstGeom>
          <a:noFill/>
          <a:ln w="9525">
            <a:noFill/>
            <a:miter lim="800000"/>
            <a:headEnd/>
            <a:tailEnd/>
          </a:ln>
        </p:spPr>
        <p:txBody>
          <a:bodyPr>
            <a:spAutoFit/>
          </a:bodyPr>
          <a:lstStyle/>
          <a:p>
            <a:r>
              <a:rPr lang="en-US" sz="1600" dirty="0">
                <a:solidFill>
                  <a:schemeClr val="tx2"/>
                </a:solidFill>
              </a:rPr>
              <a:t>Suppose A and B are events with </a:t>
            </a:r>
            <a:r>
              <a:rPr lang="en-US" sz="1600" i="1" dirty="0">
                <a:solidFill>
                  <a:schemeClr val="tx2"/>
                </a:solidFill>
              </a:rPr>
              <a:t>P(A)</a:t>
            </a:r>
            <a:r>
              <a:rPr lang="en-US" sz="1600" dirty="0">
                <a:solidFill>
                  <a:schemeClr val="tx2"/>
                </a:solidFill>
              </a:rPr>
              <a:t> = 0.6, </a:t>
            </a:r>
            <a:r>
              <a:rPr lang="en-US" sz="1600" i="1" dirty="0">
                <a:solidFill>
                  <a:schemeClr val="tx2"/>
                </a:solidFill>
              </a:rPr>
              <a:t>P(B)</a:t>
            </a:r>
            <a:r>
              <a:rPr lang="en-US" sz="1600" dirty="0">
                <a:solidFill>
                  <a:schemeClr val="tx2"/>
                </a:solidFill>
              </a:rPr>
              <a:t> = 0.3, and </a:t>
            </a:r>
            <a:r>
              <a:rPr lang="en-US" sz="1600" i="1" dirty="0">
                <a:solidFill>
                  <a:schemeClr val="tx2"/>
                </a:solidFill>
              </a:rPr>
              <a:t>P(A ∩ B)</a:t>
            </a:r>
            <a:r>
              <a:rPr lang="en-US" sz="1600" dirty="0">
                <a:solidFill>
                  <a:schemeClr val="tx2"/>
                </a:solidFill>
              </a:rPr>
              <a:t> = 0.2. Find the probability</a:t>
            </a:r>
          </a:p>
          <a:p>
            <a:r>
              <a:rPr lang="en-US" sz="1600" dirty="0">
                <a:solidFill>
                  <a:schemeClr val="tx2"/>
                </a:solidFill>
              </a:rPr>
              <a:t>that:</a:t>
            </a:r>
          </a:p>
          <a:p>
            <a:r>
              <a:rPr lang="en-US" sz="1600" dirty="0">
                <a:solidFill>
                  <a:schemeClr val="tx2"/>
                </a:solidFill>
              </a:rPr>
              <a:t>(a) </a:t>
            </a:r>
            <a:r>
              <a:rPr lang="en-US" sz="1600" i="1" dirty="0">
                <a:solidFill>
                  <a:schemeClr val="tx2"/>
                </a:solidFill>
              </a:rPr>
              <a:t>A</a:t>
            </a:r>
            <a:r>
              <a:rPr lang="en-US" sz="1600" dirty="0">
                <a:solidFill>
                  <a:schemeClr val="tx2"/>
                </a:solidFill>
              </a:rPr>
              <a:t> does not occur; (c) </a:t>
            </a:r>
            <a:r>
              <a:rPr lang="en-US" sz="1600" i="1" dirty="0">
                <a:solidFill>
                  <a:schemeClr val="tx2"/>
                </a:solidFill>
              </a:rPr>
              <a:t>A</a:t>
            </a:r>
            <a:r>
              <a:rPr lang="en-US" sz="1600" dirty="0">
                <a:solidFill>
                  <a:schemeClr val="tx2"/>
                </a:solidFill>
              </a:rPr>
              <a:t> or </a:t>
            </a:r>
            <a:r>
              <a:rPr lang="en-US" sz="1600" i="1" dirty="0">
                <a:solidFill>
                  <a:schemeClr val="tx2"/>
                </a:solidFill>
              </a:rPr>
              <a:t>B</a:t>
            </a:r>
            <a:r>
              <a:rPr lang="en-US" sz="1600" dirty="0">
                <a:solidFill>
                  <a:schemeClr val="tx2"/>
                </a:solidFill>
              </a:rPr>
              <a:t> occurs;</a:t>
            </a:r>
          </a:p>
          <a:p>
            <a:r>
              <a:rPr lang="en-US" sz="1600" dirty="0">
                <a:solidFill>
                  <a:schemeClr val="tx2"/>
                </a:solidFill>
              </a:rPr>
              <a:t>(b) </a:t>
            </a:r>
            <a:r>
              <a:rPr lang="en-US" sz="1600" i="1" dirty="0">
                <a:solidFill>
                  <a:schemeClr val="tx2"/>
                </a:solidFill>
              </a:rPr>
              <a:t>B</a:t>
            </a:r>
            <a:r>
              <a:rPr lang="en-US" sz="1600" dirty="0">
                <a:solidFill>
                  <a:schemeClr val="tx2"/>
                </a:solidFill>
              </a:rPr>
              <a:t> does not occur; (d) Neither </a:t>
            </a:r>
            <a:r>
              <a:rPr lang="en-US" sz="1600" i="1" dirty="0">
                <a:solidFill>
                  <a:schemeClr val="tx2"/>
                </a:solidFill>
              </a:rPr>
              <a:t>A</a:t>
            </a:r>
            <a:r>
              <a:rPr lang="en-US" sz="1600" dirty="0">
                <a:solidFill>
                  <a:schemeClr val="tx2"/>
                </a:solidFill>
              </a:rPr>
              <a:t> nor </a:t>
            </a:r>
            <a:r>
              <a:rPr lang="en-US" sz="1600" i="1" dirty="0">
                <a:solidFill>
                  <a:schemeClr val="tx2"/>
                </a:solidFill>
              </a:rPr>
              <a:t>B</a:t>
            </a:r>
            <a:r>
              <a:rPr lang="en-US" sz="1600" dirty="0">
                <a:solidFill>
                  <a:schemeClr val="tx2"/>
                </a:solidFill>
              </a:rPr>
              <a:t> occurs.</a:t>
            </a:r>
          </a:p>
          <a:p>
            <a:endParaRPr lang="en-US" sz="1600" dirty="0">
              <a:solidFill>
                <a:schemeClr val="tx2"/>
              </a:solidFill>
            </a:endParaRPr>
          </a:p>
          <a:p>
            <a:r>
              <a:rPr lang="en-US" sz="1600" dirty="0">
                <a:solidFill>
                  <a:schemeClr val="tx2"/>
                </a:solidFill>
              </a:rPr>
              <a:t>Ans.</a:t>
            </a:r>
          </a:p>
          <a:p>
            <a:r>
              <a:rPr lang="en-US" sz="1600" dirty="0">
                <a:solidFill>
                  <a:schemeClr val="tx2"/>
                </a:solidFill>
              </a:rPr>
              <a:t>(a) </a:t>
            </a:r>
            <a:r>
              <a:rPr lang="en-US" sz="1600" i="1" dirty="0">
                <a:solidFill>
                  <a:schemeClr val="tx2"/>
                </a:solidFill>
              </a:rPr>
              <a:t>P(not A) = P(A</a:t>
            </a:r>
            <a:r>
              <a:rPr lang="en-US" sz="1600" i="1" baseline="30000" dirty="0">
                <a:solidFill>
                  <a:schemeClr val="tx2"/>
                </a:solidFill>
              </a:rPr>
              <a:t>C</a:t>
            </a:r>
            <a:r>
              <a:rPr lang="en-US" sz="1600" i="1" dirty="0">
                <a:solidFill>
                  <a:schemeClr val="tx2"/>
                </a:solidFill>
              </a:rPr>
              <a:t>) = </a:t>
            </a:r>
            <a:r>
              <a:rPr lang="en-US" sz="1600" dirty="0">
                <a:solidFill>
                  <a:schemeClr val="tx2"/>
                </a:solidFill>
              </a:rPr>
              <a:t>1</a:t>
            </a:r>
            <a:r>
              <a:rPr lang="en-US" sz="1600" i="1" dirty="0">
                <a:solidFill>
                  <a:schemeClr val="tx2"/>
                </a:solidFill>
              </a:rPr>
              <a:t> − P(A)</a:t>
            </a:r>
            <a:r>
              <a:rPr lang="en-US" sz="1600" dirty="0">
                <a:solidFill>
                  <a:schemeClr val="tx2"/>
                </a:solidFill>
              </a:rPr>
              <a:t> = 0.4.</a:t>
            </a:r>
          </a:p>
          <a:p>
            <a:r>
              <a:rPr lang="en-US" sz="1600" dirty="0">
                <a:solidFill>
                  <a:schemeClr val="tx2"/>
                </a:solidFill>
              </a:rPr>
              <a:t>(b) </a:t>
            </a:r>
            <a:r>
              <a:rPr lang="en-US" sz="1600" i="1" dirty="0">
                <a:solidFill>
                  <a:schemeClr val="tx2"/>
                </a:solidFill>
              </a:rPr>
              <a:t>P(not B) = P(B</a:t>
            </a:r>
            <a:r>
              <a:rPr lang="en-US" sz="1600" i="1" baseline="30000" dirty="0">
                <a:solidFill>
                  <a:schemeClr val="tx2"/>
                </a:solidFill>
              </a:rPr>
              <a:t>C</a:t>
            </a:r>
            <a:r>
              <a:rPr lang="en-US" sz="1600" i="1" dirty="0">
                <a:solidFill>
                  <a:schemeClr val="tx2"/>
                </a:solidFill>
              </a:rPr>
              <a:t>) = </a:t>
            </a:r>
            <a:r>
              <a:rPr lang="en-US" sz="1600" dirty="0">
                <a:solidFill>
                  <a:schemeClr val="tx2"/>
                </a:solidFill>
              </a:rPr>
              <a:t>1</a:t>
            </a:r>
            <a:r>
              <a:rPr lang="en-US" sz="1600" i="1" dirty="0">
                <a:solidFill>
                  <a:schemeClr val="tx2"/>
                </a:solidFill>
              </a:rPr>
              <a:t> − P(B)</a:t>
            </a:r>
            <a:r>
              <a:rPr lang="en-US" sz="1600" dirty="0">
                <a:solidFill>
                  <a:schemeClr val="tx2"/>
                </a:solidFill>
              </a:rPr>
              <a:t> = 0.7.</a:t>
            </a:r>
          </a:p>
          <a:p>
            <a:r>
              <a:rPr lang="en-US" sz="1600" dirty="0">
                <a:solidFill>
                  <a:schemeClr val="tx2"/>
                </a:solidFill>
              </a:rPr>
              <a:t>(c) By the Addition Principle,</a:t>
            </a:r>
          </a:p>
          <a:p>
            <a:r>
              <a:rPr lang="en-US" sz="1600" i="1" dirty="0">
                <a:solidFill>
                  <a:schemeClr val="tx2"/>
                </a:solidFill>
              </a:rPr>
              <a:t>P(A or B) = P(A ∪ B) = P(A) + P(B) − P(A ∩ B)</a:t>
            </a:r>
          </a:p>
          <a:p>
            <a:r>
              <a:rPr lang="en-US" sz="1600" dirty="0">
                <a:solidFill>
                  <a:schemeClr val="tx2"/>
                </a:solidFill>
              </a:rPr>
              <a:t>= 0.6 + 0.3 − 0.2 = 0.7</a:t>
            </a:r>
          </a:p>
          <a:p>
            <a:r>
              <a:rPr lang="en-US" sz="1600" dirty="0">
                <a:solidFill>
                  <a:schemeClr val="tx2"/>
                </a:solidFill>
              </a:rPr>
              <a:t>(d) Recall (</a:t>
            </a:r>
            <a:r>
              <a:rPr lang="en-US" sz="1600" dirty="0" err="1">
                <a:solidFill>
                  <a:schemeClr val="tx2"/>
                </a:solidFill>
              </a:rPr>
              <a:t>DeMorgan’s</a:t>
            </a:r>
            <a:r>
              <a:rPr lang="en-US" sz="1600" dirty="0">
                <a:solidFill>
                  <a:schemeClr val="tx2"/>
                </a:solidFill>
              </a:rPr>
              <a:t> Law) that neither A nor B is the complement of </a:t>
            </a:r>
            <a:r>
              <a:rPr lang="en-US" sz="1600" i="1" dirty="0">
                <a:solidFill>
                  <a:schemeClr val="tx2"/>
                </a:solidFill>
              </a:rPr>
              <a:t>A ∪ B</a:t>
            </a:r>
            <a:r>
              <a:rPr lang="en-US" sz="1600" dirty="0">
                <a:solidFill>
                  <a:schemeClr val="tx2"/>
                </a:solidFill>
              </a:rPr>
              <a:t>. Thus:</a:t>
            </a:r>
          </a:p>
          <a:p>
            <a:r>
              <a:rPr lang="en-US" sz="1600" i="1" dirty="0">
                <a:solidFill>
                  <a:schemeClr val="tx2"/>
                </a:solidFill>
              </a:rPr>
              <a:t>P(neither A nor B) = P((A ∪ B)</a:t>
            </a:r>
            <a:r>
              <a:rPr lang="en-US" sz="1600" i="1" baseline="30000" dirty="0">
                <a:solidFill>
                  <a:schemeClr val="tx2"/>
                </a:solidFill>
              </a:rPr>
              <a:t>C</a:t>
            </a:r>
            <a:r>
              <a:rPr lang="en-US" sz="1600" i="1" dirty="0">
                <a:solidFill>
                  <a:schemeClr val="tx2"/>
                </a:solidFill>
              </a:rPr>
              <a:t>) = </a:t>
            </a:r>
            <a:r>
              <a:rPr lang="en-US" sz="1600" dirty="0">
                <a:solidFill>
                  <a:schemeClr val="tx2"/>
                </a:solidFill>
              </a:rPr>
              <a:t>1</a:t>
            </a:r>
            <a:r>
              <a:rPr lang="en-US" sz="1600" i="1" dirty="0">
                <a:solidFill>
                  <a:schemeClr val="tx2"/>
                </a:solidFill>
              </a:rPr>
              <a:t> − P(A ∪ B)</a:t>
            </a:r>
            <a:r>
              <a:rPr lang="en-US" sz="1600" dirty="0">
                <a:solidFill>
                  <a:schemeClr val="tx2"/>
                </a:solidFill>
              </a:rPr>
              <a:t> = 1 − 0.7 = </a:t>
            </a:r>
            <a:r>
              <a:rPr lang="en-US" sz="1600" dirty="0" smtClean="0">
                <a:solidFill>
                  <a:schemeClr val="tx2"/>
                </a:solidFill>
              </a:rPr>
              <a:t>0.3</a:t>
            </a:r>
          </a:p>
          <a:p>
            <a:endParaRPr lang="en-US" sz="1600" dirty="0" smtClean="0">
              <a:solidFill>
                <a:schemeClr val="tx2"/>
              </a:solidFill>
            </a:endParaRPr>
          </a:p>
          <a:p>
            <a:r>
              <a:rPr lang="en-US" sz="1600" b="1" dirty="0" smtClean="0">
                <a:solidFill>
                  <a:schemeClr val="tx2"/>
                </a:solidFill>
              </a:rPr>
              <a:t>Example-20</a:t>
            </a:r>
          </a:p>
          <a:p>
            <a:endParaRPr lang="en-US" sz="1600" dirty="0">
              <a:solidFill>
                <a:schemeClr val="tx2"/>
              </a:solidFill>
            </a:endParaRPr>
          </a:p>
        </p:txBody>
      </p:sp>
      <p:sp>
        <p:nvSpPr>
          <p:cNvPr id="25605" name="Text Box 5"/>
          <p:cNvSpPr txBox="1">
            <a:spLocks noChangeArrowheads="1"/>
          </p:cNvSpPr>
          <p:nvPr/>
        </p:nvSpPr>
        <p:spPr bwMode="auto">
          <a:xfrm>
            <a:off x="304800" y="0"/>
            <a:ext cx="3759200" cy="369332"/>
          </a:xfrm>
          <a:prstGeom prst="rect">
            <a:avLst/>
          </a:prstGeom>
          <a:noFill/>
          <a:ln w="9525">
            <a:noFill/>
            <a:miter lim="800000"/>
            <a:headEnd/>
            <a:tailEnd/>
          </a:ln>
          <a:effectLst/>
        </p:spPr>
        <p:txBody>
          <a:bodyPr>
            <a:spAutoFit/>
          </a:bodyPr>
          <a:lstStyle/>
          <a:p>
            <a:pPr>
              <a:spcBef>
                <a:spcPct val="50000"/>
              </a:spcBef>
            </a:pPr>
            <a:r>
              <a:rPr lang="en-US" b="1" dirty="0" smtClean="0">
                <a:solidFill>
                  <a:schemeClr val="tx2"/>
                </a:solidFill>
              </a:rPr>
              <a:t>Example-19</a:t>
            </a:r>
            <a:endParaRPr lang="en-US" b="1" dirty="0">
              <a:solidFill>
                <a:schemeClr val="tx2"/>
              </a:solidFill>
            </a:endParaRPr>
          </a:p>
        </p:txBody>
      </p:sp>
      <p:pic>
        <p:nvPicPr>
          <p:cNvPr id="5" name="Picture 2"/>
          <p:cNvPicPr>
            <a:picLocks noChangeAspect="1" noChangeArrowheads="1"/>
          </p:cNvPicPr>
          <p:nvPr/>
        </p:nvPicPr>
        <p:blipFill>
          <a:blip r:embed="rId2"/>
          <a:srcRect/>
          <a:stretch>
            <a:fillRect/>
          </a:stretch>
        </p:blipFill>
        <p:spPr bwMode="auto">
          <a:xfrm>
            <a:off x="1645919" y="3892730"/>
            <a:ext cx="10118151" cy="2286000"/>
          </a:xfrm>
          <a:prstGeom prst="rect">
            <a:avLst/>
          </a:prstGeom>
          <a:noFill/>
          <a:ln w="9525">
            <a:noFill/>
            <a:miter lim="800000"/>
            <a:headEnd/>
            <a:tailEnd/>
          </a:ln>
        </p:spPr>
      </p:pic>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a:noFill/>
        </p:spPr>
        <p:txBody>
          <a:bodyPr/>
          <a:lstStyle/>
          <a:p>
            <a:fld id="{15688A51-E09A-4FFB-B0D1-0F760C9BDB8A}" type="slidenum">
              <a:rPr lang="en-US" smtClean="0"/>
              <a:pPr/>
              <a:t>146</a:t>
            </a:fld>
            <a:endParaRPr lang="en-US" smtClean="0"/>
          </a:p>
        </p:txBody>
      </p:sp>
      <p:sp>
        <p:nvSpPr>
          <p:cNvPr id="27651" name="TextBox 4"/>
          <p:cNvSpPr txBox="1">
            <a:spLocks noChangeArrowheads="1"/>
          </p:cNvSpPr>
          <p:nvPr/>
        </p:nvSpPr>
        <p:spPr bwMode="auto">
          <a:xfrm>
            <a:off x="406400" y="117693"/>
            <a:ext cx="11277600" cy="5016758"/>
          </a:xfrm>
          <a:prstGeom prst="rect">
            <a:avLst/>
          </a:prstGeom>
          <a:noFill/>
          <a:ln w="9525">
            <a:noFill/>
            <a:miter lim="800000"/>
            <a:headEnd/>
            <a:tailEnd/>
          </a:ln>
        </p:spPr>
        <p:txBody>
          <a:bodyPr>
            <a:spAutoFit/>
          </a:bodyPr>
          <a:lstStyle/>
          <a:p>
            <a:pPr algn="just"/>
            <a:r>
              <a:rPr lang="en-US" sz="1600" b="1" dirty="0" smtClean="0">
                <a:solidFill>
                  <a:schemeClr val="tx2"/>
                </a:solidFill>
              </a:rPr>
              <a:t>EXAMPLE-21: </a:t>
            </a:r>
            <a:r>
              <a:rPr lang="en-US" sz="1600" dirty="0" smtClean="0">
                <a:solidFill>
                  <a:schemeClr val="tx2"/>
                </a:solidFill>
              </a:rPr>
              <a:t>A </a:t>
            </a:r>
            <a:r>
              <a:rPr lang="en-US" sz="1600" dirty="0">
                <a:solidFill>
                  <a:schemeClr val="tx2"/>
                </a:solidFill>
              </a:rPr>
              <a:t>bit string of length four is generated at random so that each of the 16 bit strings of length four is equally likely. What is the probability that it contains at least two consecutive 0s, given that</a:t>
            </a:r>
          </a:p>
          <a:p>
            <a:pPr algn="just"/>
            <a:r>
              <a:rPr lang="en-US" sz="1600" dirty="0">
                <a:solidFill>
                  <a:schemeClr val="tx2"/>
                </a:solidFill>
              </a:rPr>
              <a:t>its first bit is a 0? (We assume that 0 bits and 1 bits are equally likely.)</a:t>
            </a:r>
          </a:p>
          <a:p>
            <a:pPr algn="just"/>
            <a:endParaRPr lang="en-US" sz="1600" dirty="0">
              <a:solidFill>
                <a:schemeClr val="tx2"/>
              </a:solidFill>
            </a:endParaRPr>
          </a:p>
          <a:p>
            <a:pPr algn="just"/>
            <a:r>
              <a:rPr lang="en-US" sz="1600" dirty="0">
                <a:solidFill>
                  <a:schemeClr val="tx2"/>
                </a:solidFill>
              </a:rPr>
              <a:t>Solution: Let E be the event that a bit string of length four contains at least two consecutive 0s, and let F be the event that the first bit of a bit string of length four is a 0.</a:t>
            </a:r>
          </a:p>
          <a:p>
            <a:pPr algn="just"/>
            <a:r>
              <a:rPr lang="en-US" sz="1600" dirty="0">
                <a:solidFill>
                  <a:schemeClr val="tx2"/>
                </a:solidFill>
              </a:rPr>
              <a:t>Because E ∩ F = {0000, 0001, 0010, 0011, 0100}, we see that p(E ∩ F) = 5/16. Because there are eight bit strings of length four that start with a 0, we have p(F) = 8/16 = 1/2.</a:t>
            </a:r>
          </a:p>
          <a:p>
            <a:pPr algn="just"/>
            <a:r>
              <a:rPr lang="en-US" sz="1600" dirty="0">
                <a:solidFill>
                  <a:schemeClr val="tx2"/>
                </a:solidFill>
              </a:rPr>
              <a:t>Consequently,</a:t>
            </a:r>
          </a:p>
          <a:p>
            <a:pPr algn="just"/>
            <a:r>
              <a:rPr lang="en-US" sz="1600" dirty="0">
                <a:solidFill>
                  <a:schemeClr val="tx2"/>
                </a:solidFill>
              </a:rPr>
              <a:t>p(E | F) = (5/16)/(1/2) = </a:t>
            </a:r>
            <a:r>
              <a:rPr lang="en-US" sz="1600" dirty="0" smtClean="0">
                <a:solidFill>
                  <a:schemeClr val="tx2"/>
                </a:solidFill>
              </a:rPr>
              <a:t>5/8</a:t>
            </a:r>
          </a:p>
          <a:p>
            <a:pPr algn="just"/>
            <a:endParaRPr lang="en-US" sz="1600" dirty="0" smtClean="0">
              <a:solidFill>
                <a:schemeClr val="tx2"/>
              </a:solidFill>
            </a:endParaRPr>
          </a:p>
          <a:p>
            <a:pPr algn="just"/>
            <a:r>
              <a:rPr lang="en-US" sz="1600" b="1" dirty="0" smtClean="0">
                <a:solidFill>
                  <a:schemeClr val="tx2"/>
                </a:solidFill>
              </a:rPr>
              <a:t>EXAMPLE-22</a:t>
            </a:r>
            <a:r>
              <a:rPr lang="en-US" sz="1600" dirty="0" smtClean="0">
                <a:solidFill>
                  <a:schemeClr val="tx2"/>
                </a:solidFill>
              </a:rPr>
              <a:t>: What is the conditional probability that a family with two children has two boys, given they have at least one boy? Assume that each of the possibilities </a:t>
            </a:r>
            <a:r>
              <a:rPr lang="en-US" sz="1600" i="1" dirty="0" smtClean="0">
                <a:solidFill>
                  <a:schemeClr val="tx2"/>
                </a:solidFill>
              </a:rPr>
              <a:t>BB, BG, GB, </a:t>
            </a:r>
            <a:r>
              <a:rPr lang="en-US" sz="1600" dirty="0" smtClean="0">
                <a:solidFill>
                  <a:schemeClr val="tx2"/>
                </a:solidFill>
              </a:rPr>
              <a:t>and</a:t>
            </a:r>
            <a:r>
              <a:rPr lang="en-US" sz="1600" i="1" dirty="0" smtClean="0">
                <a:solidFill>
                  <a:schemeClr val="tx2"/>
                </a:solidFill>
              </a:rPr>
              <a:t> GG </a:t>
            </a:r>
            <a:r>
              <a:rPr lang="en-US" sz="1600" dirty="0" smtClean="0">
                <a:solidFill>
                  <a:schemeClr val="tx2"/>
                </a:solidFill>
              </a:rPr>
              <a:t>is equally likely, where </a:t>
            </a:r>
            <a:r>
              <a:rPr lang="en-US" sz="1600" i="1" dirty="0" smtClean="0">
                <a:solidFill>
                  <a:schemeClr val="tx2"/>
                </a:solidFill>
              </a:rPr>
              <a:t>B</a:t>
            </a:r>
            <a:r>
              <a:rPr lang="en-US" sz="1600" dirty="0" smtClean="0">
                <a:solidFill>
                  <a:schemeClr val="tx2"/>
                </a:solidFill>
              </a:rPr>
              <a:t> represents a boy and </a:t>
            </a:r>
            <a:r>
              <a:rPr lang="en-US" sz="1600" i="1" dirty="0" smtClean="0">
                <a:solidFill>
                  <a:schemeClr val="tx2"/>
                </a:solidFill>
              </a:rPr>
              <a:t>G</a:t>
            </a:r>
            <a:r>
              <a:rPr lang="en-US" sz="1600" dirty="0" smtClean="0">
                <a:solidFill>
                  <a:schemeClr val="tx2"/>
                </a:solidFill>
              </a:rPr>
              <a:t> represents a girl. (Note that </a:t>
            </a:r>
            <a:r>
              <a:rPr lang="en-US" sz="1600" i="1" dirty="0" smtClean="0">
                <a:solidFill>
                  <a:schemeClr val="tx2"/>
                </a:solidFill>
              </a:rPr>
              <a:t>BG</a:t>
            </a:r>
            <a:r>
              <a:rPr lang="en-US" sz="1600" dirty="0" smtClean="0">
                <a:solidFill>
                  <a:schemeClr val="tx2"/>
                </a:solidFill>
              </a:rPr>
              <a:t> represents a family with an older boy and a younger girl while </a:t>
            </a:r>
            <a:r>
              <a:rPr lang="en-US" sz="1600" i="1" dirty="0" smtClean="0">
                <a:solidFill>
                  <a:schemeClr val="tx2"/>
                </a:solidFill>
              </a:rPr>
              <a:t>GB</a:t>
            </a:r>
            <a:r>
              <a:rPr lang="en-US" sz="1600" dirty="0" smtClean="0">
                <a:solidFill>
                  <a:schemeClr val="tx2"/>
                </a:solidFill>
              </a:rPr>
              <a:t> represents a family with an older girl and a younger boy.)</a:t>
            </a:r>
          </a:p>
          <a:p>
            <a:pPr algn="just"/>
            <a:endParaRPr lang="en-US" sz="1600" dirty="0" smtClean="0">
              <a:solidFill>
                <a:schemeClr val="tx2"/>
              </a:solidFill>
            </a:endParaRPr>
          </a:p>
          <a:p>
            <a:pPr algn="just"/>
            <a:r>
              <a:rPr lang="en-US" sz="1600" dirty="0" smtClean="0">
                <a:solidFill>
                  <a:schemeClr val="tx2"/>
                </a:solidFill>
              </a:rPr>
              <a:t>Solution: Let </a:t>
            </a:r>
            <a:r>
              <a:rPr lang="en-US" sz="1600" i="1" dirty="0" smtClean="0">
                <a:solidFill>
                  <a:schemeClr val="tx2"/>
                </a:solidFill>
              </a:rPr>
              <a:t>E</a:t>
            </a:r>
            <a:r>
              <a:rPr lang="en-US" sz="1600" dirty="0" smtClean="0">
                <a:solidFill>
                  <a:schemeClr val="tx2"/>
                </a:solidFill>
              </a:rPr>
              <a:t> be the event that a family with two children has two boys, and let </a:t>
            </a:r>
            <a:r>
              <a:rPr lang="en-US" sz="1600" i="1" dirty="0" smtClean="0">
                <a:solidFill>
                  <a:schemeClr val="tx2"/>
                </a:solidFill>
              </a:rPr>
              <a:t>F</a:t>
            </a:r>
            <a:r>
              <a:rPr lang="en-US" sz="1600" dirty="0" smtClean="0">
                <a:solidFill>
                  <a:schemeClr val="tx2"/>
                </a:solidFill>
              </a:rPr>
              <a:t> be the event that a family with two children has at least one boy. It follows that </a:t>
            </a:r>
            <a:r>
              <a:rPr lang="en-US" sz="1600" i="1" dirty="0" smtClean="0">
                <a:solidFill>
                  <a:schemeClr val="tx2"/>
                </a:solidFill>
              </a:rPr>
              <a:t>E = {BB}, F = {BB, BG, GB},</a:t>
            </a:r>
            <a:r>
              <a:rPr lang="en-US" sz="1600" dirty="0" smtClean="0">
                <a:solidFill>
                  <a:schemeClr val="tx2"/>
                </a:solidFill>
              </a:rPr>
              <a:t> and </a:t>
            </a:r>
            <a:r>
              <a:rPr lang="en-US" sz="1600" i="1" dirty="0" smtClean="0">
                <a:solidFill>
                  <a:schemeClr val="tx2"/>
                </a:solidFill>
              </a:rPr>
              <a:t>E ∩ F = {BB}.</a:t>
            </a:r>
            <a:r>
              <a:rPr lang="en-US" sz="1600" dirty="0" smtClean="0">
                <a:solidFill>
                  <a:schemeClr val="tx2"/>
                </a:solidFill>
              </a:rPr>
              <a:t> Because the four possibilities are equally likely, it follows that </a:t>
            </a:r>
            <a:r>
              <a:rPr lang="en-US" sz="1600" i="1" dirty="0" smtClean="0">
                <a:solidFill>
                  <a:schemeClr val="tx2"/>
                </a:solidFill>
              </a:rPr>
              <a:t>p(F)</a:t>
            </a:r>
            <a:r>
              <a:rPr lang="en-US" sz="1600" dirty="0" smtClean="0">
                <a:solidFill>
                  <a:schemeClr val="tx2"/>
                </a:solidFill>
              </a:rPr>
              <a:t> = 3/4 and </a:t>
            </a:r>
            <a:r>
              <a:rPr lang="en-US" sz="1600" i="1" dirty="0" smtClean="0">
                <a:solidFill>
                  <a:schemeClr val="tx2"/>
                </a:solidFill>
              </a:rPr>
              <a:t>p(E ∩ F)</a:t>
            </a:r>
            <a:r>
              <a:rPr lang="en-US" sz="1600" dirty="0" smtClean="0">
                <a:solidFill>
                  <a:schemeClr val="tx2"/>
                </a:solidFill>
              </a:rPr>
              <a:t> = 1/4.</a:t>
            </a:r>
          </a:p>
          <a:p>
            <a:pPr algn="just"/>
            <a:r>
              <a:rPr lang="en-US" sz="1600" dirty="0" smtClean="0">
                <a:solidFill>
                  <a:schemeClr val="tx2"/>
                </a:solidFill>
              </a:rPr>
              <a:t>We conclude that, </a:t>
            </a:r>
            <a:r>
              <a:rPr lang="en-US" sz="1600" i="1" dirty="0" smtClean="0">
                <a:solidFill>
                  <a:schemeClr val="tx2"/>
                </a:solidFill>
              </a:rPr>
              <a:t>p(E | F) = p(E ∩ F)/p(F)</a:t>
            </a:r>
            <a:r>
              <a:rPr lang="en-US" sz="1600" dirty="0" smtClean="0">
                <a:solidFill>
                  <a:schemeClr val="tx2"/>
                </a:solidFill>
              </a:rPr>
              <a:t> = (1/4)/(3/4) = 1/3.</a:t>
            </a:r>
            <a:endParaRPr lang="en-US" sz="1600" dirty="0">
              <a:solidFill>
                <a:schemeClr val="tx2"/>
              </a:solidFill>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924560" y="999308"/>
            <a:ext cx="5358674" cy="1823632"/>
          </a:xfrm>
          <a:prstGeom prst="rect">
            <a:avLst/>
          </a:prstGeom>
          <a:noFill/>
          <a:ln w="9525">
            <a:noFill/>
            <a:miter lim="800000"/>
            <a:headEnd/>
            <a:tailEnd/>
          </a:ln>
          <a:effectLst/>
        </p:spPr>
      </p:pic>
      <p:sp>
        <p:nvSpPr>
          <p:cNvPr id="5" name="TextBox 4"/>
          <p:cNvSpPr txBox="1"/>
          <p:nvPr/>
        </p:nvSpPr>
        <p:spPr>
          <a:xfrm>
            <a:off x="937623" y="389708"/>
            <a:ext cx="1459054" cy="523220"/>
          </a:xfrm>
          <a:prstGeom prst="rect">
            <a:avLst/>
          </a:prstGeom>
          <a:noFill/>
        </p:spPr>
        <p:txBody>
          <a:bodyPr wrap="none" rtlCol="0">
            <a:spAutoFit/>
          </a:bodyPr>
          <a:lstStyle/>
          <a:p>
            <a:r>
              <a:rPr lang="en-GB" sz="2800" dirty="0" smtClean="0">
                <a:latin typeface="Times New Roman" pitchFamily="18" charset="0"/>
                <a:cs typeface="Times New Roman" pitchFamily="18" charset="0"/>
              </a:rPr>
              <a:t>Example</a:t>
            </a:r>
            <a:endParaRPr lang="en-GB" sz="28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6" name="Picture 2"/>
          <p:cNvPicPr>
            <a:picLocks noChangeAspect="1" noChangeArrowheads="1"/>
          </p:cNvPicPr>
          <p:nvPr/>
        </p:nvPicPr>
        <p:blipFill>
          <a:blip r:embed="rId3"/>
          <a:srcRect/>
          <a:stretch>
            <a:fillRect/>
          </a:stretch>
        </p:blipFill>
        <p:spPr bwMode="auto">
          <a:xfrm>
            <a:off x="1091476" y="3492137"/>
            <a:ext cx="5217886" cy="2022317"/>
          </a:xfrm>
          <a:prstGeom prst="rect">
            <a:avLst/>
          </a:prstGeom>
          <a:noFill/>
          <a:ln w="9525">
            <a:noFill/>
            <a:miter lim="800000"/>
            <a:headEnd/>
            <a:tailEnd/>
          </a:ln>
          <a:effectLst/>
        </p:spPr>
      </p:pic>
      <p:sp>
        <p:nvSpPr>
          <p:cNvPr id="8" name="Rectangle 7"/>
          <p:cNvSpPr/>
          <p:nvPr/>
        </p:nvSpPr>
        <p:spPr>
          <a:xfrm>
            <a:off x="956462" y="3061454"/>
            <a:ext cx="1056700" cy="369332"/>
          </a:xfrm>
          <a:prstGeom prst="rect">
            <a:avLst/>
          </a:prstGeom>
        </p:spPr>
        <p:txBody>
          <a:bodyPr wrap="none">
            <a:spAutoFit/>
          </a:bodyPr>
          <a:lstStyle/>
          <a:p>
            <a:r>
              <a:rPr lang="en-GB" b="1" dirty="0" smtClean="0">
                <a:latin typeface="Times New Roman" pitchFamily="18" charset="0"/>
                <a:cs typeface="Times New Roman" pitchFamily="18" charset="0"/>
              </a:rPr>
              <a:t>Example</a:t>
            </a:r>
            <a:endParaRPr lang="en-GB" b="1" dirty="0">
              <a:latin typeface="Times New Roman" pitchFamily="18" charset="0"/>
              <a:cs typeface="Times New Roman" pitchFamily="18"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04800" y="1981200"/>
          <a:ext cx="4478867" cy="762000"/>
        </p:xfrm>
        <a:graphic>
          <a:graphicData uri="http://schemas.openxmlformats.org/presentationml/2006/ole">
            <p:oleObj spid="_x0000_s2050" name="Equation" r:id="rId3" imgW="1511280" imgH="342720" progId="Equation.3">
              <p:embed/>
            </p:oleObj>
          </a:graphicData>
        </a:graphic>
      </p:graphicFrame>
      <p:graphicFrame>
        <p:nvGraphicFramePr>
          <p:cNvPr id="1027" name="Object 3"/>
          <p:cNvGraphicFramePr>
            <a:graphicFrameLocks noChangeAspect="1"/>
          </p:cNvGraphicFramePr>
          <p:nvPr/>
        </p:nvGraphicFramePr>
        <p:xfrm>
          <a:off x="406401" y="3200400"/>
          <a:ext cx="1731433" cy="762000"/>
        </p:xfrm>
        <a:graphic>
          <a:graphicData uri="http://schemas.openxmlformats.org/presentationml/2006/ole">
            <p:oleObj spid="_x0000_s2051" name="Equation" r:id="rId4" imgW="583920" imgH="342720" progId="Equation.3">
              <p:embed/>
            </p:oleObj>
          </a:graphicData>
        </a:graphic>
      </p:graphicFrame>
      <p:graphicFrame>
        <p:nvGraphicFramePr>
          <p:cNvPr id="1028" name="Object 4"/>
          <p:cNvGraphicFramePr>
            <a:graphicFrameLocks noChangeAspect="1"/>
          </p:cNvGraphicFramePr>
          <p:nvPr/>
        </p:nvGraphicFramePr>
        <p:xfrm>
          <a:off x="203201" y="4267200"/>
          <a:ext cx="3689351" cy="1016000"/>
        </p:xfrm>
        <a:graphic>
          <a:graphicData uri="http://schemas.openxmlformats.org/presentationml/2006/ole">
            <p:oleObj spid="_x0000_s2052" name="Equation" r:id="rId5" imgW="1244520" imgH="457200" progId="Equation.3">
              <p:embed/>
            </p:oleObj>
          </a:graphicData>
        </a:graphic>
      </p:graphicFrame>
      <p:graphicFrame>
        <p:nvGraphicFramePr>
          <p:cNvPr id="1029" name="Object 5"/>
          <p:cNvGraphicFramePr>
            <a:graphicFrameLocks noChangeAspect="1"/>
          </p:cNvGraphicFramePr>
          <p:nvPr/>
        </p:nvGraphicFramePr>
        <p:xfrm>
          <a:off x="508000" y="5486400"/>
          <a:ext cx="10841568" cy="762000"/>
        </p:xfrm>
        <a:graphic>
          <a:graphicData uri="http://schemas.openxmlformats.org/presentationml/2006/ole">
            <p:oleObj spid="_x0000_s2053" name="Equation" r:id="rId6" imgW="3657600" imgH="342720" progId="Equation.3">
              <p:embed/>
            </p:oleObj>
          </a:graphicData>
        </a:graphic>
      </p:graphicFrame>
      <p:sp>
        <p:nvSpPr>
          <p:cNvPr id="8" name="TextBox 7"/>
          <p:cNvSpPr txBox="1"/>
          <p:nvPr/>
        </p:nvSpPr>
        <p:spPr>
          <a:xfrm>
            <a:off x="0" y="228601"/>
            <a:ext cx="12192000" cy="1200329"/>
          </a:xfrm>
          <a:prstGeom prst="rect">
            <a:avLst/>
          </a:prstGeom>
          <a:solidFill>
            <a:srgbClr val="99FFCC"/>
          </a:solidFill>
        </p:spPr>
        <p:txBody>
          <a:bodyPr wrap="square" rtlCol="0">
            <a:spAutoFit/>
          </a:bodyPr>
          <a:lstStyle/>
          <a:p>
            <a:r>
              <a:rPr lang="en-US" sz="2400" dirty="0" smtClean="0">
                <a:latin typeface="Times New Roman" pitchFamily="18" charset="0"/>
                <a:cs typeface="Times New Roman" pitchFamily="18" charset="0"/>
              </a:rPr>
              <a:t>Example</a:t>
            </a:r>
          </a:p>
          <a:p>
            <a:r>
              <a:rPr lang="en-US" sz="2400" dirty="0" smtClean="0">
                <a:latin typeface="Times New Roman" pitchFamily="18" charset="0"/>
                <a:cs typeface="Times New Roman" pitchFamily="18" charset="0"/>
              </a:rPr>
              <a:t>Given, </a:t>
            </a:r>
            <a:r>
              <a:rPr lang="en-US" sz="2400" i="1" dirty="0" smtClean="0">
                <a:latin typeface="Times New Roman" pitchFamily="18" charset="0"/>
                <a:cs typeface="Times New Roman" pitchFamily="18" charset="0"/>
              </a:rPr>
              <a:t>A</a:t>
            </a:r>
            <a:r>
              <a:rPr lang="en-US" sz="2400" baseline="-25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={1, 5}, </a:t>
            </a:r>
            <a:r>
              <a:rPr lang="en-US" sz="2400" i="1" dirty="0" smtClean="0">
                <a:latin typeface="Times New Roman" pitchFamily="18" charset="0"/>
                <a:cs typeface="Times New Roman" pitchFamily="18" charset="0"/>
              </a:rPr>
              <a:t>A</a:t>
            </a:r>
            <a:r>
              <a:rPr lang="en-US" sz="2400" baseline="-25000" dirty="0" smtClean="0">
                <a:latin typeface="Times New Roman" pitchFamily="18" charset="0"/>
                <a:cs typeface="Times New Roman" pitchFamily="18" charset="0"/>
              </a:rPr>
              <a:t>2 </a:t>
            </a:r>
            <a:r>
              <a:rPr lang="en-US" sz="2400" dirty="0" smtClean="0">
                <a:latin typeface="Times New Roman" pitchFamily="18" charset="0"/>
                <a:cs typeface="Times New Roman" pitchFamily="18" charset="0"/>
              </a:rPr>
              <a:t>= {1,2,4,6},  </a:t>
            </a:r>
            <a:r>
              <a:rPr lang="en-US" sz="2400" i="1" dirty="0" smtClean="0">
                <a:latin typeface="Times New Roman" pitchFamily="18" charset="0"/>
                <a:cs typeface="Times New Roman" pitchFamily="18" charset="0"/>
              </a:rPr>
              <a:t>A</a:t>
            </a:r>
            <a:r>
              <a:rPr lang="en-US" sz="2400" baseline="-25000" dirty="0" smtClean="0">
                <a:latin typeface="Times New Roman" pitchFamily="18" charset="0"/>
                <a:cs typeface="Times New Roman" pitchFamily="18" charset="0"/>
              </a:rPr>
              <a:t>3 </a:t>
            </a:r>
            <a:r>
              <a:rPr lang="en-US" sz="2400" dirty="0" smtClean="0">
                <a:latin typeface="Times New Roman" pitchFamily="18" charset="0"/>
                <a:cs typeface="Times New Roman" pitchFamily="18" charset="0"/>
              </a:rPr>
              <a:t>= {3, 4,7}, </a:t>
            </a:r>
            <a:r>
              <a:rPr lang="en-US" sz="2400" i="1" dirty="0" smtClean="0">
                <a:latin typeface="Times New Roman" pitchFamily="18" charset="0"/>
                <a:cs typeface="Times New Roman" pitchFamily="18" charset="0"/>
              </a:rPr>
              <a:t>B</a:t>
            </a:r>
            <a:r>
              <a:rPr lang="en-US" sz="2400" dirty="0" smtClean="0">
                <a:latin typeface="Times New Roman" pitchFamily="18" charset="0"/>
                <a:cs typeface="Times New Roman" pitchFamily="18" charset="0"/>
              </a:rPr>
              <a:t> = {2,4} and  </a:t>
            </a:r>
          </a:p>
          <a:p>
            <a:r>
              <a:rPr lang="en-US" sz="2400" i="1" dirty="0" smtClean="0">
                <a:latin typeface="Times New Roman" pitchFamily="18" charset="0"/>
                <a:cs typeface="Times New Roman" pitchFamily="18" charset="0"/>
              </a:rPr>
              <a:t>I</a:t>
            </a:r>
            <a:r>
              <a:rPr lang="en-US" sz="2400" dirty="0" smtClean="0">
                <a:latin typeface="Times New Roman" pitchFamily="18" charset="0"/>
                <a:cs typeface="Times New Roman" pitchFamily="18" charset="0"/>
              </a:rPr>
              <a:t> = {1, 2,3}. Determine the following sets. </a:t>
            </a:r>
            <a:endParaRPr lang="en-US" sz="2400" dirty="0">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2401"/>
            <a:ext cx="12192000" cy="2308324"/>
          </a:xfrm>
          <a:prstGeom prst="rect">
            <a:avLst/>
          </a:prstGeom>
          <a:solidFill>
            <a:srgbClr val="FFFFCC"/>
          </a:solidFill>
        </p:spPr>
        <p:txBody>
          <a:bodyPr wrap="square" rtlCol="0">
            <a:spAutoFit/>
          </a:bodyPr>
          <a:lstStyle/>
          <a:p>
            <a:r>
              <a:rPr lang="en-GB" sz="2000" b="1" dirty="0" smtClean="0">
                <a:solidFill>
                  <a:schemeClr val="tx2"/>
                </a:solidFill>
                <a:latin typeface="Times New Roman" pitchFamily="18" charset="0"/>
                <a:cs typeface="Times New Roman" pitchFamily="18" charset="0"/>
              </a:rPr>
              <a:t>Partitions</a:t>
            </a:r>
          </a:p>
          <a:p>
            <a:r>
              <a:rPr lang="en-GB" sz="2000" dirty="0" smtClean="0">
                <a:solidFill>
                  <a:schemeClr val="tx2"/>
                </a:solidFill>
                <a:latin typeface="Times New Roman" pitchFamily="18" charset="0"/>
                <a:cs typeface="Times New Roman" pitchFamily="18" charset="0"/>
              </a:rPr>
              <a:t>Let </a:t>
            </a:r>
            <a:r>
              <a:rPr lang="en-GB" sz="2000" i="1" dirty="0" smtClean="0">
                <a:solidFill>
                  <a:schemeClr val="tx2"/>
                </a:solidFill>
                <a:latin typeface="Times New Roman" pitchFamily="18" charset="0"/>
                <a:cs typeface="Times New Roman" pitchFamily="18" charset="0"/>
              </a:rPr>
              <a:t>S</a:t>
            </a:r>
            <a:r>
              <a:rPr lang="en-GB" sz="2000" dirty="0" smtClean="0">
                <a:solidFill>
                  <a:schemeClr val="tx2"/>
                </a:solidFill>
                <a:latin typeface="Times New Roman" pitchFamily="18" charset="0"/>
                <a:cs typeface="Times New Roman" pitchFamily="18" charset="0"/>
              </a:rPr>
              <a:t> be a nonempty set. A partition of </a:t>
            </a:r>
            <a:r>
              <a:rPr lang="en-GB" sz="2000" i="1" dirty="0" smtClean="0">
                <a:solidFill>
                  <a:schemeClr val="tx2"/>
                </a:solidFill>
                <a:latin typeface="Times New Roman" pitchFamily="18" charset="0"/>
                <a:cs typeface="Times New Roman" pitchFamily="18" charset="0"/>
              </a:rPr>
              <a:t>S</a:t>
            </a:r>
            <a:r>
              <a:rPr lang="en-GB" sz="2000" dirty="0" smtClean="0">
                <a:solidFill>
                  <a:schemeClr val="tx2"/>
                </a:solidFill>
                <a:latin typeface="Times New Roman" pitchFamily="18" charset="0"/>
                <a:cs typeface="Times New Roman" pitchFamily="18" charset="0"/>
              </a:rPr>
              <a:t> is a subdivision of S into </a:t>
            </a:r>
            <a:r>
              <a:rPr lang="en-GB" sz="2000" dirty="0" err="1" smtClean="0">
                <a:solidFill>
                  <a:schemeClr val="tx2"/>
                </a:solidFill>
                <a:latin typeface="Times New Roman" pitchFamily="18" charset="0"/>
                <a:cs typeface="Times New Roman" pitchFamily="18" charset="0"/>
              </a:rPr>
              <a:t>nonoverlapping</a:t>
            </a:r>
            <a:r>
              <a:rPr lang="en-GB" sz="2000" dirty="0" smtClean="0">
                <a:solidFill>
                  <a:schemeClr val="tx2"/>
                </a:solidFill>
                <a:latin typeface="Times New Roman" pitchFamily="18" charset="0"/>
                <a:cs typeface="Times New Roman" pitchFamily="18" charset="0"/>
              </a:rPr>
              <a:t>, nonempty subsets.</a:t>
            </a:r>
          </a:p>
          <a:p>
            <a:r>
              <a:rPr lang="en-GB" sz="2000" dirty="0" smtClean="0">
                <a:solidFill>
                  <a:schemeClr val="tx2"/>
                </a:solidFill>
                <a:latin typeface="Times New Roman" pitchFamily="18" charset="0"/>
                <a:cs typeface="Times New Roman" pitchFamily="18" charset="0"/>
              </a:rPr>
              <a:t>Precisely, a partition of </a:t>
            </a:r>
            <a:r>
              <a:rPr lang="en-GB" sz="2000" i="1" dirty="0" smtClean="0">
                <a:solidFill>
                  <a:schemeClr val="tx2"/>
                </a:solidFill>
                <a:latin typeface="Times New Roman" pitchFamily="18" charset="0"/>
                <a:cs typeface="Times New Roman" pitchFamily="18" charset="0"/>
              </a:rPr>
              <a:t>S</a:t>
            </a:r>
            <a:r>
              <a:rPr lang="en-GB" sz="2000" dirty="0" smtClean="0">
                <a:solidFill>
                  <a:schemeClr val="tx2"/>
                </a:solidFill>
                <a:latin typeface="Times New Roman" pitchFamily="18" charset="0"/>
                <a:cs typeface="Times New Roman" pitchFamily="18" charset="0"/>
              </a:rPr>
              <a:t> is a collection {</a:t>
            </a:r>
            <a:r>
              <a:rPr lang="en-GB" sz="2000" i="1" dirty="0" smtClean="0">
                <a:solidFill>
                  <a:schemeClr val="tx2"/>
                </a:solidFill>
                <a:latin typeface="Times New Roman" pitchFamily="18" charset="0"/>
                <a:cs typeface="Times New Roman" pitchFamily="18" charset="0"/>
              </a:rPr>
              <a:t>A</a:t>
            </a:r>
            <a:r>
              <a:rPr lang="en-GB" sz="2000" i="1" baseline="-25000" dirty="0" smtClean="0">
                <a:solidFill>
                  <a:schemeClr val="tx2"/>
                </a:solidFill>
                <a:latin typeface="Times New Roman" pitchFamily="18" charset="0"/>
                <a:cs typeface="Times New Roman" pitchFamily="18" charset="0"/>
              </a:rPr>
              <a:t>i</a:t>
            </a:r>
            <a:r>
              <a:rPr lang="en-GB" sz="2000" i="1" dirty="0" smtClean="0">
                <a:solidFill>
                  <a:schemeClr val="tx2"/>
                </a:solidFill>
                <a:latin typeface="Times New Roman" pitchFamily="18" charset="0"/>
                <a:cs typeface="Times New Roman" pitchFamily="18" charset="0"/>
              </a:rPr>
              <a:t> </a:t>
            </a:r>
            <a:r>
              <a:rPr lang="en-GB" sz="2000" dirty="0" smtClean="0">
                <a:solidFill>
                  <a:schemeClr val="tx2"/>
                </a:solidFill>
                <a:latin typeface="Times New Roman" pitchFamily="18" charset="0"/>
                <a:cs typeface="Times New Roman" pitchFamily="18" charset="0"/>
              </a:rPr>
              <a:t>} of nonempty subsets of S such that:</a:t>
            </a:r>
          </a:p>
          <a:p>
            <a:r>
              <a:rPr lang="en-GB" sz="2000" dirty="0" smtClean="0">
                <a:solidFill>
                  <a:schemeClr val="tx2"/>
                </a:solidFill>
                <a:latin typeface="Times New Roman" pitchFamily="18" charset="0"/>
                <a:cs typeface="Times New Roman" pitchFamily="18" charset="0"/>
              </a:rPr>
              <a:t>(</a:t>
            </a:r>
            <a:r>
              <a:rPr lang="en-GB" sz="2000" dirty="0" err="1" smtClean="0">
                <a:solidFill>
                  <a:schemeClr val="tx2"/>
                </a:solidFill>
                <a:latin typeface="Times New Roman" pitchFamily="18" charset="0"/>
                <a:cs typeface="Times New Roman" pitchFamily="18" charset="0"/>
              </a:rPr>
              <a:t>i</a:t>
            </a:r>
            <a:r>
              <a:rPr lang="en-GB" sz="2000" dirty="0" smtClean="0">
                <a:solidFill>
                  <a:schemeClr val="tx2"/>
                </a:solidFill>
                <a:latin typeface="Times New Roman" pitchFamily="18" charset="0"/>
                <a:cs typeface="Times New Roman" pitchFamily="18" charset="0"/>
              </a:rPr>
              <a:t>) Each subset in </a:t>
            </a:r>
            <a:r>
              <a:rPr lang="en-GB" sz="2000" i="1" dirty="0" smtClean="0">
                <a:solidFill>
                  <a:schemeClr val="tx2"/>
                </a:solidFill>
                <a:latin typeface="Times New Roman" pitchFamily="18" charset="0"/>
                <a:cs typeface="Times New Roman" pitchFamily="18" charset="0"/>
              </a:rPr>
              <a:t>S</a:t>
            </a:r>
            <a:r>
              <a:rPr lang="en-GB" sz="2000" dirty="0" smtClean="0">
                <a:solidFill>
                  <a:schemeClr val="tx2"/>
                </a:solidFill>
                <a:latin typeface="Times New Roman" pitchFamily="18" charset="0"/>
                <a:cs typeface="Times New Roman" pitchFamily="18" charset="0"/>
              </a:rPr>
              <a:t> belongs to one of the </a:t>
            </a:r>
            <a:r>
              <a:rPr lang="en-GB" sz="2000" i="1" dirty="0" smtClean="0">
                <a:solidFill>
                  <a:schemeClr val="tx2"/>
                </a:solidFill>
                <a:latin typeface="Times New Roman" pitchFamily="18" charset="0"/>
                <a:cs typeface="Times New Roman" pitchFamily="18" charset="0"/>
              </a:rPr>
              <a:t>A</a:t>
            </a:r>
            <a:r>
              <a:rPr lang="en-GB" sz="2000" i="1" baseline="-25000" dirty="0" smtClean="0">
                <a:solidFill>
                  <a:schemeClr val="tx2"/>
                </a:solidFill>
                <a:latin typeface="Times New Roman" pitchFamily="18" charset="0"/>
                <a:cs typeface="Times New Roman" pitchFamily="18" charset="0"/>
              </a:rPr>
              <a:t>i</a:t>
            </a:r>
            <a:r>
              <a:rPr lang="en-GB" sz="2000" dirty="0" smtClean="0">
                <a:solidFill>
                  <a:schemeClr val="tx2"/>
                </a:solidFill>
                <a:latin typeface="Times New Roman" pitchFamily="18" charset="0"/>
                <a:cs typeface="Times New Roman" pitchFamily="18" charset="0"/>
              </a:rPr>
              <a:t> .</a:t>
            </a:r>
          </a:p>
          <a:p>
            <a:r>
              <a:rPr lang="en-GB" sz="2000" dirty="0" smtClean="0">
                <a:solidFill>
                  <a:schemeClr val="tx2"/>
                </a:solidFill>
                <a:latin typeface="Times New Roman" pitchFamily="18" charset="0"/>
                <a:cs typeface="Times New Roman" pitchFamily="18" charset="0"/>
              </a:rPr>
              <a:t>(ii) The sets of {</a:t>
            </a:r>
            <a:r>
              <a:rPr lang="en-GB" sz="2000" i="1" dirty="0" smtClean="0">
                <a:solidFill>
                  <a:schemeClr val="tx2"/>
                </a:solidFill>
                <a:latin typeface="Times New Roman" pitchFamily="18" charset="0"/>
                <a:cs typeface="Times New Roman" pitchFamily="18" charset="0"/>
              </a:rPr>
              <a:t>A</a:t>
            </a:r>
            <a:r>
              <a:rPr lang="en-GB" sz="2000" i="1" baseline="-25000" dirty="0" smtClean="0">
                <a:solidFill>
                  <a:schemeClr val="tx2"/>
                </a:solidFill>
                <a:latin typeface="Times New Roman" pitchFamily="18" charset="0"/>
                <a:cs typeface="Times New Roman" pitchFamily="18" charset="0"/>
              </a:rPr>
              <a:t>i</a:t>
            </a:r>
            <a:r>
              <a:rPr lang="en-GB" sz="2000" dirty="0" smtClean="0">
                <a:solidFill>
                  <a:schemeClr val="tx2"/>
                </a:solidFill>
                <a:latin typeface="Times New Roman" pitchFamily="18" charset="0"/>
                <a:cs typeface="Times New Roman" pitchFamily="18" charset="0"/>
              </a:rPr>
              <a:t>} are mutually disjoint; that is, if  </a:t>
            </a:r>
            <a:r>
              <a:rPr lang="en-GB" sz="2000" i="1" dirty="0" err="1" smtClean="0">
                <a:solidFill>
                  <a:schemeClr val="tx2"/>
                </a:solidFill>
                <a:latin typeface="Times New Roman" pitchFamily="18" charset="0"/>
                <a:cs typeface="Times New Roman" pitchFamily="18" charset="0"/>
              </a:rPr>
              <a:t>A</a:t>
            </a:r>
            <a:r>
              <a:rPr lang="en-GB" sz="2000" i="1" baseline="-25000" dirty="0" err="1" smtClean="0">
                <a:solidFill>
                  <a:schemeClr val="tx2"/>
                </a:solidFill>
                <a:latin typeface="Times New Roman" pitchFamily="18" charset="0"/>
                <a:cs typeface="Times New Roman" pitchFamily="18" charset="0"/>
              </a:rPr>
              <a:t>j</a:t>
            </a:r>
            <a:r>
              <a:rPr lang="en-GB" sz="2000" i="1" dirty="0" smtClean="0">
                <a:solidFill>
                  <a:schemeClr val="tx2"/>
                </a:solidFill>
                <a:latin typeface="Times New Roman" pitchFamily="18" charset="0"/>
                <a:cs typeface="Times New Roman" pitchFamily="18" charset="0"/>
              </a:rPr>
              <a:t> ≠ </a:t>
            </a:r>
            <a:r>
              <a:rPr lang="en-GB" sz="2000" i="1" dirty="0" err="1" smtClean="0">
                <a:solidFill>
                  <a:schemeClr val="tx2"/>
                </a:solidFill>
                <a:latin typeface="Times New Roman" pitchFamily="18" charset="0"/>
                <a:cs typeface="Times New Roman" pitchFamily="18" charset="0"/>
              </a:rPr>
              <a:t>A</a:t>
            </a:r>
            <a:r>
              <a:rPr lang="en-GB" sz="2000" i="1" baseline="-25000" dirty="0" err="1" smtClean="0">
                <a:solidFill>
                  <a:schemeClr val="tx2"/>
                </a:solidFill>
                <a:latin typeface="Times New Roman" pitchFamily="18" charset="0"/>
                <a:cs typeface="Times New Roman" pitchFamily="18" charset="0"/>
              </a:rPr>
              <a:t>k</a:t>
            </a:r>
            <a:r>
              <a:rPr lang="en-GB" sz="2000" i="1" dirty="0" smtClean="0">
                <a:solidFill>
                  <a:schemeClr val="tx2"/>
                </a:solidFill>
                <a:latin typeface="Times New Roman" pitchFamily="18" charset="0"/>
                <a:cs typeface="Times New Roman" pitchFamily="18" charset="0"/>
              </a:rPr>
              <a:t> </a:t>
            </a:r>
            <a:r>
              <a:rPr lang="en-GB" sz="2000" dirty="0" smtClean="0">
                <a:solidFill>
                  <a:schemeClr val="tx2"/>
                </a:solidFill>
                <a:latin typeface="Times New Roman" pitchFamily="18" charset="0"/>
                <a:cs typeface="Times New Roman" pitchFamily="18" charset="0"/>
              </a:rPr>
              <a:t>then </a:t>
            </a:r>
            <a:r>
              <a:rPr lang="en-GB" sz="2000" i="1" dirty="0" err="1" smtClean="0">
                <a:solidFill>
                  <a:schemeClr val="tx2"/>
                </a:solidFill>
                <a:latin typeface="Times New Roman" pitchFamily="18" charset="0"/>
                <a:cs typeface="Times New Roman" pitchFamily="18" charset="0"/>
              </a:rPr>
              <a:t>A</a:t>
            </a:r>
            <a:r>
              <a:rPr lang="en-GB" sz="2000" i="1" baseline="-25000" dirty="0" err="1" smtClean="0">
                <a:solidFill>
                  <a:schemeClr val="tx2"/>
                </a:solidFill>
                <a:latin typeface="Times New Roman" pitchFamily="18" charset="0"/>
                <a:cs typeface="Times New Roman" pitchFamily="18" charset="0"/>
              </a:rPr>
              <a:t>j</a:t>
            </a:r>
            <a:r>
              <a:rPr lang="en-GB" sz="2000" i="1" dirty="0" smtClean="0">
                <a:solidFill>
                  <a:schemeClr val="tx2"/>
                </a:solidFill>
                <a:latin typeface="Times New Roman" pitchFamily="18" charset="0"/>
                <a:cs typeface="Times New Roman" pitchFamily="18" charset="0"/>
              </a:rPr>
              <a:t> ∩ </a:t>
            </a:r>
            <a:r>
              <a:rPr lang="en-GB" sz="2000" i="1" dirty="0" err="1" smtClean="0">
                <a:solidFill>
                  <a:schemeClr val="tx2"/>
                </a:solidFill>
                <a:latin typeface="Times New Roman" pitchFamily="18" charset="0"/>
                <a:cs typeface="Times New Roman" pitchFamily="18" charset="0"/>
              </a:rPr>
              <a:t>A</a:t>
            </a:r>
            <a:r>
              <a:rPr lang="en-GB" sz="2000" i="1" baseline="-25000" dirty="0" err="1" smtClean="0">
                <a:solidFill>
                  <a:schemeClr val="tx2"/>
                </a:solidFill>
                <a:latin typeface="Times New Roman" pitchFamily="18" charset="0"/>
                <a:cs typeface="Times New Roman" pitchFamily="18" charset="0"/>
              </a:rPr>
              <a:t>k</a:t>
            </a:r>
            <a:r>
              <a:rPr lang="en-GB" sz="2000" i="1" dirty="0" smtClean="0">
                <a:solidFill>
                  <a:schemeClr val="tx2"/>
                </a:solidFill>
                <a:latin typeface="Times New Roman" pitchFamily="18" charset="0"/>
                <a:cs typeface="Times New Roman" pitchFamily="18" charset="0"/>
              </a:rPr>
              <a:t> = ∅</a:t>
            </a:r>
          </a:p>
          <a:p>
            <a:r>
              <a:rPr lang="en-GB" sz="2000" dirty="0" smtClean="0">
                <a:solidFill>
                  <a:schemeClr val="tx2"/>
                </a:solidFill>
                <a:latin typeface="Times New Roman" pitchFamily="18" charset="0"/>
                <a:cs typeface="Times New Roman" pitchFamily="18" charset="0"/>
              </a:rPr>
              <a:t>The subsets in a partition are called cells. Figure shown below  is a Venn diagram of a partition of the rectangular set </a:t>
            </a:r>
            <a:r>
              <a:rPr lang="en-GB" sz="2000" i="1" dirty="0" smtClean="0">
                <a:solidFill>
                  <a:schemeClr val="tx2"/>
                </a:solidFill>
                <a:latin typeface="Times New Roman" pitchFamily="18" charset="0"/>
                <a:cs typeface="Times New Roman" pitchFamily="18" charset="0"/>
              </a:rPr>
              <a:t>S</a:t>
            </a:r>
            <a:r>
              <a:rPr lang="en-GB" sz="2000" dirty="0" smtClean="0">
                <a:solidFill>
                  <a:schemeClr val="tx2"/>
                </a:solidFill>
                <a:latin typeface="Times New Roman" pitchFamily="18" charset="0"/>
                <a:cs typeface="Times New Roman" pitchFamily="18" charset="0"/>
              </a:rPr>
              <a:t> of points into five cells, </a:t>
            </a:r>
            <a:r>
              <a:rPr lang="en-GB" sz="2000" i="1" dirty="0" smtClean="0">
                <a:solidFill>
                  <a:schemeClr val="tx2"/>
                </a:solidFill>
                <a:latin typeface="Times New Roman" pitchFamily="18" charset="0"/>
                <a:cs typeface="Times New Roman" pitchFamily="18" charset="0"/>
              </a:rPr>
              <a:t>A</a:t>
            </a:r>
            <a:r>
              <a:rPr lang="en-GB" sz="2000" baseline="-25000" dirty="0" smtClean="0">
                <a:solidFill>
                  <a:schemeClr val="tx2"/>
                </a:solidFill>
                <a:latin typeface="Times New Roman" pitchFamily="18" charset="0"/>
                <a:cs typeface="Times New Roman" pitchFamily="18" charset="0"/>
              </a:rPr>
              <a:t>1</a:t>
            </a:r>
            <a:r>
              <a:rPr lang="en-GB" sz="2000" dirty="0" smtClean="0">
                <a:solidFill>
                  <a:schemeClr val="tx2"/>
                </a:solidFill>
                <a:latin typeface="Times New Roman" pitchFamily="18" charset="0"/>
                <a:cs typeface="Times New Roman" pitchFamily="18" charset="0"/>
              </a:rPr>
              <a:t>, </a:t>
            </a:r>
            <a:r>
              <a:rPr lang="en-GB" sz="2000" i="1" dirty="0" smtClean="0">
                <a:solidFill>
                  <a:schemeClr val="tx2"/>
                </a:solidFill>
                <a:latin typeface="Times New Roman" pitchFamily="18" charset="0"/>
                <a:cs typeface="Times New Roman" pitchFamily="18" charset="0"/>
              </a:rPr>
              <a:t>A</a:t>
            </a:r>
            <a:r>
              <a:rPr lang="en-GB" sz="2000" baseline="-25000" dirty="0" smtClean="0">
                <a:solidFill>
                  <a:schemeClr val="tx2"/>
                </a:solidFill>
                <a:latin typeface="Times New Roman" pitchFamily="18" charset="0"/>
                <a:cs typeface="Times New Roman" pitchFamily="18" charset="0"/>
              </a:rPr>
              <a:t>2</a:t>
            </a:r>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a:t>
            </a:r>
            <a:r>
              <a:rPr lang="en-GB" sz="2000" baseline="-25000" dirty="0" smtClean="0">
                <a:solidFill>
                  <a:schemeClr val="tx2"/>
                </a:solidFill>
                <a:latin typeface="Times New Roman" pitchFamily="18" charset="0"/>
                <a:cs typeface="Times New Roman" pitchFamily="18" charset="0"/>
              </a:rPr>
              <a:t>3</a:t>
            </a:r>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a:t>
            </a:r>
            <a:r>
              <a:rPr lang="en-GB" sz="2000" baseline="-25000" dirty="0" smtClean="0">
                <a:solidFill>
                  <a:schemeClr val="tx2"/>
                </a:solidFill>
                <a:latin typeface="Times New Roman" pitchFamily="18" charset="0"/>
                <a:cs typeface="Times New Roman" pitchFamily="18" charset="0"/>
              </a:rPr>
              <a:t>4</a:t>
            </a:r>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a:t>
            </a:r>
            <a:r>
              <a:rPr lang="en-GB" sz="2000" baseline="-25000" dirty="0" smtClean="0">
                <a:solidFill>
                  <a:schemeClr val="tx2"/>
                </a:solidFill>
                <a:latin typeface="Times New Roman" pitchFamily="18" charset="0"/>
                <a:cs typeface="Times New Roman" pitchFamily="18" charset="0"/>
              </a:rPr>
              <a:t>5</a:t>
            </a:r>
            <a:r>
              <a:rPr lang="en-GB" sz="2000" dirty="0" smtClean="0">
                <a:solidFill>
                  <a:schemeClr val="tx2"/>
                </a:solidFill>
                <a:latin typeface="Times New Roman" pitchFamily="18" charset="0"/>
                <a:cs typeface="Times New Roman" pitchFamily="18" charset="0"/>
              </a:rPr>
              <a:t>.</a:t>
            </a:r>
            <a:endParaRPr lang="en-GB" sz="2000" dirty="0">
              <a:solidFill>
                <a:schemeClr val="tx2"/>
              </a:solidFill>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srcRect/>
          <a:stretch>
            <a:fillRect/>
          </a:stretch>
        </p:blipFill>
        <p:spPr bwMode="auto">
          <a:xfrm>
            <a:off x="2032000" y="2971800"/>
            <a:ext cx="7875120" cy="3429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1785600" cy="2308324"/>
          </a:xfrm>
          <a:prstGeom prst="rect">
            <a:avLst/>
          </a:prstGeom>
          <a:solidFill>
            <a:srgbClr val="FFFFCC"/>
          </a:solidFill>
        </p:spPr>
        <p:txBody>
          <a:bodyPr wrap="square" rtlCol="0">
            <a:spAutoFit/>
          </a:bodyPr>
          <a:lstStyle/>
          <a:p>
            <a:pPr algn="just"/>
            <a:r>
              <a:rPr lang="en-GB" b="1" dirty="0" smtClean="0">
                <a:solidFill>
                  <a:schemeClr val="tx2"/>
                </a:solidFill>
                <a:latin typeface="Times New Roman" pitchFamily="18" charset="0"/>
                <a:cs typeface="Times New Roman" pitchFamily="18" charset="0"/>
              </a:rPr>
              <a:t>EXAMPLE </a:t>
            </a:r>
          </a:p>
          <a:p>
            <a:pPr algn="just"/>
            <a:r>
              <a:rPr lang="en-GB" dirty="0" smtClean="0">
                <a:solidFill>
                  <a:schemeClr val="tx2"/>
                </a:solidFill>
                <a:latin typeface="Times New Roman" pitchFamily="18" charset="0"/>
                <a:cs typeface="Times New Roman" pitchFamily="18" charset="0"/>
              </a:rPr>
              <a:t>Consider the following collections of subsets of </a:t>
            </a:r>
            <a:r>
              <a:rPr lang="en-GB" i="1" dirty="0" smtClean="0">
                <a:solidFill>
                  <a:schemeClr val="tx2"/>
                </a:solidFill>
                <a:latin typeface="Times New Roman" pitchFamily="18" charset="0"/>
                <a:cs typeface="Times New Roman" pitchFamily="18" charset="0"/>
              </a:rPr>
              <a:t>S = {1, 2, . . ., 8, 9}:</a:t>
            </a:r>
          </a:p>
          <a:p>
            <a:pPr algn="just"/>
            <a:r>
              <a:rPr lang="en-GB" dirty="0" smtClean="0">
                <a:solidFill>
                  <a:schemeClr val="tx2"/>
                </a:solidFill>
                <a:latin typeface="Times New Roman" pitchFamily="18" charset="0"/>
                <a:cs typeface="Times New Roman" pitchFamily="18" charset="0"/>
              </a:rPr>
              <a:t>(</a:t>
            </a:r>
            <a:r>
              <a:rPr lang="en-GB" dirty="0" err="1" smtClean="0">
                <a:solidFill>
                  <a:schemeClr val="tx2"/>
                </a:solidFill>
                <a:latin typeface="Times New Roman" pitchFamily="18" charset="0"/>
                <a:cs typeface="Times New Roman" pitchFamily="18" charset="0"/>
              </a:rPr>
              <a:t>i</a:t>
            </a:r>
            <a:r>
              <a:rPr lang="en-GB" dirty="0" smtClean="0">
                <a:solidFill>
                  <a:schemeClr val="tx2"/>
                </a:solidFill>
                <a:latin typeface="Times New Roman" pitchFamily="18" charset="0"/>
                <a:cs typeface="Times New Roman" pitchFamily="18" charset="0"/>
              </a:rPr>
              <a:t>) [{1, 3, 5}, {2, 6}, {4, 8, 9}]</a:t>
            </a:r>
          </a:p>
          <a:p>
            <a:pPr algn="just"/>
            <a:r>
              <a:rPr lang="en-GB" dirty="0" smtClean="0">
                <a:solidFill>
                  <a:schemeClr val="tx2"/>
                </a:solidFill>
                <a:latin typeface="Times New Roman" pitchFamily="18" charset="0"/>
                <a:cs typeface="Times New Roman" pitchFamily="18" charset="0"/>
              </a:rPr>
              <a:t>(ii) [{1, 3, 5}, {2, 4, 6, 8}, {5, 7, 9}]</a:t>
            </a:r>
          </a:p>
          <a:p>
            <a:pPr algn="just"/>
            <a:r>
              <a:rPr lang="en-GB" dirty="0" smtClean="0">
                <a:solidFill>
                  <a:schemeClr val="tx2"/>
                </a:solidFill>
                <a:latin typeface="Times New Roman" pitchFamily="18" charset="0"/>
                <a:cs typeface="Times New Roman" pitchFamily="18" charset="0"/>
              </a:rPr>
              <a:t>(iii) [{1, 3, 5}, {2, 4, 6, 8}, {7, 9}]</a:t>
            </a:r>
          </a:p>
          <a:p>
            <a:pPr algn="just"/>
            <a:endParaRPr lang="en-GB" dirty="0" smtClean="0">
              <a:solidFill>
                <a:schemeClr val="tx2"/>
              </a:solidFill>
              <a:latin typeface="Times New Roman" pitchFamily="18" charset="0"/>
              <a:cs typeface="Times New Roman" pitchFamily="18" charset="0"/>
            </a:endParaRPr>
          </a:p>
          <a:p>
            <a:pPr algn="just"/>
            <a:r>
              <a:rPr lang="en-GB" dirty="0" smtClean="0">
                <a:solidFill>
                  <a:schemeClr val="tx2"/>
                </a:solidFill>
                <a:latin typeface="Times New Roman" pitchFamily="18" charset="0"/>
                <a:cs typeface="Times New Roman" pitchFamily="18" charset="0"/>
              </a:rPr>
              <a:t>Then (</a:t>
            </a:r>
            <a:r>
              <a:rPr lang="en-GB" dirty="0" err="1" smtClean="0">
                <a:solidFill>
                  <a:schemeClr val="tx2"/>
                </a:solidFill>
                <a:latin typeface="Times New Roman" pitchFamily="18" charset="0"/>
                <a:cs typeface="Times New Roman" pitchFamily="18" charset="0"/>
              </a:rPr>
              <a:t>i</a:t>
            </a:r>
            <a:r>
              <a:rPr lang="en-GB" dirty="0" smtClean="0">
                <a:solidFill>
                  <a:schemeClr val="tx2"/>
                </a:solidFill>
                <a:latin typeface="Times New Roman" pitchFamily="18" charset="0"/>
                <a:cs typeface="Times New Roman" pitchFamily="18" charset="0"/>
              </a:rPr>
              <a:t>) is not a partition of </a:t>
            </a:r>
            <a:r>
              <a:rPr lang="en-GB" i="1" dirty="0" smtClean="0">
                <a:solidFill>
                  <a:schemeClr val="tx2"/>
                </a:solidFill>
                <a:latin typeface="Times New Roman" pitchFamily="18" charset="0"/>
                <a:cs typeface="Times New Roman" pitchFamily="18" charset="0"/>
              </a:rPr>
              <a:t>S </a:t>
            </a:r>
            <a:r>
              <a:rPr lang="en-GB" dirty="0" smtClean="0">
                <a:solidFill>
                  <a:schemeClr val="tx2"/>
                </a:solidFill>
                <a:latin typeface="Times New Roman" pitchFamily="18" charset="0"/>
                <a:cs typeface="Times New Roman" pitchFamily="18" charset="0"/>
              </a:rPr>
              <a:t>since 7 in </a:t>
            </a:r>
            <a:r>
              <a:rPr lang="en-GB" i="1" dirty="0" smtClean="0">
                <a:solidFill>
                  <a:schemeClr val="tx2"/>
                </a:solidFill>
                <a:latin typeface="Times New Roman" pitchFamily="18" charset="0"/>
                <a:cs typeface="Times New Roman" pitchFamily="18" charset="0"/>
              </a:rPr>
              <a:t>S </a:t>
            </a:r>
            <a:r>
              <a:rPr lang="en-GB" dirty="0" smtClean="0">
                <a:solidFill>
                  <a:schemeClr val="tx2"/>
                </a:solidFill>
                <a:latin typeface="Times New Roman" pitchFamily="18" charset="0"/>
                <a:cs typeface="Times New Roman" pitchFamily="18" charset="0"/>
              </a:rPr>
              <a:t>does not belong to any of the subsets. Furthermore, (ii) is not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since {1, 3, 5} and {5, 7, 9} are not disjoint. On the other hand, (iii) is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a:t>
            </a:r>
            <a:endParaRPr lang="en-GB"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
        <p:nvSpPr>
          <p:cNvPr id="5" name="Rectangle 4"/>
          <p:cNvSpPr/>
          <p:nvPr/>
        </p:nvSpPr>
        <p:spPr>
          <a:xfrm>
            <a:off x="182880" y="2455817"/>
            <a:ext cx="11639006" cy="2862322"/>
          </a:xfrm>
          <a:prstGeom prst="rect">
            <a:avLst/>
          </a:prstGeom>
        </p:spPr>
        <p:txBody>
          <a:bodyPr wrap="square">
            <a:spAutoFit/>
          </a:bodyPr>
          <a:lstStyle/>
          <a:p>
            <a:r>
              <a:rPr lang="en-GB" b="1" dirty="0" smtClean="0">
                <a:solidFill>
                  <a:schemeClr val="tx2"/>
                </a:solidFill>
                <a:latin typeface="Times New Roman" pitchFamily="18" charset="0"/>
                <a:cs typeface="Times New Roman" pitchFamily="18" charset="0"/>
              </a:rPr>
              <a:t>Example</a:t>
            </a:r>
          </a:p>
          <a:p>
            <a:r>
              <a:rPr lang="en-GB" dirty="0" smtClean="0">
                <a:solidFill>
                  <a:schemeClr val="tx2"/>
                </a:solidFill>
                <a:latin typeface="Times New Roman" pitchFamily="18" charset="0"/>
                <a:cs typeface="Times New Roman" pitchFamily="18" charset="0"/>
              </a:rPr>
              <a:t>Let </a:t>
            </a:r>
            <a:r>
              <a:rPr lang="en-GB" i="1" dirty="0" smtClean="0">
                <a:solidFill>
                  <a:schemeClr val="tx2"/>
                </a:solidFill>
                <a:latin typeface="Times New Roman" pitchFamily="18" charset="0"/>
                <a:cs typeface="Times New Roman" pitchFamily="18" charset="0"/>
              </a:rPr>
              <a:t>S = {a, b, c, d, e, f , g}. </a:t>
            </a:r>
            <a:r>
              <a:rPr lang="en-GB" dirty="0" smtClean="0">
                <a:solidFill>
                  <a:schemeClr val="tx2"/>
                </a:solidFill>
                <a:latin typeface="Times New Roman" pitchFamily="18" charset="0"/>
                <a:cs typeface="Times New Roman" pitchFamily="18" charset="0"/>
              </a:rPr>
              <a:t>Determine which of the following are partitions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a:t>
            </a:r>
          </a:p>
          <a:p>
            <a:r>
              <a:rPr lang="en-GB" dirty="0" smtClean="0">
                <a:solidFill>
                  <a:schemeClr val="tx2"/>
                </a:solidFill>
                <a:latin typeface="Times New Roman" pitchFamily="18" charset="0"/>
                <a:cs typeface="Times New Roman" pitchFamily="18" charset="0"/>
              </a:rPr>
              <a:t>(a)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1</a:t>
            </a:r>
            <a:r>
              <a:rPr lang="en-GB" i="1" dirty="0" smtClean="0">
                <a:solidFill>
                  <a:schemeClr val="tx2"/>
                </a:solidFill>
                <a:latin typeface="Times New Roman" pitchFamily="18" charset="0"/>
                <a:cs typeface="Times New Roman" pitchFamily="18" charset="0"/>
              </a:rPr>
              <a:t> = [{a, c, e}, {b}, {d, g}],       </a:t>
            </a:r>
            <a:r>
              <a:rPr lang="en-GB" dirty="0" smtClean="0">
                <a:solidFill>
                  <a:schemeClr val="tx2"/>
                </a:solidFill>
                <a:latin typeface="Times New Roman" pitchFamily="18" charset="0"/>
                <a:cs typeface="Times New Roman" pitchFamily="18" charset="0"/>
              </a:rPr>
              <a:t>(c)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3</a:t>
            </a:r>
            <a:r>
              <a:rPr lang="en-GB" i="1" dirty="0" smtClean="0">
                <a:solidFill>
                  <a:schemeClr val="tx2"/>
                </a:solidFill>
                <a:latin typeface="Times New Roman" pitchFamily="18" charset="0"/>
                <a:cs typeface="Times New Roman" pitchFamily="18" charset="0"/>
              </a:rPr>
              <a:t> = [{a, b, e, g}, {c}, {d, f }],</a:t>
            </a:r>
          </a:p>
          <a:p>
            <a:r>
              <a:rPr lang="en-GB" dirty="0" smtClean="0">
                <a:solidFill>
                  <a:schemeClr val="tx2"/>
                </a:solidFill>
                <a:latin typeface="Times New Roman" pitchFamily="18" charset="0"/>
                <a:cs typeface="Times New Roman" pitchFamily="18" charset="0"/>
              </a:rPr>
              <a:t>(b)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2 </a:t>
            </a:r>
            <a:r>
              <a:rPr lang="en-GB" i="1" dirty="0" smtClean="0">
                <a:solidFill>
                  <a:schemeClr val="tx2"/>
                </a:solidFill>
                <a:latin typeface="Times New Roman" pitchFamily="18" charset="0"/>
                <a:cs typeface="Times New Roman" pitchFamily="18" charset="0"/>
              </a:rPr>
              <a:t>= [{a, e, g}, {c, d}, {b, e, f }],  </a:t>
            </a:r>
            <a:r>
              <a:rPr lang="en-GB" dirty="0" smtClean="0">
                <a:solidFill>
                  <a:schemeClr val="tx2"/>
                </a:solidFill>
                <a:latin typeface="Times New Roman" pitchFamily="18" charset="0"/>
                <a:cs typeface="Times New Roman" pitchFamily="18" charset="0"/>
              </a:rPr>
              <a:t>(d)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4</a:t>
            </a:r>
            <a:r>
              <a:rPr lang="en-GB" i="1" dirty="0" smtClean="0">
                <a:solidFill>
                  <a:schemeClr val="tx2"/>
                </a:solidFill>
                <a:latin typeface="Times New Roman" pitchFamily="18" charset="0"/>
                <a:cs typeface="Times New Roman" pitchFamily="18" charset="0"/>
              </a:rPr>
              <a:t> = [{a, b, c, d, e, f , g}]</a:t>
            </a:r>
            <a:r>
              <a:rPr lang="en-GB" dirty="0" smtClean="0">
                <a:solidFill>
                  <a:schemeClr val="tx2"/>
                </a:solidFill>
                <a:latin typeface="Times New Roman" pitchFamily="18" charset="0"/>
                <a:cs typeface="Times New Roman" pitchFamily="18" charset="0"/>
              </a:rPr>
              <a:t>.</a:t>
            </a:r>
          </a:p>
          <a:p>
            <a:endParaRPr lang="en-GB" dirty="0" smtClean="0">
              <a:solidFill>
                <a:schemeClr val="tx2"/>
              </a:solidFill>
              <a:latin typeface="Times New Roman" pitchFamily="18" charset="0"/>
              <a:cs typeface="Times New Roman" pitchFamily="18" charset="0"/>
            </a:endParaRPr>
          </a:p>
          <a:p>
            <a:r>
              <a:rPr lang="en-GB" dirty="0" smtClean="0">
                <a:solidFill>
                  <a:schemeClr val="tx2"/>
                </a:solidFill>
                <a:latin typeface="Times New Roman" pitchFamily="18" charset="0"/>
                <a:cs typeface="Times New Roman" pitchFamily="18" charset="0"/>
              </a:rPr>
              <a:t>Ans.</a:t>
            </a:r>
          </a:p>
          <a:p>
            <a:r>
              <a:rPr lang="en-GB" dirty="0" smtClean="0">
                <a:solidFill>
                  <a:schemeClr val="tx2"/>
                </a:solidFill>
                <a:latin typeface="Times New Roman" pitchFamily="18" charset="0"/>
                <a:cs typeface="Times New Roman" pitchFamily="18" charset="0"/>
              </a:rPr>
              <a:t>(a)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1</a:t>
            </a:r>
            <a:r>
              <a:rPr lang="en-GB" dirty="0" smtClean="0">
                <a:solidFill>
                  <a:schemeClr val="tx2"/>
                </a:solidFill>
                <a:latin typeface="Times New Roman" pitchFamily="18" charset="0"/>
                <a:cs typeface="Times New Roman" pitchFamily="18" charset="0"/>
              </a:rPr>
              <a:t> is not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since </a:t>
            </a:r>
            <a:r>
              <a:rPr lang="en-GB" i="1" dirty="0" smtClean="0">
                <a:solidFill>
                  <a:schemeClr val="tx2"/>
                </a:solidFill>
                <a:latin typeface="Times New Roman" pitchFamily="18" charset="0"/>
                <a:cs typeface="Times New Roman" pitchFamily="18" charset="0"/>
              </a:rPr>
              <a:t>f ∈ S </a:t>
            </a:r>
            <a:r>
              <a:rPr lang="en-GB" dirty="0" smtClean="0">
                <a:solidFill>
                  <a:schemeClr val="tx2"/>
                </a:solidFill>
                <a:latin typeface="Times New Roman" pitchFamily="18" charset="0"/>
                <a:cs typeface="Times New Roman" pitchFamily="18" charset="0"/>
              </a:rPr>
              <a:t>does not belong to any of the cells.</a:t>
            </a:r>
          </a:p>
          <a:p>
            <a:r>
              <a:rPr lang="en-GB" dirty="0" smtClean="0">
                <a:solidFill>
                  <a:schemeClr val="tx2"/>
                </a:solidFill>
                <a:latin typeface="Times New Roman" pitchFamily="18" charset="0"/>
                <a:cs typeface="Times New Roman" pitchFamily="18" charset="0"/>
              </a:rPr>
              <a:t>(b)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2</a:t>
            </a:r>
            <a:r>
              <a:rPr lang="en-GB" dirty="0" smtClean="0">
                <a:solidFill>
                  <a:schemeClr val="tx2"/>
                </a:solidFill>
                <a:latin typeface="Times New Roman" pitchFamily="18" charset="0"/>
                <a:cs typeface="Times New Roman" pitchFamily="18" charset="0"/>
              </a:rPr>
              <a:t> is not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since </a:t>
            </a:r>
            <a:r>
              <a:rPr lang="en-GB" i="1" dirty="0" smtClean="0">
                <a:solidFill>
                  <a:schemeClr val="tx2"/>
                </a:solidFill>
                <a:latin typeface="Times New Roman" pitchFamily="18" charset="0"/>
                <a:cs typeface="Times New Roman" pitchFamily="18" charset="0"/>
              </a:rPr>
              <a:t>e ∈ S </a:t>
            </a:r>
            <a:r>
              <a:rPr lang="en-GB" dirty="0" smtClean="0">
                <a:solidFill>
                  <a:schemeClr val="tx2"/>
                </a:solidFill>
                <a:latin typeface="Times New Roman" pitchFamily="18" charset="0"/>
                <a:cs typeface="Times New Roman" pitchFamily="18" charset="0"/>
              </a:rPr>
              <a:t>belongs to two of the cells.</a:t>
            </a:r>
          </a:p>
          <a:p>
            <a:r>
              <a:rPr lang="en-GB" dirty="0" smtClean="0">
                <a:solidFill>
                  <a:schemeClr val="tx2"/>
                </a:solidFill>
                <a:latin typeface="Times New Roman" pitchFamily="18" charset="0"/>
                <a:cs typeface="Times New Roman" pitchFamily="18" charset="0"/>
              </a:rPr>
              <a:t>(c)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3</a:t>
            </a:r>
            <a:r>
              <a:rPr lang="en-GB" dirty="0" smtClean="0">
                <a:solidFill>
                  <a:schemeClr val="tx2"/>
                </a:solidFill>
                <a:latin typeface="Times New Roman" pitchFamily="18" charset="0"/>
                <a:cs typeface="Times New Roman" pitchFamily="18" charset="0"/>
              </a:rPr>
              <a:t> is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since each element in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belongs to exactly one cell.</a:t>
            </a:r>
          </a:p>
          <a:p>
            <a:r>
              <a:rPr lang="en-GB" dirty="0" smtClean="0">
                <a:solidFill>
                  <a:schemeClr val="tx2"/>
                </a:solidFill>
                <a:latin typeface="Times New Roman" pitchFamily="18" charset="0"/>
                <a:cs typeface="Times New Roman" pitchFamily="18" charset="0"/>
              </a:rPr>
              <a:t>(d) </a:t>
            </a:r>
            <a:r>
              <a:rPr lang="en-GB" i="1" dirty="0" smtClean="0">
                <a:solidFill>
                  <a:schemeClr val="tx2"/>
                </a:solidFill>
                <a:latin typeface="Times New Roman" pitchFamily="18" charset="0"/>
                <a:cs typeface="Times New Roman" pitchFamily="18" charset="0"/>
              </a:rPr>
              <a:t>P</a:t>
            </a:r>
            <a:r>
              <a:rPr lang="en-GB" baseline="-25000" dirty="0" smtClean="0">
                <a:solidFill>
                  <a:schemeClr val="tx2"/>
                </a:solidFill>
                <a:latin typeface="Times New Roman" pitchFamily="18" charset="0"/>
                <a:cs typeface="Times New Roman" pitchFamily="18" charset="0"/>
              </a:rPr>
              <a:t>4</a:t>
            </a:r>
            <a:r>
              <a:rPr lang="en-GB" dirty="0" smtClean="0">
                <a:solidFill>
                  <a:schemeClr val="tx2"/>
                </a:solidFill>
                <a:latin typeface="Times New Roman" pitchFamily="18" charset="0"/>
                <a:cs typeface="Times New Roman" pitchFamily="18" charset="0"/>
              </a:rPr>
              <a:t> is a partition of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into one cell,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itself.</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685801"/>
            <a:ext cx="11379200" cy="5262979"/>
          </a:xfrm>
          <a:prstGeom prst="rect">
            <a:avLst/>
          </a:prstGeom>
          <a:solidFill>
            <a:srgbClr val="FFFFCC"/>
          </a:solidFill>
        </p:spPr>
        <p:txBody>
          <a:bodyPr wrap="square" rtlCol="0">
            <a:spAutoFit/>
          </a:bodyPr>
          <a:lstStyle/>
          <a:p>
            <a:r>
              <a:rPr lang="en-GB" sz="2400" b="1" dirty="0" smtClean="0">
                <a:solidFill>
                  <a:schemeClr val="tx2"/>
                </a:solidFill>
                <a:latin typeface="Times New Roman" pitchFamily="18" charset="0"/>
                <a:cs typeface="Times New Roman" pitchFamily="18" charset="0"/>
              </a:rPr>
              <a:t>Example</a:t>
            </a:r>
          </a:p>
          <a:p>
            <a:r>
              <a:rPr lang="en-GB" sz="2400" dirty="0" smtClean="0">
                <a:solidFill>
                  <a:schemeClr val="tx2"/>
                </a:solidFill>
                <a:latin typeface="Times New Roman" pitchFamily="18" charset="0"/>
                <a:cs typeface="Times New Roman" pitchFamily="18" charset="0"/>
              </a:rPr>
              <a:t>Find all partitions of </a:t>
            </a:r>
            <a:r>
              <a:rPr lang="en-GB" sz="2400" i="1" dirty="0" smtClean="0">
                <a:solidFill>
                  <a:schemeClr val="tx2"/>
                </a:solidFill>
                <a:latin typeface="Times New Roman" pitchFamily="18" charset="0"/>
                <a:cs typeface="Times New Roman" pitchFamily="18" charset="0"/>
              </a:rPr>
              <a:t>S = {a, b, c, d}.</a:t>
            </a:r>
          </a:p>
          <a:p>
            <a:r>
              <a:rPr lang="en-GB" sz="2400" dirty="0" smtClean="0">
                <a:solidFill>
                  <a:schemeClr val="tx2"/>
                </a:solidFill>
                <a:latin typeface="Times New Roman" pitchFamily="18" charset="0"/>
                <a:cs typeface="Times New Roman" pitchFamily="18" charset="0"/>
              </a:rPr>
              <a:t>Note first that each partition of S contains either 1, 2, 3, or 4 distinct cells. The partitions are as follows:</a:t>
            </a:r>
          </a:p>
          <a:p>
            <a:r>
              <a:rPr lang="en-GB" sz="2400" dirty="0" smtClean="0">
                <a:solidFill>
                  <a:schemeClr val="tx2"/>
                </a:solidFill>
                <a:latin typeface="Times New Roman" pitchFamily="18" charset="0"/>
                <a:cs typeface="Times New Roman" pitchFamily="18" charset="0"/>
              </a:rPr>
              <a:t>(1) </a:t>
            </a:r>
            <a:r>
              <a:rPr lang="en-GB" sz="2400" i="1" dirty="0" smtClean="0">
                <a:solidFill>
                  <a:schemeClr val="tx2"/>
                </a:solidFill>
                <a:latin typeface="Times New Roman" pitchFamily="18" charset="0"/>
                <a:cs typeface="Times New Roman" pitchFamily="18" charset="0"/>
              </a:rPr>
              <a:t>[{a, b, c, d}]</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(2) </a:t>
            </a:r>
            <a:r>
              <a:rPr lang="en-GB" sz="2400" i="1" dirty="0" smtClean="0">
                <a:solidFill>
                  <a:schemeClr val="tx2"/>
                </a:solidFill>
                <a:latin typeface="Times New Roman" pitchFamily="18" charset="0"/>
                <a:cs typeface="Times New Roman" pitchFamily="18" charset="0"/>
              </a:rPr>
              <a:t>[{a}, {b, c, d}], [{b}, {a, c, d}], [{c}, {a, b, d}], [{d}, {a, b, c}],</a:t>
            </a:r>
          </a:p>
          <a:p>
            <a:r>
              <a:rPr lang="en-GB" sz="2400" i="1" dirty="0" smtClean="0">
                <a:solidFill>
                  <a:schemeClr val="tx2"/>
                </a:solidFill>
                <a:latin typeface="Times New Roman" pitchFamily="18" charset="0"/>
                <a:cs typeface="Times New Roman" pitchFamily="18" charset="0"/>
              </a:rPr>
              <a:t>[{a, b}, {c, d}], [{a, c}, {b, d}], [{a, d}, {b, c}]</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(3) </a:t>
            </a:r>
            <a:r>
              <a:rPr lang="en-GB" sz="2400" i="1" dirty="0" smtClean="0">
                <a:solidFill>
                  <a:schemeClr val="tx2"/>
                </a:solidFill>
                <a:latin typeface="Times New Roman" pitchFamily="18" charset="0"/>
                <a:cs typeface="Times New Roman" pitchFamily="18" charset="0"/>
              </a:rPr>
              <a:t>[{a}, {b}, {c, d}], [{a}, {c}, {b, d}], [{a}, {d}, {b, c}],</a:t>
            </a:r>
          </a:p>
          <a:p>
            <a:r>
              <a:rPr lang="en-GB" sz="2400" i="1" dirty="0" smtClean="0">
                <a:solidFill>
                  <a:schemeClr val="tx2"/>
                </a:solidFill>
                <a:latin typeface="Times New Roman" pitchFamily="18" charset="0"/>
                <a:cs typeface="Times New Roman" pitchFamily="18" charset="0"/>
              </a:rPr>
              <a:t>[{b}, {c}, {a, d}], [{b}, {d}, {a, c}], [{c}, {d}, {a, b}]</a:t>
            </a:r>
          </a:p>
          <a:p>
            <a:endParaRPr lang="en-GB" sz="2400" i="1" dirty="0" smtClean="0">
              <a:solidFill>
                <a:schemeClr val="tx2"/>
              </a:solidFill>
              <a:latin typeface="Times New Roman" pitchFamily="18" charset="0"/>
              <a:cs typeface="Times New Roman" pitchFamily="18" charset="0"/>
            </a:endParaRPr>
          </a:p>
          <a:p>
            <a:r>
              <a:rPr lang="en-GB" sz="2400" i="1" dirty="0" smtClean="0">
                <a:solidFill>
                  <a:schemeClr val="tx2"/>
                </a:solidFill>
                <a:latin typeface="Times New Roman" pitchFamily="18" charset="0"/>
                <a:cs typeface="Times New Roman" pitchFamily="18" charset="0"/>
              </a:rPr>
              <a:t>(4) [{a}, {b}, {c}, {d}]</a:t>
            </a:r>
          </a:p>
          <a:p>
            <a:r>
              <a:rPr lang="en-GB" sz="2400" dirty="0" smtClean="0">
                <a:solidFill>
                  <a:schemeClr val="tx2"/>
                </a:solidFill>
                <a:latin typeface="Times New Roman" pitchFamily="18" charset="0"/>
                <a:cs typeface="Times New Roman" pitchFamily="18" charset="0"/>
              </a:rPr>
              <a:t>There are 15 different partitions of </a:t>
            </a:r>
            <a:r>
              <a:rPr lang="en-GB" sz="2400" i="1" dirty="0" smtClean="0">
                <a:solidFill>
                  <a:schemeClr val="tx2"/>
                </a:solidFill>
                <a:latin typeface="Times New Roman" pitchFamily="18" charset="0"/>
                <a:cs typeface="Times New Roman" pitchFamily="18" charset="0"/>
              </a:rPr>
              <a:t>S</a:t>
            </a:r>
            <a:r>
              <a:rPr lang="en-GB" sz="2400" dirty="0" smtClean="0">
                <a:solidFill>
                  <a:schemeClr val="tx2"/>
                </a:solidFill>
                <a:latin typeface="Times New Roman" pitchFamily="18" charset="0"/>
                <a:cs typeface="Times New Roman" pitchFamily="18" charset="0"/>
              </a:rPr>
              <a:t>.</a:t>
            </a:r>
            <a:endParaRPr lang="en-GB" sz="24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4294967295"/>
          </p:nvPr>
        </p:nvSpPr>
        <p:spPr>
          <a:xfrm>
            <a:off x="9347200" y="6356350"/>
            <a:ext cx="2844800" cy="365125"/>
          </a:xfrm>
          <a:prstGeom prst="rect">
            <a:avLst/>
          </a:prstGeom>
        </p:spPr>
        <p:txBody>
          <a:bodyPr/>
          <a:lstStyle/>
          <a:p>
            <a:fld id="{B6F15528-21DE-4FAA-801E-634DDDAF4B2B}" type="slidenum">
              <a:rPr lang="en-US" smtClean="0"/>
              <a:pPr/>
              <a:t>2</a:t>
            </a:fld>
            <a:endParaRPr lang="en-US" dirty="0"/>
          </a:p>
        </p:txBody>
      </p:sp>
      <p:sp>
        <p:nvSpPr>
          <p:cNvPr id="6" name="Rectangle 5"/>
          <p:cNvSpPr/>
          <p:nvPr/>
        </p:nvSpPr>
        <p:spPr>
          <a:xfrm>
            <a:off x="213359" y="169817"/>
            <a:ext cx="11791406" cy="584775"/>
          </a:xfrm>
          <a:prstGeom prst="rect">
            <a:avLst/>
          </a:prstGeom>
        </p:spPr>
        <p:txBody>
          <a:bodyPr wrap="square">
            <a:spAutoFit/>
          </a:bodyPr>
          <a:lstStyle/>
          <a:p>
            <a:r>
              <a:rPr lang="en-GB" sz="1600" b="1" dirty="0" smtClean="0">
                <a:solidFill>
                  <a:schemeClr val="tx2"/>
                </a:solidFill>
                <a:cs typeface="Times New Roman" pitchFamily="18" charset="0"/>
              </a:rPr>
              <a:t>Discrete mathematics is the part of mathematics devoted to the study of discrete objects. (Here discrete means consisting of distinct or unconnected</a:t>
            </a:r>
            <a:r>
              <a:rPr lang="en-GB" sz="1600" b="1" i="1" dirty="0" smtClean="0">
                <a:solidFill>
                  <a:schemeClr val="tx2"/>
                </a:solidFill>
                <a:cs typeface="Times New Roman" pitchFamily="18" charset="0"/>
              </a:rPr>
              <a:t> </a:t>
            </a:r>
            <a:r>
              <a:rPr lang="en-GB" sz="1600" b="1" dirty="0" smtClean="0">
                <a:solidFill>
                  <a:schemeClr val="tx2"/>
                </a:solidFill>
                <a:cs typeface="Times New Roman" pitchFamily="18" charset="0"/>
              </a:rPr>
              <a:t>elements.)</a:t>
            </a:r>
            <a:endParaRPr lang="en-GB" sz="1600" b="1" dirty="0">
              <a:solidFill>
                <a:schemeClr val="tx2"/>
              </a:solidFill>
              <a:cs typeface="Times New Roman" pitchFamily="18" charset="0"/>
            </a:endParaRPr>
          </a:p>
        </p:txBody>
      </p:sp>
      <p:sp>
        <p:nvSpPr>
          <p:cNvPr id="7" name="Rectangle 6"/>
          <p:cNvSpPr/>
          <p:nvPr/>
        </p:nvSpPr>
        <p:spPr>
          <a:xfrm>
            <a:off x="3357155" y="875211"/>
            <a:ext cx="8151224" cy="2246769"/>
          </a:xfrm>
          <a:prstGeom prst="rect">
            <a:avLst/>
          </a:prstGeom>
        </p:spPr>
        <p:txBody>
          <a:bodyPr wrap="square">
            <a:spAutoFit/>
          </a:bodyPr>
          <a:lstStyle/>
          <a:p>
            <a:pPr algn="just"/>
            <a:r>
              <a:rPr lang="en-GB" sz="1400" b="1" dirty="0" smtClean="0">
                <a:solidFill>
                  <a:schemeClr val="tx2"/>
                </a:solidFill>
                <a:cs typeface="Segoe UI Semibold" pitchFamily="34" charset="0"/>
              </a:rPr>
              <a:t>The kinds of problems solved using discrete mathematics include:</a:t>
            </a:r>
          </a:p>
          <a:p>
            <a:pPr algn="just"/>
            <a:endParaRPr lang="en-GB" sz="1400" b="1" dirty="0" smtClean="0">
              <a:solidFill>
                <a:schemeClr val="tx2"/>
              </a:solidFill>
              <a:cs typeface="Segoe UI Semibold" pitchFamily="34" charset="0"/>
            </a:endParaRPr>
          </a:p>
          <a:p>
            <a:pPr algn="just">
              <a:buFont typeface="Wingdings" pitchFamily="2" charset="2"/>
              <a:buChar char="ü"/>
            </a:pPr>
            <a:r>
              <a:rPr lang="en-GB" sz="1400" b="1" dirty="0" smtClean="0">
                <a:solidFill>
                  <a:schemeClr val="tx2"/>
                </a:solidFill>
                <a:cs typeface="Segoe UI Semibold" pitchFamily="34" charset="0"/>
              </a:rPr>
              <a:t> What is the probability of winning a lottery?</a:t>
            </a:r>
          </a:p>
          <a:p>
            <a:pPr algn="just">
              <a:buFont typeface="Wingdings" pitchFamily="2" charset="2"/>
              <a:buChar char="ü"/>
            </a:pPr>
            <a:r>
              <a:rPr lang="en-GB" sz="1400" b="1" dirty="0" smtClean="0">
                <a:solidFill>
                  <a:schemeClr val="tx2"/>
                </a:solidFill>
                <a:cs typeface="Segoe UI Semibold" pitchFamily="34" charset="0"/>
              </a:rPr>
              <a:t> Is there a link between two computers in a network?</a:t>
            </a:r>
          </a:p>
          <a:p>
            <a:pPr algn="just">
              <a:buFont typeface="Wingdings" pitchFamily="2" charset="2"/>
              <a:buChar char="ü"/>
            </a:pPr>
            <a:r>
              <a:rPr lang="en-GB" sz="1400" b="1" dirty="0" smtClean="0">
                <a:solidFill>
                  <a:schemeClr val="tx2"/>
                </a:solidFill>
                <a:cs typeface="Segoe UI Semibold" pitchFamily="34" charset="0"/>
              </a:rPr>
              <a:t>  How can I encrypt a message so that no unintended recipient can read it?</a:t>
            </a:r>
          </a:p>
          <a:p>
            <a:pPr algn="just">
              <a:buFont typeface="Wingdings" pitchFamily="2" charset="2"/>
              <a:buChar char="ü"/>
            </a:pPr>
            <a:r>
              <a:rPr lang="en-GB" sz="1400" b="1" dirty="0" smtClean="0">
                <a:solidFill>
                  <a:schemeClr val="tx2"/>
                </a:solidFill>
                <a:cs typeface="Segoe UI Semibold" pitchFamily="34" charset="0"/>
              </a:rPr>
              <a:t> What is the shortest path between two cities using a transportation system?</a:t>
            </a:r>
          </a:p>
          <a:p>
            <a:pPr algn="just">
              <a:buFont typeface="Wingdings" pitchFamily="2" charset="2"/>
              <a:buChar char="ü"/>
            </a:pPr>
            <a:r>
              <a:rPr lang="en-GB" sz="1400" b="1" dirty="0" smtClean="0">
                <a:solidFill>
                  <a:schemeClr val="tx2"/>
                </a:solidFill>
                <a:cs typeface="Segoe UI Semibold" pitchFamily="34" charset="0"/>
              </a:rPr>
              <a:t> How can a list of integers be sorted so that the integers are in increasing order?</a:t>
            </a:r>
          </a:p>
          <a:p>
            <a:pPr algn="just">
              <a:buFont typeface="Wingdings" pitchFamily="2" charset="2"/>
              <a:buChar char="ü"/>
            </a:pPr>
            <a:r>
              <a:rPr lang="en-GB" sz="1400" b="1" dirty="0" smtClean="0">
                <a:solidFill>
                  <a:schemeClr val="tx2"/>
                </a:solidFill>
                <a:cs typeface="Segoe UI Semibold" pitchFamily="34" charset="0"/>
              </a:rPr>
              <a:t> How many steps are required to do such a sorting?</a:t>
            </a:r>
          </a:p>
          <a:p>
            <a:pPr algn="just">
              <a:buFont typeface="Wingdings" pitchFamily="2" charset="2"/>
              <a:buChar char="ü"/>
            </a:pPr>
            <a:r>
              <a:rPr lang="en-GB" sz="1400" b="1" dirty="0" smtClean="0">
                <a:solidFill>
                  <a:schemeClr val="tx2"/>
                </a:solidFill>
                <a:cs typeface="Segoe UI Semibold" pitchFamily="34" charset="0"/>
              </a:rPr>
              <a:t>  How can a circuit that adds two integers be designed?</a:t>
            </a:r>
          </a:p>
          <a:p>
            <a:pPr algn="just">
              <a:buFont typeface="Wingdings" pitchFamily="2" charset="2"/>
              <a:buChar char="ü"/>
            </a:pPr>
            <a:r>
              <a:rPr lang="en-GB" sz="1400" b="1" dirty="0" smtClean="0">
                <a:solidFill>
                  <a:schemeClr val="tx2"/>
                </a:solidFill>
                <a:cs typeface="Segoe UI Semibold" pitchFamily="34" charset="0"/>
              </a:rPr>
              <a:t> How many valid Internet addresses are there?</a:t>
            </a:r>
          </a:p>
        </p:txBody>
      </p:sp>
      <p:sp>
        <p:nvSpPr>
          <p:cNvPr id="11" name="Rectangle 10"/>
          <p:cNvSpPr/>
          <p:nvPr/>
        </p:nvSpPr>
        <p:spPr>
          <a:xfrm>
            <a:off x="3500846" y="2965269"/>
            <a:ext cx="8033656" cy="3539430"/>
          </a:xfrm>
          <a:prstGeom prst="rect">
            <a:avLst/>
          </a:prstGeom>
        </p:spPr>
        <p:txBody>
          <a:bodyPr wrap="square">
            <a:spAutoFit/>
          </a:bodyPr>
          <a:lstStyle/>
          <a:p>
            <a:endParaRPr lang="en-GB" sz="1400" b="1" dirty="0" smtClean="0">
              <a:solidFill>
                <a:schemeClr val="tx2"/>
              </a:solidFill>
              <a:latin typeface="+mj-lt"/>
              <a:cs typeface="Segoe UI Semibold" pitchFamily="34" charset="0"/>
            </a:endParaRPr>
          </a:p>
          <a:p>
            <a:endParaRPr lang="en-GB" sz="1400" b="1" dirty="0" smtClean="0">
              <a:solidFill>
                <a:schemeClr val="tx2"/>
              </a:solidFill>
              <a:latin typeface="+mj-lt"/>
              <a:cs typeface="Segoe UI Semibold" pitchFamily="34" charset="0"/>
            </a:endParaRPr>
          </a:p>
          <a:p>
            <a:r>
              <a:rPr lang="en-GB" sz="1400" b="1" dirty="0" smtClean="0">
                <a:solidFill>
                  <a:schemeClr val="tx2"/>
                </a:solidFill>
                <a:latin typeface="+mj-lt"/>
                <a:cs typeface="Segoe UI Semibold" pitchFamily="34" charset="0"/>
              </a:rPr>
              <a:t>WHY STUDY DISCRETE MATHEMATICS? </a:t>
            </a:r>
          </a:p>
          <a:p>
            <a:pPr algn="just"/>
            <a:r>
              <a:rPr lang="en-GB" sz="1400" b="1" dirty="0" smtClean="0">
                <a:solidFill>
                  <a:schemeClr val="tx2"/>
                </a:solidFill>
                <a:latin typeface="+mj-lt"/>
                <a:cs typeface="Segoe UI Semibold" pitchFamily="34" charset="0"/>
              </a:rPr>
              <a:t>There are several important reasons for studying discrete mathematics. </a:t>
            </a:r>
          </a:p>
          <a:p>
            <a:pPr algn="just"/>
            <a:endParaRPr lang="en-GB" sz="1400" b="1" dirty="0" smtClean="0">
              <a:solidFill>
                <a:schemeClr val="tx2"/>
              </a:solidFill>
              <a:latin typeface="+mj-lt"/>
              <a:cs typeface="Segoe UI Semibold" pitchFamily="34" charset="0"/>
            </a:endParaRPr>
          </a:p>
          <a:p>
            <a:pPr algn="just">
              <a:buFont typeface="Wingdings" pitchFamily="2" charset="2"/>
              <a:buChar char="ü"/>
            </a:pPr>
            <a:r>
              <a:rPr lang="en-GB" sz="1400" b="1" dirty="0" smtClean="0">
                <a:solidFill>
                  <a:schemeClr val="tx2"/>
                </a:solidFill>
                <a:latin typeface="+mj-lt"/>
                <a:cs typeface="Segoe UI Semibold" pitchFamily="34" charset="0"/>
              </a:rPr>
              <a:t>First, through this course you can develop your mathematical maturity: that is, your ability to understand and create mathematical arguments. </a:t>
            </a:r>
          </a:p>
          <a:p>
            <a:pPr algn="just">
              <a:buFont typeface="Wingdings" pitchFamily="2" charset="2"/>
              <a:buChar char="ü"/>
            </a:pPr>
            <a:endParaRPr lang="en-GB" sz="1400" b="1" dirty="0" smtClean="0">
              <a:solidFill>
                <a:schemeClr val="tx2"/>
              </a:solidFill>
              <a:latin typeface="+mj-lt"/>
              <a:cs typeface="Segoe UI Semibold" pitchFamily="34" charset="0"/>
            </a:endParaRPr>
          </a:p>
          <a:p>
            <a:pPr algn="just">
              <a:buFont typeface="Wingdings" pitchFamily="2" charset="2"/>
              <a:buChar char="ü"/>
            </a:pPr>
            <a:r>
              <a:rPr lang="en-GB" sz="1400" b="1" dirty="0" smtClean="0">
                <a:solidFill>
                  <a:schemeClr val="tx2"/>
                </a:solidFill>
                <a:latin typeface="+mj-lt"/>
                <a:cs typeface="Segoe UI Semibold" pitchFamily="34" charset="0"/>
              </a:rPr>
              <a:t>Second, discrete mathematics provides the mathematical foundations for many computer science courses including data structures, algorithms, database theory, automata theory, formal languages, compiler theory, computer security, and operating systems. Students find these courses much more difficult when they have not had the appropriate mathematical foundations from discrete math.</a:t>
            </a:r>
          </a:p>
          <a:p>
            <a:pPr algn="just">
              <a:buFont typeface="Wingdings" pitchFamily="2" charset="2"/>
              <a:buChar char="ü"/>
            </a:pPr>
            <a:endParaRPr lang="en-GB" sz="1400" b="1" dirty="0" smtClean="0">
              <a:solidFill>
                <a:schemeClr val="tx2"/>
              </a:solidFill>
              <a:latin typeface="+mj-lt"/>
              <a:cs typeface="Segoe UI Semibold" pitchFamily="34" charset="0"/>
            </a:endParaRPr>
          </a:p>
          <a:p>
            <a:pPr algn="just">
              <a:buFont typeface="Wingdings" pitchFamily="2" charset="2"/>
              <a:buChar char="ü"/>
            </a:pPr>
            <a:r>
              <a:rPr lang="en-GB" sz="1400" b="1" dirty="0" smtClean="0">
                <a:solidFill>
                  <a:schemeClr val="tx2"/>
                </a:solidFill>
                <a:latin typeface="+mj-lt"/>
                <a:cs typeface="Segoe UI Semibold" pitchFamily="34" charset="0"/>
              </a:rPr>
              <a:t>It is not possible to arrange each of the topic as a separate course organized by mathematics department</a:t>
            </a:r>
            <a:endParaRPr lang="en-GB" sz="1400" b="1" dirty="0">
              <a:solidFill>
                <a:schemeClr val="tx2"/>
              </a:solidFill>
              <a:latin typeface="+mj-lt"/>
              <a:cs typeface="Segoe UI Semibold" pitchFamily="34"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03201" y="280851"/>
            <a:ext cx="11762523" cy="253650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dirty="0"/>
          </a:p>
        </p:txBody>
      </p:sp>
      <p:sp>
        <p:nvSpPr>
          <p:cNvPr id="4" name="Rectangle 3"/>
          <p:cNvSpPr/>
          <p:nvPr/>
        </p:nvSpPr>
        <p:spPr>
          <a:xfrm>
            <a:off x="391886" y="3082834"/>
            <a:ext cx="11286307" cy="3016210"/>
          </a:xfrm>
          <a:prstGeom prst="rect">
            <a:avLst/>
          </a:prstGeom>
        </p:spPr>
        <p:txBody>
          <a:bodyPr wrap="square">
            <a:spAutoFit/>
          </a:bodyPr>
          <a:lstStyle/>
          <a:p>
            <a:r>
              <a:rPr lang="en-GB" sz="3200" dirty="0" smtClean="0">
                <a:solidFill>
                  <a:schemeClr val="tx2"/>
                </a:solidFill>
                <a:latin typeface="Times New Roman" pitchFamily="18" charset="0"/>
                <a:cs typeface="Times New Roman" pitchFamily="18" charset="0"/>
              </a:rPr>
              <a:t>Counting Elements in Finite Sets</a:t>
            </a:r>
          </a:p>
          <a:p>
            <a:endParaRPr lang="en-GB" sz="3200" dirty="0" smtClean="0">
              <a:solidFill>
                <a:schemeClr val="tx2"/>
              </a:solidFill>
              <a:latin typeface="Times New Roman" pitchFamily="18" charset="0"/>
              <a:cs typeface="Times New Roman" pitchFamily="18" charset="0"/>
            </a:endParaRPr>
          </a:p>
          <a:p>
            <a:r>
              <a:rPr lang="en-GB" dirty="0" smtClean="0">
                <a:solidFill>
                  <a:schemeClr val="tx2"/>
                </a:solidFill>
                <a:latin typeface="Times New Roman" pitchFamily="18" charset="0"/>
                <a:cs typeface="Times New Roman" pitchFamily="18" charset="0"/>
              </a:rPr>
              <a:t>The notation </a:t>
            </a:r>
            <a:r>
              <a:rPr lang="en-GB" i="1" dirty="0" smtClean="0">
                <a:solidFill>
                  <a:schemeClr val="tx2"/>
                </a:solidFill>
                <a:latin typeface="Times New Roman" pitchFamily="18" charset="0"/>
                <a:cs typeface="Times New Roman" pitchFamily="18" charset="0"/>
              </a:rPr>
              <a:t>n(S)</a:t>
            </a:r>
            <a:r>
              <a:rPr lang="en-GB" dirty="0" smtClean="0">
                <a:solidFill>
                  <a:schemeClr val="tx2"/>
                </a:solidFill>
                <a:latin typeface="Times New Roman" pitchFamily="18" charset="0"/>
                <a:cs typeface="Times New Roman" pitchFamily="18" charset="0"/>
              </a:rPr>
              <a:t> or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will denote the number of elements in a set S. (Some texts use #(</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or card(</a:t>
            </a:r>
            <a:r>
              <a:rPr lang="en-GB" i="1" dirty="0" smtClean="0">
                <a:solidFill>
                  <a:schemeClr val="tx2"/>
                </a:solidFill>
                <a:latin typeface="Times New Roman" pitchFamily="18" charset="0"/>
                <a:cs typeface="Times New Roman" pitchFamily="18" charset="0"/>
              </a:rPr>
              <a:t>S</a:t>
            </a:r>
            <a:r>
              <a:rPr lang="en-GB" dirty="0" smtClean="0">
                <a:solidFill>
                  <a:schemeClr val="tx2"/>
                </a:solidFill>
                <a:latin typeface="Times New Roman" pitchFamily="18" charset="0"/>
                <a:cs typeface="Times New Roman" pitchFamily="18" charset="0"/>
              </a:rPr>
              <a:t>) instead of </a:t>
            </a:r>
            <a:r>
              <a:rPr lang="en-GB" i="1" dirty="0" smtClean="0">
                <a:solidFill>
                  <a:schemeClr val="tx2"/>
                </a:solidFill>
                <a:latin typeface="Times New Roman" pitchFamily="18" charset="0"/>
                <a:cs typeface="Times New Roman" pitchFamily="18" charset="0"/>
              </a:rPr>
              <a:t>n(S)</a:t>
            </a:r>
            <a:r>
              <a:rPr lang="en-GB" dirty="0" smtClean="0">
                <a:solidFill>
                  <a:schemeClr val="tx2"/>
                </a:solidFill>
                <a:latin typeface="Times New Roman" pitchFamily="18" charset="0"/>
                <a:cs typeface="Times New Roman" pitchFamily="18" charset="0"/>
              </a:rPr>
              <a:t>.) Thus </a:t>
            </a:r>
            <a:r>
              <a:rPr lang="en-GB" i="1" dirty="0" smtClean="0">
                <a:solidFill>
                  <a:schemeClr val="tx2"/>
                </a:solidFill>
                <a:latin typeface="Times New Roman" pitchFamily="18" charset="0"/>
                <a:cs typeface="Times New Roman" pitchFamily="18" charset="0"/>
              </a:rPr>
              <a:t>n(A)</a:t>
            </a:r>
            <a:r>
              <a:rPr lang="en-GB" dirty="0" smtClean="0">
                <a:solidFill>
                  <a:schemeClr val="tx2"/>
                </a:solidFill>
                <a:latin typeface="Times New Roman" pitchFamily="18" charset="0"/>
                <a:cs typeface="Times New Roman" pitchFamily="18" charset="0"/>
              </a:rPr>
              <a:t> = 26, where A is the letters in the English alphabet, and </a:t>
            </a:r>
            <a:r>
              <a:rPr lang="en-GB" i="1" dirty="0" smtClean="0">
                <a:solidFill>
                  <a:schemeClr val="tx2"/>
                </a:solidFill>
                <a:latin typeface="Times New Roman" pitchFamily="18" charset="0"/>
                <a:cs typeface="Times New Roman" pitchFamily="18" charset="0"/>
              </a:rPr>
              <a:t>n(D)</a:t>
            </a:r>
            <a:r>
              <a:rPr lang="en-GB" dirty="0" smtClean="0">
                <a:solidFill>
                  <a:schemeClr val="tx2"/>
                </a:solidFill>
                <a:latin typeface="Times New Roman" pitchFamily="18" charset="0"/>
                <a:cs typeface="Times New Roman" pitchFamily="18" charset="0"/>
              </a:rPr>
              <a:t> = 7, where </a:t>
            </a:r>
            <a:r>
              <a:rPr lang="en-GB" i="1" dirty="0" smtClean="0">
                <a:solidFill>
                  <a:schemeClr val="tx2"/>
                </a:solidFill>
                <a:latin typeface="Times New Roman" pitchFamily="18" charset="0"/>
                <a:cs typeface="Times New Roman" pitchFamily="18" charset="0"/>
              </a:rPr>
              <a:t>D</a:t>
            </a:r>
            <a:r>
              <a:rPr lang="en-GB" dirty="0" smtClean="0">
                <a:solidFill>
                  <a:schemeClr val="tx2"/>
                </a:solidFill>
                <a:latin typeface="Times New Roman" pitchFamily="18" charset="0"/>
                <a:cs typeface="Times New Roman" pitchFamily="18" charset="0"/>
              </a:rPr>
              <a:t> is the days of the week. Also </a:t>
            </a:r>
            <a:r>
              <a:rPr lang="en-GB" i="1" dirty="0" smtClean="0">
                <a:solidFill>
                  <a:schemeClr val="tx2"/>
                </a:solidFill>
                <a:latin typeface="Times New Roman" pitchFamily="18" charset="0"/>
                <a:cs typeface="Times New Roman" pitchFamily="18" charset="0"/>
              </a:rPr>
              <a:t>n(∅)</a:t>
            </a:r>
            <a:r>
              <a:rPr lang="en-GB" dirty="0" smtClean="0">
                <a:solidFill>
                  <a:schemeClr val="tx2"/>
                </a:solidFill>
                <a:latin typeface="Times New Roman" pitchFamily="18" charset="0"/>
                <a:cs typeface="Times New Roman" pitchFamily="18" charset="0"/>
              </a:rPr>
              <a:t> = 0 since the empty set has no elements.</a:t>
            </a:r>
          </a:p>
          <a:p>
            <a:endParaRPr lang="en-GB" dirty="0" smtClean="0">
              <a:solidFill>
                <a:schemeClr val="tx2"/>
              </a:solidFill>
              <a:latin typeface="Times New Roman" pitchFamily="18" charset="0"/>
              <a:cs typeface="Times New Roman" pitchFamily="18" charset="0"/>
            </a:endParaRPr>
          </a:p>
          <a:p>
            <a:r>
              <a:rPr lang="en-GB" dirty="0" smtClean="0">
                <a:solidFill>
                  <a:schemeClr val="tx2"/>
                </a:solidFill>
                <a:latin typeface="Times New Roman" pitchFamily="18" charset="0"/>
                <a:cs typeface="Times New Roman" pitchFamily="18" charset="0"/>
              </a:rPr>
              <a:t>The following lemma applies.</a:t>
            </a:r>
          </a:p>
          <a:p>
            <a:r>
              <a:rPr lang="en-GB" dirty="0" smtClean="0">
                <a:solidFill>
                  <a:schemeClr val="tx2"/>
                </a:solidFill>
                <a:latin typeface="Times New Roman" pitchFamily="18" charset="0"/>
                <a:cs typeface="Times New Roman" pitchFamily="18" charset="0"/>
              </a:rPr>
              <a:t>Lemma 1: Suppose A and B are finite disjoint sets. Then </a:t>
            </a:r>
            <a:r>
              <a:rPr lang="en-GB" i="1" dirty="0" smtClean="0">
                <a:solidFill>
                  <a:schemeClr val="tx2"/>
                </a:solidFill>
                <a:latin typeface="Times New Roman" pitchFamily="18" charset="0"/>
                <a:cs typeface="Times New Roman" pitchFamily="18" charset="0"/>
              </a:rPr>
              <a:t>A ∪ B</a:t>
            </a:r>
            <a:r>
              <a:rPr lang="en-GB" dirty="0" smtClean="0">
                <a:solidFill>
                  <a:schemeClr val="tx2"/>
                </a:solidFill>
                <a:latin typeface="Times New Roman" pitchFamily="18" charset="0"/>
                <a:cs typeface="Times New Roman" pitchFamily="18" charset="0"/>
              </a:rPr>
              <a:t> is finite and</a:t>
            </a:r>
          </a:p>
          <a:p>
            <a:r>
              <a:rPr lang="en-GB" i="1" dirty="0" smtClean="0">
                <a:solidFill>
                  <a:schemeClr val="tx2"/>
                </a:solidFill>
                <a:latin typeface="Times New Roman" pitchFamily="18" charset="0"/>
                <a:cs typeface="Times New Roman" pitchFamily="18" charset="0"/>
              </a:rPr>
              <a:t>n(A ∪ B) = n(A) + n(B)</a:t>
            </a:r>
            <a:endParaRPr lang="en-GB" i="1" dirty="0">
              <a:solidFill>
                <a:schemeClr val="tx2"/>
              </a:solidFill>
              <a:latin typeface="Times New Roman" pitchFamily="18" charset="0"/>
              <a:cs typeface="Times New Roman"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1"/>
            <a:ext cx="11684000" cy="3477875"/>
          </a:xfrm>
          <a:prstGeom prst="rect">
            <a:avLst/>
          </a:prstGeom>
          <a:solidFill>
            <a:srgbClr val="99FFCC"/>
          </a:solidFill>
        </p:spPr>
        <p:txBody>
          <a:bodyPr wrap="square" rtlCol="0">
            <a:spAutoFit/>
          </a:bodyPr>
          <a:lstStyle/>
          <a:p>
            <a:pPr algn="just"/>
            <a:r>
              <a:rPr lang="en-GB" sz="2000" b="1" dirty="0" smtClean="0">
                <a:solidFill>
                  <a:schemeClr val="tx2"/>
                </a:solidFill>
                <a:latin typeface="Times New Roman" pitchFamily="18" charset="0"/>
                <a:cs typeface="Times New Roman" pitchFamily="18" charset="0"/>
              </a:rPr>
              <a:t>Corollary 1: Let </a:t>
            </a:r>
            <a:r>
              <a:rPr lang="en-GB" sz="2000" b="1" i="1" dirty="0" smtClean="0">
                <a:solidFill>
                  <a:schemeClr val="tx2"/>
                </a:solidFill>
                <a:latin typeface="Times New Roman" pitchFamily="18" charset="0"/>
                <a:cs typeface="Times New Roman" pitchFamily="18" charset="0"/>
              </a:rPr>
              <a:t>A</a:t>
            </a:r>
            <a:r>
              <a:rPr lang="en-GB" sz="2000" b="1" dirty="0" smtClean="0">
                <a:solidFill>
                  <a:schemeClr val="tx2"/>
                </a:solidFill>
                <a:latin typeface="Times New Roman" pitchFamily="18" charset="0"/>
                <a:cs typeface="Times New Roman" pitchFamily="18" charset="0"/>
              </a:rPr>
              <a:t> and </a:t>
            </a:r>
            <a:r>
              <a:rPr lang="en-GB" sz="2000" b="1" i="1" dirty="0" smtClean="0">
                <a:solidFill>
                  <a:schemeClr val="tx2"/>
                </a:solidFill>
                <a:latin typeface="Times New Roman" pitchFamily="18" charset="0"/>
                <a:cs typeface="Times New Roman" pitchFamily="18" charset="0"/>
              </a:rPr>
              <a:t>B</a:t>
            </a:r>
            <a:r>
              <a:rPr lang="en-GB" sz="2000" b="1" dirty="0" smtClean="0">
                <a:solidFill>
                  <a:schemeClr val="tx2"/>
                </a:solidFill>
                <a:latin typeface="Times New Roman" pitchFamily="18" charset="0"/>
                <a:cs typeface="Times New Roman" pitchFamily="18" charset="0"/>
              </a:rPr>
              <a:t> be finite sets. Then</a:t>
            </a:r>
          </a:p>
          <a:p>
            <a:pPr algn="just"/>
            <a:r>
              <a:rPr lang="en-GB" sz="2000" i="1" dirty="0" smtClean="0">
                <a:solidFill>
                  <a:schemeClr val="tx2"/>
                </a:solidFill>
                <a:latin typeface="Times New Roman" pitchFamily="18" charset="0"/>
                <a:cs typeface="Times New Roman" pitchFamily="18" charset="0"/>
              </a:rPr>
              <a:t>n(A\B) = n(A) − n(A ∩ B)</a:t>
            </a:r>
          </a:p>
          <a:p>
            <a:pPr algn="just"/>
            <a:r>
              <a:rPr lang="en-GB" sz="2000" dirty="0" smtClean="0">
                <a:solidFill>
                  <a:schemeClr val="tx2"/>
                </a:solidFill>
                <a:latin typeface="Times New Roman" pitchFamily="18" charset="0"/>
                <a:cs typeface="Times New Roman" pitchFamily="18" charset="0"/>
              </a:rPr>
              <a:t>For example, suppose an art class A has 25 students and 10 of them are taking a biology class B. Then the number of students in class A which are not in class B is:</a:t>
            </a:r>
          </a:p>
          <a:p>
            <a:pPr algn="just"/>
            <a:r>
              <a:rPr lang="pt-BR" sz="2000" i="1" dirty="0" smtClean="0">
                <a:solidFill>
                  <a:schemeClr val="tx2"/>
                </a:solidFill>
                <a:latin typeface="Times New Roman" pitchFamily="18" charset="0"/>
                <a:cs typeface="Times New Roman" pitchFamily="18" charset="0"/>
              </a:rPr>
              <a:t>n(A\B) = n(A) − n(A ∩ B)</a:t>
            </a:r>
            <a:r>
              <a:rPr lang="pt-BR" sz="2000" dirty="0" smtClean="0">
                <a:solidFill>
                  <a:schemeClr val="tx2"/>
                </a:solidFill>
                <a:latin typeface="Times New Roman" pitchFamily="18" charset="0"/>
                <a:cs typeface="Times New Roman" pitchFamily="18" charset="0"/>
              </a:rPr>
              <a:t> = 25 − 10 = 15</a:t>
            </a:r>
          </a:p>
          <a:p>
            <a:pPr algn="just"/>
            <a:endParaRPr lang="pt-BR" sz="2000" dirty="0" smtClean="0">
              <a:solidFill>
                <a:schemeClr val="tx2"/>
              </a:solidFill>
              <a:latin typeface="Times New Roman" pitchFamily="18" charset="0"/>
              <a:cs typeface="Times New Roman" pitchFamily="18" charset="0"/>
            </a:endParaRPr>
          </a:p>
          <a:p>
            <a:pPr algn="just"/>
            <a:endParaRPr lang="pt-BR" sz="2000" dirty="0" smtClean="0">
              <a:solidFill>
                <a:schemeClr val="tx2"/>
              </a:solidFill>
              <a:latin typeface="Times New Roman" pitchFamily="18" charset="0"/>
              <a:cs typeface="Times New Roman" pitchFamily="18" charset="0"/>
            </a:endParaRPr>
          </a:p>
          <a:p>
            <a:pPr algn="just"/>
            <a:r>
              <a:rPr lang="en-GB" sz="2000" b="1" dirty="0" smtClean="0">
                <a:solidFill>
                  <a:schemeClr val="tx2"/>
                </a:solidFill>
                <a:latin typeface="Times New Roman" pitchFamily="18" charset="0"/>
                <a:cs typeface="Times New Roman" pitchFamily="18" charset="0"/>
              </a:rPr>
              <a:t>Corollary 2: Let A be a subset of a finite universal set U. Then</a:t>
            </a:r>
          </a:p>
          <a:p>
            <a:pPr algn="just"/>
            <a:r>
              <a:rPr lang="en-GB" sz="2000" i="1" dirty="0" smtClean="0">
                <a:solidFill>
                  <a:schemeClr val="tx2"/>
                </a:solidFill>
                <a:latin typeface="Times New Roman" pitchFamily="18" charset="0"/>
                <a:cs typeface="Times New Roman" pitchFamily="18" charset="0"/>
              </a:rPr>
              <a:t>n(A</a:t>
            </a:r>
            <a:r>
              <a:rPr lang="en-GB" sz="2000" i="1" baseline="30000" dirty="0" smtClean="0">
                <a:solidFill>
                  <a:schemeClr val="tx2"/>
                </a:solidFill>
                <a:latin typeface="Times New Roman" pitchFamily="18" charset="0"/>
                <a:cs typeface="Times New Roman" pitchFamily="18" charset="0"/>
              </a:rPr>
              <a:t>C</a:t>
            </a:r>
            <a:r>
              <a:rPr lang="en-GB" sz="2000" i="1" dirty="0" smtClean="0">
                <a:solidFill>
                  <a:schemeClr val="tx2"/>
                </a:solidFill>
                <a:latin typeface="Times New Roman" pitchFamily="18" charset="0"/>
                <a:cs typeface="Times New Roman" pitchFamily="18" charset="0"/>
              </a:rPr>
              <a:t>) = n(U) − n(A)</a:t>
            </a:r>
          </a:p>
          <a:p>
            <a:pPr algn="just"/>
            <a:r>
              <a:rPr lang="en-GB" sz="2000" dirty="0" smtClean="0">
                <a:solidFill>
                  <a:schemeClr val="tx2"/>
                </a:solidFill>
                <a:latin typeface="Times New Roman" pitchFamily="18" charset="0"/>
                <a:cs typeface="Times New Roman" pitchFamily="18" charset="0"/>
              </a:rPr>
              <a:t>For example, suppose a class </a:t>
            </a:r>
            <a:r>
              <a:rPr lang="en-GB" sz="2000" i="1" dirty="0" smtClean="0">
                <a:solidFill>
                  <a:schemeClr val="tx2"/>
                </a:solidFill>
                <a:latin typeface="Times New Roman" pitchFamily="18" charset="0"/>
                <a:cs typeface="Times New Roman" pitchFamily="18" charset="0"/>
              </a:rPr>
              <a:t>U</a:t>
            </a:r>
            <a:r>
              <a:rPr lang="en-GB" sz="2000" dirty="0" smtClean="0">
                <a:solidFill>
                  <a:schemeClr val="tx2"/>
                </a:solidFill>
                <a:latin typeface="Times New Roman" pitchFamily="18" charset="0"/>
                <a:cs typeface="Times New Roman" pitchFamily="18" charset="0"/>
              </a:rPr>
              <a:t> with 30 students has 18 full-time students. Then there are 30−18 = 12 part-time students in the class </a:t>
            </a:r>
            <a:r>
              <a:rPr lang="en-GB" sz="2000" i="1" dirty="0" smtClean="0">
                <a:solidFill>
                  <a:schemeClr val="tx2"/>
                </a:solidFill>
                <a:latin typeface="Times New Roman" pitchFamily="18" charset="0"/>
                <a:cs typeface="Times New Roman" pitchFamily="18" charset="0"/>
              </a:rPr>
              <a:t>U</a:t>
            </a:r>
            <a:r>
              <a:rPr lang="en-GB" sz="2000" dirty="0" smtClean="0">
                <a:solidFill>
                  <a:schemeClr val="tx2"/>
                </a:solidFill>
                <a:latin typeface="Times New Roman" pitchFamily="18" charset="0"/>
                <a:cs typeface="Times New Roman" pitchFamily="18" charset="0"/>
              </a:rPr>
              <a:t>.</a:t>
            </a:r>
            <a:endParaRPr lang="pt-BR" sz="2000" dirty="0" smtClean="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
        <p:nvSpPr>
          <p:cNvPr id="5" name="Rectangle 4"/>
          <p:cNvSpPr/>
          <p:nvPr/>
        </p:nvSpPr>
        <p:spPr>
          <a:xfrm>
            <a:off x="169816" y="3553096"/>
            <a:ext cx="11848013" cy="3016210"/>
          </a:xfrm>
          <a:prstGeom prst="rect">
            <a:avLst/>
          </a:prstGeom>
        </p:spPr>
        <p:txBody>
          <a:bodyPr wrap="square">
            <a:spAutoFit/>
          </a:bodyPr>
          <a:lstStyle/>
          <a:p>
            <a:pPr algn="just"/>
            <a:r>
              <a:rPr lang="en-GB" sz="2800" b="1" dirty="0" smtClean="0">
                <a:solidFill>
                  <a:schemeClr val="tx2"/>
                </a:solidFill>
                <a:latin typeface="Times New Roman" pitchFamily="18" charset="0"/>
                <a:cs typeface="Times New Roman" pitchFamily="18" charset="0"/>
              </a:rPr>
              <a:t>Inclusion–Exclusion Principle</a:t>
            </a:r>
          </a:p>
          <a:p>
            <a:pPr algn="just"/>
            <a:r>
              <a:rPr lang="en-GB" dirty="0" smtClean="0">
                <a:solidFill>
                  <a:schemeClr val="tx2"/>
                </a:solidFill>
                <a:latin typeface="Times New Roman" pitchFamily="18" charset="0"/>
                <a:cs typeface="Times New Roman" pitchFamily="18" charset="0"/>
              </a:rPr>
              <a:t>There is a formula for </a:t>
            </a:r>
            <a:r>
              <a:rPr lang="en-GB" i="1" dirty="0" smtClean="0">
                <a:solidFill>
                  <a:schemeClr val="tx2"/>
                </a:solidFill>
                <a:latin typeface="Times New Roman" pitchFamily="18" charset="0"/>
                <a:cs typeface="Times New Roman" pitchFamily="18" charset="0"/>
              </a:rPr>
              <a:t>n(A ∪ B) </a:t>
            </a:r>
            <a:r>
              <a:rPr lang="en-GB" dirty="0" smtClean="0">
                <a:solidFill>
                  <a:schemeClr val="tx2"/>
                </a:solidFill>
                <a:latin typeface="Times New Roman" pitchFamily="18" charset="0"/>
                <a:cs typeface="Times New Roman" pitchFamily="18" charset="0"/>
              </a:rPr>
              <a:t>even when they are not disjoint, called the Inclusion–Exclusion Principle.</a:t>
            </a:r>
          </a:p>
          <a:p>
            <a:pPr algn="just"/>
            <a:r>
              <a:rPr lang="en-GB" dirty="0" smtClean="0">
                <a:solidFill>
                  <a:schemeClr val="tx2"/>
                </a:solidFill>
                <a:latin typeface="Times New Roman" pitchFamily="18" charset="0"/>
                <a:cs typeface="Times New Roman" pitchFamily="18" charset="0"/>
              </a:rPr>
              <a:t>Suppose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are finite sets. Then </a:t>
            </a:r>
            <a:r>
              <a:rPr lang="en-GB" i="1" dirty="0" smtClean="0">
                <a:solidFill>
                  <a:schemeClr val="tx2"/>
                </a:solidFill>
                <a:latin typeface="Times New Roman" pitchFamily="18" charset="0"/>
                <a:cs typeface="Times New Roman" pitchFamily="18" charset="0"/>
              </a:rPr>
              <a:t>A ∪ B</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A ∩ B </a:t>
            </a:r>
            <a:r>
              <a:rPr lang="en-GB" dirty="0" smtClean="0">
                <a:solidFill>
                  <a:schemeClr val="tx2"/>
                </a:solidFill>
                <a:latin typeface="Times New Roman" pitchFamily="18" charset="0"/>
                <a:cs typeface="Times New Roman" pitchFamily="18" charset="0"/>
              </a:rPr>
              <a:t>are finite and</a:t>
            </a:r>
          </a:p>
          <a:p>
            <a:pPr algn="just"/>
            <a:r>
              <a:rPr lang="pt-BR" i="1" dirty="0" smtClean="0">
                <a:solidFill>
                  <a:schemeClr val="tx2"/>
                </a:solidFill>
                <a:latin typeface="Times New Roman" pitchFamily="18" charset="0"/>
                <a:cs typeface="Times New Roman" pitchFamily="18" charset="0"/>
              </a:rPr>
              <a:t>n(A ∪ B) = n(A) + n(B) − n(A ∩ B)</a:t>
            </a:r>
          </a:p>
          <a:p>
            <a:pPr algn="just"/>
            <a:r>
              <a:rPr lang="en-GB" dirty="0" smtClean="0">
                <a:solidFill>
                  <a:schemeClr val="tx2"/>
                </a:solidFill>
                <a:latin typeface="Times New Roman" pitchFamily="18" charset="0"/>
                <a:cs typeface="Times New Roman" pitchFamily="18" charset="0"/>
              </a:rPr>
              <a:t>That is, we find the number of elements in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or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(or both) by first adding </a:t>
            </a:r>
            <a:r>
              <a:rPr lang="en-GB" i="1" dirty="0" smtClean="0">
                <a:solidFill>
                  <a:schemeClr val="tx2"/>
                </a:solidFill>
                <a:latin typeface="Times New Roman" pitchFamily="18" charset="0"/>
                <a:cs typeface="Times New Roman" pitchFamily="18" charset="0"/>
              </a:rPr>
              <a:t>n(A)</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n(B)</a:t>
            </a:r>
            <a:r>
              <a:rPr lang="en-GB" dirty="0" smtClean="0">
                <a:solidFill>
                  <a:schemeClr val="tx2"/>
                </a:solidFill>
                <a:latin typeface="Times New Roman" pitchFamily="18" charset="0"/>
                <a:cs typeface="Times New Roman" pitchFamily="18" charset="0"/>
              </a:rPr>
              <a:t> (inclusion) and then subtracting </a:t>
            </a:r>
            <a:r>
              <a:rPr lang="en-GB" i="1" dirty="0" smtClean="0">
                <a:solidFill>
                  <a:schemeClr val="tx2"/>
                </a:solidFill>
                <a:latin typeface="Times New Roman" pitchFamily="18" charset="0"/>
                <a:cs typeface="Times New Roman" pitchFamily="18" charset="0"/>
              </a:rPr>
              <a:t>n(A ∩ B) </a:t>
            </a:r>
            <a:r>
              <a:rPr lang="en-GB" dirty="0" smtClean="0">
                <a:solidFill>
                  <a:schemeClr val="tx2"/>
                </a:solidFill>
                <a:latin typeface="Times New Roman" pitchFamily="18" charset="0"/>
                <a:cs typeface="Times New Roman" pitchFamily="18" charset="0"/>
              </a:rPr>
              <a:t>(exclusion) since its elements were counted twice.</a:t>
            </a:r>
          </a:p>
          <a:p>
            <a:pPr algn="just"/>
            <a:endParaRPr lang="en-GB" dirty="0" smtClean="0">
              <a:solidFill>
                <a:schemeClr val="tx2"/>
              </a:solidFill>
              <a:latin typeface="Times New Roman" pitchFamily="18" charset="0"/>
              <a:cs typeface="Times New Roman" pitchFamily="18" charset="0"/>
            </a:endParaRPr>
          </a:p>
          <a:p>
            <a:pPr algn="just"/>
            <a:endParaRPr lang="en-GB" dirty="0" smtClean="0">
              <a:solidFill>
                <a:schemeClr val="tx2"/>
              </a:solidFill>
              <a:latin typeface="Times New Roman" pitchFamily="18" charset="0"/>
              <a:cs typeface="Times New Roman" pitchFamily="18" charset="0"/>
            </a:endParaRPr>
          </a:p>
          <a:p>
            <a:pPr algn="just"/>
            <a:r>
              <a:rPr lang="en-GB" dirty="0" smtClean="0">
                <a:solidFill>
                  <a:schemeClr val="tx2"/>
                </a:solidFill>
                <a:latin typeface="Times New Roman" pitchFamily="18" charset="0"/>
                <a:cs typeface="Times New Roman" pitchFamily="18" charset="0"/>
              </a:rPr>
              <a:t>We can apply this result to obtain a similar formula for three sets:</a:t>
            </a:r>
          </a:p>
          <a:p>
            <a:pPr algn="just"/>
            <a:r>
              <a:rPr lang="pt-BR" i="1" dirty="0" smtClean="0">
                <a:solidFill>
                  <a:schemeClr val="tx2"/>
                </a:solidFill>
                <a:latin typeface="Times New Roman" pitchFamily="18" charset="0"/>
                <a:cs typeface="Times New Roman" pitchFamily="18" charset="0"/>
              </a:rPr>
              <a:t>n(A ∪ B ∪ C) = n(A) + n(B) + n(C) − n(A ∩ B) − n(A ∩ C) − n(B ∩ C) + n(A ∩ B ∩ C)</a:t>
            </a:r>
            <a:endParaRPr lang="en-GB" dirty="0">
              <a:solidFill>
                <a:schemeClr val="tx2"/>
              </a:solidFill>
              <a:latin typeface="Times New Roman" pitchFamily="18" charset="0"/>
              <a:cs typeface="Times New Roman"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1"/>
            <a:ext cx="11480800" cy="4893647"/>
          </a:xfrm>
          <a:prstGeom prst="rect">
            <a:avLst/>
          </a:prstGeom>
          <a:solidFill>
            <a:srgbClr val="99FFCC"/>
          </a:solidFill>
        </p:spPr>
        <p:txBody>
          <a:bodyPr wrap="square" rtlCol="0">
            <a:spAutoFit/>
          </a:bodyPr>
          <a:lstStyle/>
          <a:p>
            <a:pPr algn="just"/>
            <a:r>
              <a:rPr lang="en-GB" sz="2400" b="1" dirty="0" smtClean="0">
                <a:solidFill>
                  <a:schemeClr val="tx2"/>
                </a:solidFill>
                <a:latin typeface="Times New Roman" pitchFamily="18" charset="0"/>
                <a:cs typeface="Times New Roman" pitchFamily="18" charset="0"/>
              </a:rPr>
              <a:t>EXAMPLE </a:t>
            </a:r>
            <a:r>
              <a:rPr lang="en-GB" sz="2400" dirty="0" smtClean="0">
                <a:solidFill>
                  <a:schemeClr val="tx2"/>
                </a:solidFill>
                <a:latin typeface="Times New Roman" pitchFamily="18" charset="0"/>
                <a:cs typeface="Times New Roman" pitchFamily="18" charset="0"/>
              </a:rPr>
              <a:t>Suppose a list A contains the 30 students in a mathematics class, and a list B contains the 35 students in an English class, and suppose there are 20 names on both lists. Find the number of students:</a:t>
            </a:r>
          </a:p>
          <a:p>
            <a:pPr marL="457200" indent="-457200">
              <a:buAutoNum type="alphaLcParenBoth"/>
            </a:pPr>
            <a:r>
              <a:rPr lang="en-GB" sz="2400" dirty="0" smtClean="0">
                <a:solidFill>
                  <a:schemeClr val="tx2"/>
                </a:solidFill>
                <a:latin typeface="Times New Roman" pitchFamily="18" charset="0"/>
                <a:cs typeface="Times New Roman" pitchFamily="18" charset="0"/>
              </a:rPr>
              <a:t>only on list A, (b) only on list B, (c) on list A or B (or both), (d) on exactly one list.</a:t>
            </a:r>
          </a:p>
          <a:p>
            <a:pPr marL="457200" indent="-457200">
              <a:buAutoNum type="alphaLcParenBoth"/>
            </a:pPr>
            <a:endParaRPr lang="en-GB" sz="2400" dirty="0" smtClean="0">
              <a:solidFill>
                <a:schemeClr val="tx2"/>
              </a:solidFill>
              <a:latin typeface="Times New Roman" pitchFamily="18" charset="0"/>
              <a:cs typeface="Times New Roman" pitchFamily="18" charset="0"/>
            </a:endParaRPr>
          </a:p>
          <a:p>
            <a:pPr marL="457200" indent="-457200"/>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(a) List A has 30 names and 20 are on list B; hence 30 − 20 = 10 names are only on list A.</a:t>
            </a:r>
          </a:p>
          <a:p>
            <a:r>
              <a:rPr lang="en-GB" sz="2400" dirty="0" smtClean="0">
                <a:solidFill>
                  <a:schemeClr val="tx2"/>
                </a:solidFill>
                <a:latin typeface="Times New Roman" pitchFamily="18" charset="0"/>
                <a:cs typeface="Times New Roman" pitchFamily="18" charset="0"/>
              </a:rPr>
              <a:t>(b) Similarly, 35 − 20 = 15 are only on list B.</a:t>
            </a:r>
          </a:p>
          <a:p>
            <a:r>
              <a:rPr lang="en-GB" sz="2400" dirty="0" smtClean="0">
                <a:solidFill>
                  <a:schemeClr val="tx2"/>
                </a:solidFill>
                <a:latin typeface="Times New Roman" pitchFamily="18" charset="0"/>
                <a:cs typeface="Times New Roman" pitchFamily="18" charset="0"/>
              </a:rPr>
              <a:t>(c) We seek </a:t>
            </a:r>
            <a:r>
              <a:rPr lang="en-GB" sz="2400" i="1" dirty="0" smtClean="0">
                <a:solidFill>
                  <a:schemeClr val="tx2"/>
                </a:solidFill>
                <a:latin typeface="Times New Roman" pitchFamily="18" charset="0"/>
                <a:cs typeface="Times New Roman" pitchFamily="18" charset="0"/>
              </a:rPr>
              <a:t>n(A ∪ B)</a:t>
            </a:r>
            <a:r>
              <a:rPr lang="en-GB" sz="2400" dirty="0" smtClean="0">
                <a:solidFill>
                  <a:schemeClr val="tx2"/>
                </a:solidFill>
                <a:latin typeface="Times New Roman" pitchFamily="18" charset="0"/>
                <a:cs typeface="Times New Roman" pitchFamily="18" charset="0"/>
              </a:rPr>
              <a:t>. By inclusion–exclusion,</a:t>
            </a:r>
          </a:p>
          <a:p>
            <a:r>
              <a:rPr lang="pt-BR" sz="2400" i="1" dirty="0" smtClean="0">
                <a:solidFill>
                  <a:schemeClr val="tx2"/>
                </a:solidFill>
                <a:latin typeface="Times New Roman" pitchFamily="18" charset="0"/>
                <a:cs typeface="Times New Roman" pitchFamily="18" charset="0"/>
              </a:rPr>
              <a:t>n(A ∪ B) = n(A) + n(B) − n(A ∩ B) </a:t>
            </a:r>
            <a:r>
              <a:rPr lang="pt-BR" sz="2400" dirty="0" smtClean="0">
                <a:solidFill>
                  <a:schemeClr val="tx2"/>
                </a:solidFill>
                <a:latin typeface="Times New Roman" pitchFamily="18" charset="0"/>
                <a:cs typeface="Times New Roman" pitchFamily="18" charset="0"/>
              </a:rPr>
              <a:t>= 30 + 35 − 20 = 45.</a:t>
            </a:r>
          </a:p>
          <a:p>
            <a:r>
              <a:rPr lang="en-GB" sz="2400" dirty="0" smtClean="0">
                <a:solidFill>
                  <a:schemeClr val="tx2"/>
                </a:solidFill>
                <a:latin typeface="Times New Roman" pitchFamily="18" charset="0"/>
                <a:cs typeface="Times New Roman" pitchFamily="18" charset="0"/>
              </a:rPr>
              <a:t>In other words, we combine the two lists and then cross out the 20 names which appear twice.</a:t>
            </a:r>
          </a:p>
          <a:p>
            <a:r>
              <a:rPr lang="en-GB" sz="2400" dirty="0" smtClean="0">
                <a:solidFill>
                  <a:schemeClr val="tx2"/>
                </a:solidFill>
                <a:latin typeface="Times New Roman" pitchFamily="18" charset="0"/>
                <a:cs typeface="Times New Roman" pitchFamily="18" charset="0"/>
              </a:rPr>
              <a:t>(d) By (a) and (b), 10 + 15 = 25 names are only on one list; that is, </a:t>
            </a:r>
            <a:r>
              <a:rPr lang="en-GB" sz="2400" i="1" dirty="0" smtClean="0">
                <a:solidFill>
                  <a:schemeClr val="tx2"/>
                </a:solidFill>
                <a:latin typeface="Times New Roman" pitchFamily="18" charset="0"/>
                <a:cs typeface="Times New Roman" pitchFamily="18" charset="0"/>
              </a:rPr>
              <a:t>n(A ⊕ B) </a:t>
            </a:r>
            <a:r>
              <a:rPr lang="en-GB" sz="2400" dirty="0" smtClean="0">
                <a:solidFill>
                  <a:schemeClr val="tx2"/>
                </a:solidFill>
                <a:latin typeface="Times New Roman" pitchFamily="18" charset="0"/>
                <a:cs typeface="Times New Roman" pitchFamily="18" charset="0"/>
              </a:rPr>
              <a:t>= 25.</a:t>
            </a:r>
            <a:endParaRPr lang="en-GB" sz="24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52401"/>
            <a:ext cx="11684000" cy="4524315"/>
          </a:xfrm>
          <a:prstGeom prst="rect">
            <a:avLst/>
          </a:prstGeom>
          <a:solidFill>
            <a:srgbClr val="99FFCC"/>
          </a:solidFill>
        </p:spPr>
        <p:txBody>
          <a:bodyPr wrap="square" rtlCol="0">
            <a:spAutoFit/>
          </a:bodyPr>
          <a:lstStyle/>
          <a:p>
            <a:pPr algn="just"/>
            <a:r>
              <a:rPr lang="en-GB" sz="2400" dirty="0" smtClean="0">
                <a:solidFill>
                  <a:schemeClr val="tx2"/>
                </a:solidFill>
                <a:latin typeface="Times New Roman" pitchFamily="18" charset="0"/>
                <a:cs typeface="Times New Roman" pitchFamily="18" charset="0"/>
              </a:rPr>
              <a:t>Example</a:t>
            </a:r>
          </a:p>
          <a:p>
            <a:pPr algn="just"/>
            <a:r>
              <a:rPr lang="en-GB" sz="2400" dirty="0" smtClean="0">
                <a:solidFill>
                  <a:schemeClr val="tx2"/>
                </a:solidFill>
                <a:latin typeface="Times New Roman" pitchFamily="18" charset="0"/>
                <a:cs typeface="Times New Roman" pitchFamily="18" charset="0"/>
              </a:rPr>
              <a:t>Determine the validity of the following argument:</a:t>
            </a:r>
          </a:p>
          <a:p>
            <a:pPr algn="just"/>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1</a:t>
            </a:r>
            <a:r>
              <a:rPr lang="en-GB" sz="2400" dirty="0" smtClean="0">
                <a:solidFill>
                  <a:schemeClr val="tx2"/>
                </a:solidFill>
                <a:latin typeface="Times New Roman" pitchFamily="18" charset="0"/>
                <a:cs typeface="Times New Roman" pitchFamily="18" charset="0"/>
              </a:rPr>
              <a:t>: All my friends are musicians.</a:t>
            </a:r>
          </a:p>
          <a:p>
            <a:pPr algn="just"/>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John is my friend.</a:t>
            </a:r>
          </a:p>
          <a:p>
            <a:pPr algn="just"/>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3</a:t>
            </a:r>
            <a:r>
              <a:rPr lang="en-GB" sz="2400" dirty="0" smtClean="0">
                <a:solidFill>
                  <a:schemeClr val="tx2"/>
                </a:solidFill>
                <a:latin typeface="Times New Roman" pitchFamily="18" charset="0"/>
                <a:cs typeface="Times New Roman" pitchFamily="18" charset="0"/>
              </a:rPr>
              <a:t>: None of my neighbours are musicians.</a:t>
            </a:r>
          </a:p>
          <a:p>
            <a:pPr algn="just"/>
            <a:r>
              <a:rPr lang="en-GB" sz="2400" dirty="0" smtClean="0">
                <a:solidFill>
                  <a:schemeClr val="tx2"/>
                </a:solidFill>
                <a:latin typeface="Times New Roman" pitchFamily="18" charset="0"/>
                <a:cs typeface="Times New Roman" pitchFamily="18" charset="0"/>
              </a:rPr>
              <a:t>____________________________</a:t>
            </a:r>
          </a:p>
          <a:p>
            <a:pPr algn="just"/>
            <a:r>
              <a:rPr lang="en-GB" sz="2400" i="1" dirty="0" smtClean="0">
                <a:solidFill>
                  <a:schemeClr val="tx2"/>
                </a:solidFill>
                <a:latin typeface="Times New Roman" pitchFamily="18" charset="0"/>
                <a:cs typeface="Times New Roman" pitchFamily="18" charset="0"/>
              </a:rPr>
              <a:t>S</a:t>
            </a:r>
            <a:r>
              <a:rPr lang="en-GB" sz="2400" dirty="0" smtClean="0">
                <a:solidFill>
                  <a:schemeClr val="tx2"/>
                </a:solidFill>
                <a:latin typeface="Times New Roman" pitchFamily="18" charset="0"/>
                <a:cs typeface="Times New Roman" pitchFamily="18" charset="0"/>
              </a:rPr>
              <a:t> : John is not my neighbour.</a:t>
            </a:r>
          </a:p>
          <a:p>
            <a:pPr algn="just"/>
            <a:endParaRPr lang="en-GB" sz="2400" dirty="0" smtClean="0">
              <a:solidFill>
                <a:schemeClr val="tx2"/>
              </a:solidFill>
              <a:latin typeface="Times New Roman" pitchFamily="18" charset="0"/>
              <a:cs typeface="Times New Roman" pitchFamily="18" charset="0"/>
            </a:endParaRPr>
          </a:p>
          <a:p>
            <a:pPr algn="just"/>
            <a:endParaRPr lang="en-GB" sz="2400" dirty="0" smtClean="0">
              <a:solidFill>
                <a:schemeClr val="tx2"/>
              </a:solidFill>
              <a:latin typeface="Times New Roman" pitchFamily="18" charset="0"/>
              <a:cs typeface="Times New Roman" pitchFamily="18" charset="0"/>
            </a:endParaRPr>
          </a:p>
          <a:p>
            <a:pPr algn="just"/>
            <a:r>
              <a:rPr lang="en-GB" sz="2400" dirty="0" smtClean="0">
                <a:solidFill>
                  <a:schemeClr val="tx2"/>
                </a:solidFill>
                <a:latin typeface="Times New Roman" pitchFamily="18" charset="0"/>
                <a:cs typeface="Times New Roman" pitchFamily="18" charset="0"/>
              </a:rPr>
              <a:t>The premises </a:t>
            </a:r>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1</a:t>
            </a:r>
            <a:r>
              <a:rPr lang="en-GB" sz="2400" dirty="0" smtClean="0">
                <a:solidFill>
                  <a:schemeClr val="tx2"/>
                </a:solidFill>
                <a:latin typeface="Times New Roman" pitchFamily="18" charset="0"/>
                <a:cs typeface="Times New Roman" pitchFamily="18" charset="0"/>
              </a:rPr>
              <a:t> and </a:t>
            </a:r>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3</a:t>
            </a:r>
            <a:r>
              <a:rPr lang="en-GB" sz="2400" dirty="0" smtClean="0">
                <a:solidFill>
                  <a:schemeClr val="tx2"/>
                </a:solidFill>
                <a:latin typeface="Times New Roman" pitchFamily="18" charset="0"/>
                <a:cs typeface="Times New Roman" pitchFamily="18" charset="0"/>
              </a:rPr>
              <a:t> lead to the Venn diagram in Fig. below. By </a:t>
            </a:r>
            <a:r>
              <a:rPr lang="en-GB" sz="2400" i="1" dirty="0" smtClean="0">
                <a:solidFill>
                  <a:schemeClr val="tx2"/>
                </a:solidFill>
                <a:latin typeface="Times New Roman" pitchFamily="18" charset="0"/>
                <a:cs typeface="Times New Roman" pitchFamily="18" charset="0"/>
              </a:rPr>
              <a:t>S</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John belongs to the set of friends which is disjoint from the set of </a:t>
            </a:r>
            <a:r>
              <a:rPr lang="en-GB" sz="2400" dirty="0" err="1" smtClean="0">
                <a:solidFill>
                  <a:schemeClr val="tx2"/>
                </a:solidFill>
                <a:latin typeface="Times New Roman" pitchFamily="18" charset="0"/>
                <a:cs typeface="Times New Roman" pitchFamily="18" charset="0"/>
              </a:rPr>
              <a:t>neighbors</a:t>
            </a:r>
            <a:r>
              <a:rPr lang="en-GB" sz="2400" dirty="0" smtClean="0">
                <a:solidFill>
                  <a:schemeClr val="tx2"/>
                </a:solidFill>
                <a:latin typeface="Times New Roman" pitchFamily="18" charset="0"/>
                <a:cs typeface="Times New Roman" pitchFamily="18" charset="0"/>
              </a:rPr>
              <a:t>. Thus </a:t>
            </a:r>
            <a:r>
              <a:rPr lang="en-GB" sz="2400" i="1" dirty="0" smtClean="0">
                <a:solidFill>
                  <a:schemeClr val="tx2"/>
                </a:solidFill>
                <a:latin typeface="Times New Roman" pitchFamily="18" charset="0"/>
                <a:cs typeface="Times New Roman" pitchFamily="18" charset="0"/>
              </a:rPr>
              <a:t>S</a:t>
            </a:r>
            <a:r>
              <a:rPr lang="en-GB" sz="2400" dirty="0" smtClean="0">
                <a:solidFill>
                  <a:schemeClr val="tx2"/>
                </a:solidFill>
                <a:latin typeface="Times New Roman" pitchFamily="18" charset="0"/>
                <a:cs typeface="Times New Roman" pitchFamily="18" charset="0"/>
              </a:rPr>
              <a:t> is a valid conclusion and so the argument is valid.</a:t>
            </a:r>
            <a:endParaRPr lang="en-GB" sz="2400" dirty="0">
              <a:solidFill>
                <a:schemeClr val="tx2"/>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331029" y="4638872"/>
            <a:ext cx="5588000" cy="2005768"/>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81000"/>
            <a:ext cx="12192000" cy="5632311"/>
          </a:xfrm>
          <a:prstGeom prst="rect">
            <a:avLst/>
          </a:prstGeom>
          <a:noFill/>
        </p:spPr>
        <p:txBody>
          <a:bodyPr wrap="square" rtlCol="0">
            <a:spAutoFit/>
          </a:bodyPr>
          <a:lstStyle/>
          <a:p>
            <a:r>
              <a:rPr lang="en-GB" b="1" dirty="0" smtClean="0">
                <a:solidFill>
                  <a:schemeClr val="tx2"/>
                </a:solidFill>
                <a:latin typeface="Times New Roman" pitchFamily="18" charset="0"/>
                <a:cs typeface="Times New Roman" pitchFamily="18" charset="0"/>
              </a:rPr>
              <a:t>Example</a:t>
            </a:r>
          </a:p>
          <a:p>
            <a:r>
              <a:rPr lang="en-GB" dirty="0" smtClean="0">
                <a:solidFill>
                  <a:schemeClr val="tx2"/>
                </a:solidFill>
                <a:latin typeface="Times New Roman" pitchFamily="18" charset="0"/>
                <a:cs typeface="Times New Roman" pitchFamily="18" charset="0"/>
              </a:rPr>
              <a:t>Each student in Philosophy at </a:t>
            </a:r>
            <a:r>
              <a:rPr lang="en-GB" b="1" dirty="0" err="1" smtClean="0">
                <a:solidFill>
                  <a:schemeClr val="tx2"/>
                </a:solidFill>
                <a:latin typeface="Times New Roman" pitchFamily="18" charset="0"/>
                <a:cs typeface="Times New Roman" pitchFamily="18" charset="0"/>
              </a:rPr>
              <a:t>Jahangirngar</a:t>
            </a:r>
            <a:r>
              <a:rPr lang="en-GB" b="1" dirty="0" smtClean="0">
                <a:solidFill>
                  <a:schemeClr val="tx2"/>
                </a:solidFill>
                <a:latin typeface="Times New Roman" pitchFamily="18" charset="0"/>
                <a:cs typeface="Times New Roman" pitchFamily="18" charset="0"/>
              </a:rPr>
              <a:t> University </a:t>
            </a:r>
            <a:r>
              <a:rPr lang="en-GB" dirty="0" smtClean="0">
                <a:solidFill>
                  <a:schemeClr val="tx2"/>
                </a:solidFill>
                <a:latin typeface="Times New Roman" pitchFamily="18" charset="0"/>
                <a:cs typeface="Times New Roman" pitchFamily="18" charset="0"/>
              </a:rPr>
              <a:t>requires to complete Science indicated as: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and Mathematics as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a:t>
            </a:r>
          </a:p>
          <a:p>
            <a:r>
              <a:rPr lang="en-GB" dirty="0" smtClean="0">
                <a:solidFill>
                  <a:schemeClr val="tx2"/>
                </a:solidFill>
                <a:latin typeface="Times New Roman" pitchFamily="18" charset="0"/>
                <a:cs typeface="Times New Roman" pitchFamily="18" charset="0"/>
              </a:rPr>
              <a:t>A poll of 140 students shows that:</a:t>
            </a:r>
          </a:p>
          <a:p>
            <a:r>
              <a:rPr lang="en-GB" dirty="0" smtClean="0">
                <a:solidFill>
                  <a:schemeClr val="tx2"/>
                </a:solidFill>
                <a:latin typeface="Times New Roman" pitchFamily="18" charset="0"/>
                <a:cs typeface="Times New Roman" pitchFamily="18" charset="0"/>
              </a:rPr>
              <a:t>60 completed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45 completed B, 20 completed both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a:t>
            </a:r>
          </a:p>
          <a:p>
            <a:r>
              <a:rPr lang="en-GB" dirty="0" smtClean="0">
                <a:solidFill>
                  <a:schemeClr val="tx2"/>
                </a:solidFill>
                <a:latin typeface="Times New Roman" pitchFamily="18" charset="0"/>
                <a:cs typeface="Times New Roman" pitchFamily="18" charset="0"/>
              </a:rPr>
              <a:t>Use a Venn diagram to find the number of students who have completed:</a:t>
            </a:r>
          </a:p>
          <a:p>
            <a:r>
              <a:rPr lang="en-GB" dirty="0" smtClean="0">
                <a:solidFill>
                  <a:schemeClr val="tx2"/>
                </a:solidFill>
                <a:latin typeface="Times New Roman" pitchFamily="18" charset="0"/>
                <a:cs typeface="Times New Roman" pitchFamily="18" charset="0"/>
              </a:rPr>
              <a:t>(a) At least one of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(b) exactly one of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or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(c) neither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nor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a:t>
            </a:r>
          </a:p>
          <a:p>
            <a:r>
              <a:rPr lang="en-GB" b="1" dirty="0" smtClean="0">
                <a:solidFill>
                  <a:schemeClr val="tx2"/>
                </a:solidFill>
                <a:latin typeface="Times New Roman" pitchFamily="18" charset="0"/>
                <a:cs typeface="Times New Roman" pitchFamily="18" charset="0"/>
              </a:rPr>
              <a:t>Ans.</a:t>
            </a:r>
          </a:p>
          <a:p>
            <a:r>
              <a:rPr lang="en-GB" dirty="0" smtClean="0">
                <a:solidFill>
                  <a:schemeClr val="tx2"/>
                </a:solidFill>
                <a:latin typeface="Times New Roman" pitchFamily="18" charset="0"/>
                <a:cs typeface="Times New Roman" pitchFamily="18" charset="0"/>
              </a:rPr>
              <a:t>Let us translating the above data into set notation yields:</a:t>
            </a:r>
          </a:p>
          <a:p>
            <a:r>
              <a:rPr lang="pt-BR" i="1" dirty="0" smtClean="0">
                <a:solidFill>
                  <a:schemeClr val="tx2"/>
                </a:solidFill>
                <a:latin typeface="Times New Roman" pitchFamily="18" charset="0"/>
                <a:cs typeface="Times New Roman" pitchFamily="18" charset="0"/>
              </a:rPr>
              <a:t>n(A)</a:t>
            </a:r>
            <a:r>
              <a:rPr lang="pt-BR" dirty="0" smtClean="0">
                <a:solidFill>
                  <a:schemeClr val="tx2"/>
                </a:solidFill>
                <a:latin typeface="Times New Roman" pitchFamily="18" charset="0"/>
                <a:cs typeface="Times New Roman" pitchFamily="18" charset="0"/>
              </a:rPr>
              <a:t> = 60, </a:t>
            </a:r>
            <a:r>
              <a:rPr lang="pt-BR" i="1" dirty="0" smtClean="0">
                <a:solidFill>
                  <a:schemeClr val="tx2"/>
                </a:solidFill>
                <a:latin typeface="Times New Roman" pitchFamily="18" charset="0"/>
                <a:cs typeface="Times New Roman" pitchFamily="18" charset="0"/>
              </a:rPr>
              <a:t>n(B)</a:t>
            </a:r>
            <a:r>
              <a:rPr lang="pt-BR" dirty="0" smtClean="0">
                <a:solidFill>
                  <a:schemeClr val="tx2"/>
                </a:solidFill>
                <a:latin typeface="Times New Roman" pitchFamily="18" charset="0"/>
                <a:cs typeface="Times New Roman" pitchFamily="18" charset="0"/>
              </a:rPr>
              <a:t> = 45, </a:t>
            </a:r>
            <a:r>
              <a:rPr lang="pt-BR" i="1" dirty="0" smtClean="0">
                <a:solidFill>
                  <a:schemeClr val="tx2"/>
                </a:solidFill>
                <a:latin typeface="Times New Roman" pitchFamily="18" charset="0"/>
                <a:cs typeface="Times New Roman" pitchFamily="18" charset="0"/>
              </a:rPr>
              <a:t>n(A ∩ B) </a:t>
            </a:r>
            <a:r>
              <a:rPr lang="pt-BR" dirty="0" smtClean="0">
                <a:solidFill>
                  <a:schemeClr val="tx2"/>
                </a:solidFill>
                <a:latin typeface="Times New Roman" pitchFamily="18" charset="0"/>
                <a:cs typeface="Times New Roman" pitchFamily="18" charset="0"/>
              </a:rPr>
              <a:t>= 20, </a:t>
            </a:r>
            <a:r>
              <a:rPr lang="pt-BR" i="1" dirty="0" smtClean="0">
                <a:solidFill>
                  <a:schemeClr val="tx2"/>
                </a:solidFill>
                <a:latin typeface="Times New Roman" pitchFamily="18" charset="0"/>
                <a:cs typeface="Times New Roman" pitchFamily="18" charset="0"/>
              </a:rPr>
              <a:t>n(U)</a:t>
            </a:r>
            <a:r>
              <a:rPr lang="pt-BR" b="1" dirty="0" smtClean="0">
                <a:solidFill>
                  <a:schemeClr val="tx2"/>
                </a:solidFill>
                <a:latin typeface="Times New Roman" pitchFamily="18" charset="0"/>
                <a:cs typeface="Times New Roman" pitchFamily="18" charset="0"/>
              </a:rPr>
              <a:t> = </a:t>
            </a:r>
            <a:r>
              <a:rPr lang="pt-BR" dirty="0" smtClean="0">
                <a:solidFill>
                  <a:schemeClr val="tx2"/>
                </a:solidFill>
                <a:latin typeface="Times New Roman" pitchFamily="18" charset="0"/>
                <a:cs typeface="Times New Roman" pitchFamily="18" charset="0"/>
              </a:rPr>
              <a:t>140</a:t>
            </a:r>
          </a:p>
          <a:p>
            <a:r>
              <a:rPr lang="en-GB" dirty="0" smtClean="0">
                <a:solidFill>
                  <a:schemeClr val="tx2"/>
                </a:solidFill>
                <a:latin typeface="Times New Roman" pitchFamily="18" charset="0"/>
                <a:cs typeface="Times New Roman" pitchFamily="18" charset="0"/>
              </a:rPr>
              <a:t>Corresponding  Venn diagram of sets A and B is shown below. </a:t>
            </a:r>
          </a:p>
          <a:p>
            <a:r>
              <a:rPr lang="en-GB" dirty="0" smtClean="0">
                <a:solidFill>
                  <a:schemeClr val="tx2"/>
                </a:solidFill>
                <a:latin typeface="Times New Roman" pitchFamily="18" charset="0"/>
                <a:cs typeface="Times New Roman" pitchFamily="18" charset="0"/>
              </a:rPr>
              <a:t>Now we get, </a:t>
            </a:r>
          </a:p>
          <a:p>
            <a:r>
              <a:rPr lang="en-GB" dirty="0" smtClean="0">
                <a:solidFill>
                  <a:schemeClr val="tx2"/>
                </a:solidFill>
                <a:latin typeface="Times New Roman" pitchFamily="18" charset="0"/>
                <a:cs typeface="Times New Roman" pitchFamily="18" charset="0"/>
              </a:rPr>
              <a:t>20 completed both A and B, so n(</a:t>
            </a:r>
            <a:r>
              <a:rPr lang="en-GB" i="1" dirty="0" smtClean="0">
                <a:solidFill>
                  <a:schemeClr val="tx2"/>
                </a:solidFill>
                <a:latin typeface="Times New Roman" pitchFamily="18" charset="0"/>
                <a:cs typeface="Times New Roman" pitchFamily="18" charset="0"/>
              </a:rPr>
              <a:t>A ∩ B</a:t>
            </a:r>
            <a:r>
              <a:rPr lang="en-GB" dirty="0" smtClean="0">
                <a:solidFill>
                  <a:schemeClr val="tx2"/>
                </a:solidFill>
                <a:latin typeface="Times New Roman" pitchFamily="18" charset="0"/>
                <a:cs typeface="Times New Roman" pitchFamily="18" charset="0"/>
              </a:rPr>
              <a:t>) = 20.</a:t>
            </a:r>
          </a:p>
          <a:p>
            <a:r>
              <a:rPr lang="en-GB" dirty="0" smtClean="0">
                <a:solidFill>
                  <a:schemeClr val="tx2"/>
                </a:solidFill>
                <a:latin typeface="Times New Roman" pitchFamily="18" charset="0"/>
                <a:cs typeface="Times New Roman" pitchFamily="18" charset="0"/>
              </a:rPr>
              <a:t>60 − 20 = 40 completed A but not B, s on(</a:t>
            </a:r>
            <a:r>
              <a:rPr lang="en-GB" i="1" dirty="0" smtClean="0">
                <a:solidFill>
                  <a:schemeClr val="tx2"/>
                </a:solidFill>
                <a:latin typeface="Times New Roman" pitchFamily="18" charset="0"/>
                <a:cs typeface="Times New Roman" pitchFamily="18" charset="0"/>
              </a:rPr>
              <a:t>A\B</a:t>
            </a:r>
            <a:r>
              <a:rPr lang="en-GB" dirty="0" smtClean="0">
                <a:solidFill>
                  <a:schemeClr val="tx2"/>
                </a:solidFill>
                <a:latin typeface="Times New Roman" pitchFamily="18" charset="0"/>
                <a:cs typeface="Times New Roman" pitchFamily="18" charset="0"/>
              </a:rPr>
              <a:t>) = 40.</a:t>
            </a:r>
          </a:p>
          <a:p>
            <a:r>
              <a:rPr lang="en-GB" dirty="0" smtClean="0">
                <a:solidFill>
                  <a:schemeClr val="tx2"/>
                </a:solidFill>
                <a:latin typeface="Times New Roman" pitchFamily="18" charset="0"/>
                <a:cs typeface="Times New Roman" pitchFamily="18" charset="0"/>
              </a:rPr>
              <a:t>45 − 20 = 25 completed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but not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so n(</a:t>
            </a:r>
            <a:r>
              <a:rPr lang="en-GB" i="1" dirty="0" smtClean="0">
                <a:solidFill>
                  <a:schemeClr val="tx2"/>
                </a:solidFill>
                <a:latin typeface="Times New Roman" pitchFamily="18" charset="0"/>
                <a:cs typeface="Times New Roman" pitchFamily="18" charset="0"/>
              </a:rPr>
              <a:t>B\A</a:t>
            </a:r>
            <a:r>
              <a:rPr lang="en-GB" dirty="0" smtClean="0">
                <a:solidFill>
                  <a:schemeClr val="tx2"/>
                </a:solidFill>
                <a:latin typeface="Times New Roman" pitchFamily="18" charset="0"/>
                <a:cs typeface="Times New Roman" pitchFamily="18" charset="0"/>
              </a:rPr>
              <a:t>) = 25.</a:t>
            </a:r>
          </a:p>
          <a:p>
            <a:r>
              <a:rPr lang="en-GB" dirty="0" smtClean="0">
                <a:solidFill>
                  <a:schemeClr val="tx2"/>
                </a:solidFill>
                <a:latin typeface="Times New Roman" pitchFamily="18" charset="0"/>
                <a:cs typeface="Times New Roman" pitchFamily="18" charset="0"/>
              </a:rPr>
              <a:t>140 − 20 − 40 − 25 = 55 completed neither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nor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a:t>
            </a:r>
          </a:p>
          <a:p>
            <a:r>
              <a:rPr lang="en-GB" dirty="0" smtClean="0">
                <a:solidFill>
                  <a:schemeClr val="tx2"/>
                </a:solidFill>
                <a:latin typeface="Times New Roman" pitchFamily="18" charset="0"/>
                <a:cs typeface="Times New Roman" pitchFamily="18" charset="0"/>
              </a:rPr>
              <a:t>By the Venn diagram:</a:t>
            </a:r>
          </a:p>
          <a:p>
            <a:r>
              <a:rPr lang="en-GB" dirty="0" smtClean="0">
                <a:solidFill>
                  <a:schemeClr val="tx2"/>
                </a:solidFill>
                <a:latin typeface="Times New Roman" pitchFamily="18" charset="0"/>
                <a:cs typeface="Times New Roman" pitchFamily="18" charset="0"/>
              </a:rPr>
              <a:t>(</a:t>
            </a:r>
            <a:r>
              <a:rPr lang="en-GB" i="1" dirty="0" smtClean="0">
                <a:solidFill>
                  <a:schemeClr val="tx2"/>
                </a:solidFill>
                <a:latin typeface="Times New Roman" pitchFamily="18" charset="0"/>
                <a:cs typeface="Times New Roman" pitchFamily="18" charset="0"/>
              </a:rPr>
              <a:t>a) 20+ 40 + 25 = 85 </a:t>
            </a:r>
            <a:r>
              <a:rPr lang="en-GB" dirty="0" smtClean="0">
                <a:solidFill>
                  <a:schemeClr val="tx2"/>
                </a:solidFill>
                <a:latin typeface="Times New Roman" pitchFamily="18" charset="0"/>
                <a:cs typeface="Times New Roman" pitchFamily="18" charset="0"/>
              </a:rPr>
              <a:t>completed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or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Alternately, by the Inclusion–Exclusion Principle:</a:t>
            </a:r>
          </a:p>
          <a:p>
            <a:r>
              <a:rPr lang="pt-BR" i="1" dirty="0" smtClean="0">
                <a:solidFill>
                  <a:schemeClr val="tx2"/>
                </a:solidFill>
                <a:latin typeface="Times New Roman" pitchFamily="18" charset="0"/>
                <a:cs typeface="Times New Roman" pitchFamily="18" charset="0"/>
              </a:rPr>
              <a:t>n(A ∪ B) = n(A) + n(B) − n(A ∩ B) </a:t>
            </a:r>
            <a:r>
              <a:rPr lang="pt-BR" dirty="0" smtClean="0">
                <a:solidFill>
                  <a:schemeClr val="tx2"/>
                </a:solidFill>
                <a:latin typeface="Times New Roman" pitchFamily="18" charset="0"/>
                <a:cs typeface="Times New Roman" pitchFamily="18" charset="0"/>
              </a:rPr>
              <a:t>= 60 + 45 − 20 = 85</a:t>
            </a:r>
          </a:p>
          <a:p>
            <a:r>
              <a:rPr lang="en-GB" dirty="0" smtClean="0">
                <a:solidFill>
                  <a:schemeClr val="tx2"/>
                </a:solidFill>
                <a:latin typeface="Times New Roman" pitchFamily="18" charset="0"/>
                <a:cs typeface="Times New Roman" pitchFamily="18" charset="0"/>
              </a:rPr>
              <a:t>(b) 40+ 25 = 65 completed exactly one requirement. That is, </a:t>
            </a:r>
            <a:r>
              <a:rPr lang="en-GB" i="1" dirty="0" smtClean="0">
                <a:solidFill>
                  <a:schemeClr val="tx2"/>
                </a:solidFill>
                <a:latin typeface="Times New Roman" pitchFamily="18" charset="0"/>
                <a:cs typeface="Times New Roman" pitchFamily="18" charset="0"/>
              </a:rPr>
              <a:t>n(A ⊕ B) </a:t>
            </a:r>
            <a:r>
              <a:rPr lang="en-GB" dirty="0" smtClean="0">
                <a:solidFill>
                  <a:schemeClr val="tx2"/>
                </a:solidFill>
                <a:latin typeface="Times New Roman" pitchFamily="18" charset="0"/>
                <a:cs typeface="Times New Roman" pitchFamily="18" charset="0"/>
              </a:rPr>
              <a:t>= 65.</a:t>
            </a:r>
          </a:p>
          <a:p>
            <a:r>
              <a:rPr lang="en-GB" dirty="0" smtClean="0">
                <a:solidFill>
                  <a:schemeClr val="tx2"/>
                </a:solidFill>
                <a:latin typeface="Times New Roman" pitchFamily="18" charset="0"/>
                <a:cs typeface="Times New Roman" pitchFamily="18" charset="0"/>
              </a:rPr>
              <a:t>(c) 55 completed neither requirement, i.e. </a:t>
            </a:r>
            <a:r>
              <a:rPr lang="en-GB" i="1" dirty="0" smtClean="0">
                <a:solidFill>
                  <a:schemeClr val="tx2"/>
                </a:solidFill>
                <a:latin typeface="Times New Roman" pitchFamily="18" charset="0"/>
                <a:cs typeface="Times New Roman" pitchFamily="18" charset="0"/>
              </a:rPr>
              <a:t>n(AC ∩ BC) = n[(A ∪ B)C] </a:t>
            </a:r>
            <a:r>
              <a:rPr lang="en-GB" dirty="0" smtClean="0">
                <a:solidFill>
                  <a:schemeClr val="tx2"/>
                </a:solidFill>
                <a:latin typeface="Times New Roman" pitchFamily="18" charset="0"/>
                <a:cs typeface="Times New Roman" pitchFamily="18" charset="0"/>
              </a:rPr>
              <a:t>= 140 − 85 = 55.</a:t>
            </a:r>
            <a:endParaRPr lang="en-GB" dirty="0">
              <a:solidFill>
                <a:schemeClr val="tx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7835901" y="3276601"/>
            <a:ext cx="4356100" cy="188445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9448801" y="1066801"/>
            <a:ext cx="2352353" cy="100012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24</a:t>
            </a:fld>
            <a:endParaRPr lang="en-US"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
            <a:ext cx="12192000" cy="3785652"/>
          </a:xfrm>
          <a:prstGeom prst="rect">
            <a:avLst/>
          </a:prstGeom>
          <a:solidFill>
            <a:srgbClr val="FFCCFF"/>
          </a:solidFill>
        </p:spPr>
        <p:txBody>
          <a:bodyPr wrap="square" rtlCol="0">
            <a:spAutoFit/>
          </a:bodyPr>
          <a:lstStyle/>
          <a:p>
            <a:pPr algn="just"/>
            <a:r>
              <a:rPr lang="en-GB" sz="2400" b="1" dirty="0" smtClean="0">
                <a:solidFill>
                  <a:schemeClr val="tx2"/>
                </a:solidFill>
                <a:latin typeface="Times New Roman" pitchFamily="18" charset="0"/>
                <a:cs typeface="Times New Roman" pitchFamily="18" charset="0"/>
              </a:rPr>
              <a:t>Example</a:t>
            </a:r>
          </a:p>
          <a:p>
            <a:pPr algn="just"/>
            <a:r>
              <a:rPr lang="en-GB" sz="2400" dirty="0" smtClean="0">
                <a:solidFill>
                  <a:schemeClr val="tx2"/>
                </a:solidFill>
                <a:latin typeface="Times New Roman" pitchFamily="18" charset="0"/>
                <a:cs typeface="Times New Roman" pitchFamily="18" charset="0"/>
              </a:rPr>
              <a:t>In a survey of 120 people, it was found that:</a:t>
            </a:r>
          </a:p>
          <a:p>
            <a:pPr algn="just"/>
            <a:r>
              <a:rPr lang="en-GB" sz="2400" dirty="0" smtClean="0">
                <a:solidFill>
                  <a:schemeClr val="tx2"/>
                </a:solidFill>
                <a:latin typeface="Times New Roman" pitchFamily="18" charset="0"/>
                <a:cs typeface="Times New Roman" pitchFamily="18" charset="0"/>
              </a:rPr>
              <a:t>65 read Newsweek magazine, 20 read both Newsweek and Time,</a:t>
            </a:r>
          </a:p>
          <a:p>
            <a:pPr algn="just"/>
            <a:r>
              <a:rPr lang="en-GB" sz="2400" dirty="0" smtClean="0">
                <a:solidFill>
                  <a:schemeClr val="tx2"/>
                </a:solidFill>
                <a:latin typeface="Times New Roman" pitchFamily="18" charset="0"/>
                <a:cs typeface="Times New Roman" pitchFamily="18" charset="0"/>
              </a:rPr>
              <a:t>45 read Time, 25 read both Newsweek and Fortune,</a:t>
            </a:r>
          </a:p>
          <a:p>
            <a:pPr algn="just"/>
            <a:r>
              <a:rPr lang="en-GB" sz="2400" dirty="0" smtClean="0">
                <a:solidFill>
                  <a:schemeClr val="tx2"/>
                </a:solidFill>
                <a:latin typeface="Times New Roman" pitchFamily="18" charset="0"/>
                <a:cs typeface="Times New Roman" pitchFamily="18" charset="0"/>
              </a:rPr>
              <a:t>42 read Fortune, 15 read both Time and Fortune,</a:t>
            </a:r>
          </a:p>
          <a:p>
            <a:pPr algn="just"/>
            <a:r>
              <a:rPr lang="en-GB" sz="2400" dirty="0" smtClean="0">
                <a:solidFill>
                  <a:schemeClr val="tx2"/>
                </a:solidFill>
                <a:latin typeface="Times New Roman" pitchFamily="18" charset="0"/>
                <a:cs typeface="Times New Roman" pitchFamily="18" charset="0"/>
              </a:rPr>
              <a:t>8 read all three magazines.</a:t>
            </a:r>
          </a:p>
          <a:p>
            <a:pPr algn="just"/>
            <a:r>
              <a:rPr lang="en-GB" sz="2400" dirty="0" smtClean="0">
                <a:solidFill>
                  <a:schemeClr val="tx2"/>
                </a:solidFill>
                <a:latin typeface="Times New Roman" pitchFamily="18" charset="0"/>
                <a:cs typeface="Times New Roman" pitchFamily="18" charset="0"/>
              </a:rPr>
              <a:t>(a) Find the number of people who read at least one of the three magazines.</a:t>
            </a:r>
          </a:p>
          <a:p>
            <a:pPr algn="just"/>
            <a:r>
              <a:rPr lang="en-GB" sz="2400" dirty="0" smtClean="0">
                <a:solidFill>
                  <a:schemeClr val="tx2"/>
                </a:solidFill>
                <a:latin typeface="Times New Roman" pitchFamily="18" charset="0"/>
                <a:cs typeface="Times New Roman" pitchFamily="18" charset="0"/>
              </a:rPr>
              <a:t>(b) Fill in the correct number of people in each of the eight regions of the Venn diagram in Fig. a where </a:t>
            </a:r>
            <a:r>
              <a:rPr lang="en-GB" sz="2400" i="1" dirty="0" smtClean="0">
                <a:solidFill>
                  <a:schemeClr val="tx2"/>
                </a:solidFill>
                <a:latin typeface="Times New Roman" pitchFamily="18" charset="0"/>
                <a:cs typeface="Times New Roman" pitchFamily="18" charset="0"/>
              </a:rPr>
              <a:t>N, T , </a:t>
            </a:r>
            <a:r>
              <a:rPr lang="en-GB" sz="2400" dirty="0" smtClean="0">
                <a:solidFill>
                  <a:schemeClr val="tx2"/>
                </a:solidFill>
                <a:latin typeface="Times New Roman" pitchFamily="18" charset="0"/>
                <a:cs typeface="Times New Roman" pitchFamily="18" charset="0"/>
              </a:rPr>
              <a:t>and </a:t>
            </a:r>
            <a:r>
              <a:rPr lang="en-GB" sz="2400" i="1" dirty="0" smtClean="0">
                <a:solidFill>
                  <a:schemeClr val="tx2"/>
                </a:solidFill>
                <a:latin typeface="Times New Roman" pitchFamily="18" charset="0"/>
                <a:cs typeface="Times New Roman" pitchFamily="18" charset="0"/>
              </a:rPr>
              <a:t>F</a:t>
            </a:r>
            <a:r>
              <a:rPr lang="en-GB" sz="2400" dirty="0" smtClean="0">
                <a:solidFill>
                  <a:schemeClr val="tx2"/>
                </a:solidFill>
                <a:latin typeface="Times New Roman" pitchFamily="18" charset="0"/>
                <a:cs typeface="Times New Roman" pitchFamily="18" charset="0"/>
              </a:rPr>
              <a:t> denote the set of people who read Newsweek, Time, and Fortune, respectively.</a:t>
            </a:r>
          </a:p>
          <a:p>
            <a:pPr algn="just"/>
            <a:r>
              <a:rPr lang="en-GB" sz="2400" dirty="0" smtClean="0">
                <a:solidFill>
                  <a:schemeClr val="tx2"/>
                </a:solidFill>
                <a:latin typeface="Times New Roman" pitchFamily="18" charset="0"/>
                <a:cs typeface="Times New Roman" pitchFamily="18" charset="0"/>
              </a:rPr>
              <a:t>(c) Find the number of people who read exactly one magazine.</a:t>
            </a:r>
            <a:endParaRPr lang="en-GB" sz="2400" dirty="0">
              <a:solidFill>
                <a:schemeClr val="tx2"/>
              </a:solidFill>
            </a:endParaRPr>
          </a:p>
        </p:txBody>
      </p:sp>
      <p:pic>
        <p:nvPicPr>
          <p:cNvPr id="4098" name="Picture 2"/>
          <p:cNvPicPr>
            <a:picLocks noChangeAspect="1" noChangeArrowheads="1"/>
          </p:cNvPicPr>
          <p:nvPr/>
        </p:nvPicPr>
        <p:blipFill>
          <a:blip r:embed="rId2"/>
          <a:srcRect/>
          <a:stretch>
            <a:fillRect/>
          </a:stretch>
        </p:blipFill>
        <p:spPr bwMode="auto">
          <a:xfrm>
            <a:off x="2844800" y="4465786"/>
            <a:ext cx="6400800" cy="231601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801"/>
            <a:ext cx="12192000" cy="5632311"/>
          </a:xfrm>
          <a:prstGeom prst="rect">
            <a:avLst/>
          </a:prstGeom>
          <a:noFill/>
        </p:spPr>
        <p:txBody>
          <a:bodyPr wrap="square" rtlCol="0">
            <a:spAutoFit/>
          </a:bodyPr>
          <a:lstStyle/>
          <a:p>
            <a:r>
              <a:rPr lang="en-GB" sz="2400" dirty="0" smtClean="0">
                <a:solidFill>
                  <a:schemeClr val="tx2"/>
                </a:solidFill>
                <a:latin typeface="Times New Roman" pitchFamily="18" charset="0"/>
                <a:cs typeface="Times New Roman" pitchFamily="18" charset="0"/>
              </a:rPr>
              <a:t>(</a:t>
            </a:r>
            <a:r>
              <a:rPr lang="en-GB" sz="2400" i="1" dirty="0" smtClean="0">
                <a:solidFill>
                  <a:schemeClr val="tx2"/>
                </a:solidFill>
                <a:latin typeface="Times New Roman" pitchFamily="18" charset="0"/>
                <a:cs typeface="Times New Roman" pitchFamily="18" charset="0"/>
              </a:rPr>
              <a:t>a) </a:t>
            </a:r>
            <a:r>
              <a:rPr lang="en-GB" sz="2400" dirty="0" smtClean="0">
                <a:solidFill>
                  <a:schemeClr val="tx2"/>
                </a:solidFill>
                <a:latin typeface="Times New Roman" pitchFamily="18" charset="0"/>
                <a:cs typeface="Times New Roman" pitchFamily="18" charset="0"/>
              </a:rPr>
              <a:t>We want to find </a:t>
            </a:r>
            <a:r>
              <a:rPr lang="en-GB" sz="2400" i="1" dirty="0" smtClean="0">
                <a:solidFill>
                  <a:schemeClr val="tx2"/>
                </a:solidFill>
                <a:latin typeface="Times New Roman" pitchFamily="18" charset="0"/>
                <a:cs typeface="Times New Roman" pitchFamily="18" charset="0"/>
              </a:rPr>
              <a:t>n(N ∪ T ∪ F).</a:t>
            </a:r>
          </a:p>
          <a:p>
            <a:r>
              <a:rPr lang="pt-BR" sz="2400" i="1" dirty="0" smtClean="0">
                <a:solidFill>
                  <a:schemeClr val="tx2"/>
                </a:solidFill>
                <a:latin typeface="Times New Roman" pitchFamily="18" charset="0"/>
                <a:cs typeface="Times New Roman" pitchFamily="18" charset="0"/>
              </a:rPr>
              <a:t>n(N ∪ T ∪ F)= n(N) + n(T ) + n(F ) − n(N ∩ T ) − n(N ∩ F) − n(T ∩ F) + n(N ∩ T ∩ F)</a:t>
            </a:r>
          </a:p>
          <a:p>
            <a:r>
              <a:rPr lang="en-GB" sz="2400" dirty="0" smtClean="0">
                <a:solidFill>
                  <a:schemeClr val="tx2"/>
                </a:solidFill>
                <a:latin typeface="Times New Roman" pitchFamily="18" charset="0"/>
                <a:cs typeface="Times New Roman" pitchFamily="18" charset="0"/>
              </a:rPr>
              <a:t>= 65 + 45 + 42 − 20 − 25 − 15 + 8 = 100</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a:t>
            </a:r>
            <a:r>
              <a:rPr lang="en-GB" sz="2400" i="1" dirty="0" smtClean="0">
                <a:solidFill>
                  <a:schemeClr val="tx2"/>
                </a:solidFill>
                <a:latin typeface="Times New Roman" pitchFamily="18" charset="0"/>
                <a:cs typeface="Times New Roman" pitchFamily="18" charset="0"/>
              </a:rPr>
              <a:t>b) </a:t>
            </a:r>
            <a:r>
              <a:rPr lang="en-GB" sz="2400" dirty="0" smtClean="0">
                <a:solidFill>
                  <a:schemeClr val="tx2"/>
                </a:solidFill>
                <a:latin typeface="Times New Roman" pitchFamily="18" charset="0"/>
                <a:cs typeface="Times New Roman" pitchFamily="18" charset="0"/>
              </a:rPr>
              <a:t>The required Venn diagram in Fig. b is obtained as follows:</a:t>
            </a:r>
          </a:p>
          <a:p>
            <a:r>
              <a:rPr lang="en-GB" sz="2400" dirty="0" smtClean="0">
                <a:solidFill>
                  <a:schemeClr val="tx2"/>
                </a:solidFill>
                <a:latin typeface="Times New Roman" pitchFamily="18" charset="0"/>
                <a:cs typeface="Times New Roman" pitchFamily="18" charset="0"/>
              </a:rPr>
              <a:t>8 read all three magazines,</a:t>
            </a:r>
          </a:p>
          <a:p>
            <a:r>
              <a:rPr lang="en-GB" sz="2400" dirty="0" smtClean="0">
                <a:solidFill>
                  <a:schemeClr val="tx2"/>
                </a:solidFill>
                <a:latin typeface="Times New Roman" pitchFamily="18" charset="0"/>
                <a:cs typeface="Times New Roman" pitchFamily="18" charset="0"/>
              </a:rPr>
              <a:t>20 − 8 = 12 read Newsweek and Time but not all three magazines,</a:t>
            </a:r>
          </a:p>
          <a:p>
            <a:r>
              <a:rPr lang="en-GB" sz="2400" dirty="0" smtClean="0">
                <a:solidFill>
                  <a:schemeClr val="tx2"/>
                </a:solidFill>
                <a:latin typeface="Times New Roman" pitchFamily="18" charset="0"/>
                <a:cs typeface="Times New Roman" pitchFamily="18" charset="0"/>
              </a:rPr>
              <a:t>25 − 8 = 17 read Newsweek and Fortune but not all three magazines,</a:t>
            </a:r>
          </a:p>
          <a:p>
            <a:r>
              <a:rPr lang="en-GB" sz="2400" dirty="0" smtClean="0">
                <a:solidFill>
                  <a:schemeClr val="tx2"/>
                </a:solidFill>
                <a:latin typeface="Times New Roman" pitchFamily="18" charset="0"/>
                <a:cs typeface="Times New Roman" pitchFamily="18" charset="0"/>
              </a:rPr>
              <a:t>15 − 8 = 7 read Time and Fortune but not all three magazines,</a:t>
            </a:r>
          </a:p>
          <a:p>
            <a:r>
              <a:rPr lang="en-GB" sz="2400" dirty="0" smtClean="0">
                <a:solidFill>
                  <a:schemeClr val="tx2"/>
                </a:solidFill>
                <a:latin typeface="Times New Roman" pitchFamily="18" charset="0"/>
                <a:cs typeface="Times New Roman" pitchFamily="18" charset="0"/>
              </a:rPr>
              <a:t>65 − 12 − 8 − 17 = 28 read only Newsweek,</a:t>
            </a:r>
          </a:p>
          <a:p>
            <a:r>
              <a:rPr lang="en-GB" sz="2400" dirty="0" smtClean="0">
                <a:solidFill>
                  <a:schemeClr val="tx2"/>
                </a:solidFill>
                <a:latin typeface="Times New Roman" pitchFamily="18" charset="0"/>
                <a:cs typeface="Times New Roman" pitchFamily="18" charset="0"/>
              </a:rPr>
              <a:t>45 − 12 − 8 − 7 = 18 read only Time,</a:t>
            </a:r>
          </a:p>
          <a:p>
            <a:r>
              <a:rPr lang="en-GB" sz="2400" dirty="0" smtClean="0">
                <a:solidFill>
                  <a:schemeClr val="tx2"/>
                </a:solidFill>
                <a:latin typeface="Times New Roman" pitchFamily="18" charset="0"/>
                <a:cs typeface="Times New Roman" pitchFamily="18" charset="0"/>
              </a:rPr>
              <a:t>42 − 17 − 8 − 7 = 10 read only Fortune,</a:t>
            </a:r>
          </a:p>
          <a:p>
            <a:r>
              <a:rPr lang="en-GB" sz="2400" dirty="0" smtClean="0">
                <a:solidFill>
                  <a:schemeClr val="tx2"/>
                </a:solidFill>
                <a:latin typeface="Times New Roman" pitchFamily="18" charset="0"/>
                <a:cs typeface="Times New Roman" pitchFamily="18" charset="0"/>
              </a:rPr>
              <a:t>120 − 100 = 20 read no magazine at all.</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a:t>
            </a:r>
            <a:r>
              <a:rPr lang="en-GB" sz="2400" i="1" dirty="0" smtClean="0">
                <a:solidFill>
                  <a:schemeClr val="tx2"/>
                </a:solidFill>
                <a:latin typeface="Times New Roman" pitchFamily="18" charset="0"/>
                <a:cs typeface="Times New Roman" pitchFamily="18" charset="0"/>
              </a:rPr>
              <a:t>c)  </a:t>
            </a:r>
            <a:r>
              <a:rPr lang="en-GB" sz="2400" dirty="0" smtClean="0">
                <a:solidFill>
                  <a:schemeClr val="tx2"/>
                </a:solidFill>
                <a:latin typeface="Times New Roman" pitchFamily="18" charset="0"/>
                <a:cs typeface="Times New Roman" pitchFamily="18" charset="0"/>
              </a:rPr>
              <a:t>28+ 18 + 10 = 56 read exactly one of the magazines.</a:t>
            </a:r>
            <a:endParaRPr lang="en-GB" sz="24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57346" name="Picture 2"/>
          <p:cNvPicPr>
            <a:picLocks noChangeAspect="1" noChangeArrowheads="1"/>
          </p:cNvPicPr>
          <p:nvPr/>
        </p:nvPicPr>
        <p:blipFill>
          <a:blip r:embed="rId2"/>
          <a:srcRect/>
          <a:stretch>
            <a:fillRect/>
          </a:stretch>
        </p:blipFill>
        <p:spPr bwMode="auto">
          <a:xfrm>
            <a:off x="8534400" y="3962401"/>
            <a:ext cx="2743200" cy="1893743"/>
          </a:xfrm>
          <a:prstGeom prst="rect">
            <a:avLst/>
          </a:prstGeom>
          <a:noFill/>
          <a:ln w="9525">
            <a:noFill/>
            <a:miter lim="800000"/>
            <a:headEnd/>
            <a:tailEnd/>
          </a:ln>
          <a:effec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2"/>
          </p:nvPr>
        </p:nvSpPr>
        <p:spPr>
          <a:prstGeom prst="rect">
            <a:avLst/>
          </a:prstGeom>
          <a:noFill/>
        </p:spPr>
        <p:txBody>
          <a:bodyPr/>
          <a:lstStyle/>
          <a:p>
            <a:fld id="{28159E41-FE73-441C-97ED-33CB91F42C28}" type="slidenum">
              <a:rPr lang="en-US" smtClean="0"/>
              <a:pPr/>
              <a:t>27</a:t>
            </a:fld>
            <a:endParaRPr lang="en-US" smtClean="0"/>
          </a:p>
        </p:txBody>
      </p:sp>
      <p:sp>
        <p:nvSpPr>
          <p:cNvPr id="11267" name="Text Box 4"/>
          <p:cNvSpPr txBox="1">
            <a:spLocks noChangeArrowheads="1"/>
          </p:cNvSpPr>
          <p:nvPr/>
        </p:nvSpPr>
        <p:spPr bwMode="auto">
          <a:xfrm>
            <a:off x="508000" y="1447801"/>
            <a:ext cx="11074400" cy="646331"/>
          </a:xfrm>
          <a:prstGeom prst="rect">
            <a:avLst/>
          </a:prstGeom>
          <a:noFill/>
          <a:ln w="9525">
            <a:noFill/>
            <a:miter lim="800000"/>
            <a:headEnd/>
            <a:tailEnd/>
          </a:ln>
        </p:spPr>
        <p:txBody>
          <a:bodyPr>
            <a:spAutoFit/>
          </a:bodyPr>
          <a:lstStyle/>
          <a:p>
            <a:pPr algn="just"/>
            <a:r>
              <a:rPr lang="en-US" dirty="0">
                <a:solidFill>
                  <a:schemeClr val="tx2"/>
                </a:solidFill>
              </a:rPr>
              <a:t>A </a:t>
            </a:r>
            <a:r>
              <a:rPr lang="en-US" b="1" dirty="0">
                <a:solidFill>
                  <a:schemeClr val="tx2"/>
                </a:solidFill>
              </a:rPr>
              <a:t>proposition </a:t>
            </a:r>
            <a:r>
              <a:rPr lang="en-US" dirty="0">
                <a:solidFill>
                  <a:schemeClr val="tx2"/>
                </a:solidFill>
              </a:rPr>
              <a:t>is a declarative sentence (that is, a sentence that declares a fact) that is either true or false, but not both.</a:t>
            </a:r>
          </a:p>
        </p:txBody>
      </p:sp>
      <p:sp>
        <p:nvSpPr>
          <p:cNvPr id="11268" name="Rectangle 5"/>
          <p:cNvSpPr>
            <a:spLocks noChangeArrowheads="1"/>
          </p:cNvSpPr>
          <p:nvPr/>
        </p:nvSpPr>
        <p:spPr bwMode="auto">
          <a:xfrm>
            <a:off x="3962400" y="457200"/>
            <a:ext cx="2997937" cy="646331"/>
          </a:xfrm>
          <a:prstGeom prst="rect">
            <a:avLst/>
          </a:prstGeom>
          <a:solidFill>
            <a:srgbClr val="66FFFF"/>
          </a:solidFill>
          <a:ln w="9525">
            <a:noFill/>
            <a:miter lim="800000"/>
            <a:headEnd/>
            <a:tailEnd/>
          </a:ln>
        </p:spPr>
        <p:txBody>
          <a:bodyPr wrap="none">
            <a:spAutoFit/>
          </a:bodyPr>
          <a:lstStyle/>
          <a:p>
            <a:r>
              <a:rPr lang="en-US" sz="3600" b="1"/>
              <a:t>Propositions</a:t>
            </a:r>
          </a:p>
        </p:txBody>
      </p:sp>
      <p:sp>
        <p:nvSpPr>
          <p:cNvPr id="11269" name="Text Box 6"/>
          <p:cNvSpPr txBox="1">
            <a:spLocks noChangeArrowheads="1"/>
          </p:cNvSpPr>
          <p:nvPr/>
        </p:nvSpPr>
        <p:spPr bwMode="auto">
          <a:xfrm>
            <a:off x="406400" y="2895601"/>
            <a:ext cx="11480800" cy="2031325"/>
          </a:xfrm>
          <a:prstGeom prst="rect">
            <a:avLst/>
          </a:prstGeom>
          <a:noFill/>
          <a:ln w="9525">
            <a:noFill/>
            <a:miter lim="800000"/>
            <a:headEnd/>
            <a:tailEnd/>
          </a:ln>
        </p:spPr>
        <p:txBody>
          <a:bodyPr>
            <a:spAutoFit/>
          </a:bodyPr>
          <a:lstStyle/>
          <a:p>
            <a:r>
              <a:rPr lang="en-US" b="1" dirty="0">
                <a:solidFill>
                  <a:schemeClr val="tx2"/>
                </a:solidFill>
              </a:rPr>
              <a:t>EXAMPLE 1 </a:t>
            </a:r>
            <a:r>
              <a:rPr lang="en-US" dirty="0">
                <a:solidFill>
                  <a:schemeClr val="tx2"/>
                </a:solidFill>
              </a:rPr>
              <a:t>All the following declarative sentences are propositions.</a:t>
            </a:r>
          </a:p>
          <a:p>
            <a:r>
              <a:rPr lang="en-US" dirty="0">
                <a:solidFill>
                  <a:schemeClr val="tx2"/>
                </a:solidFill>
              </a:rPr>
              <a:t>1. Washington, D.C., is the capital of the United States of America.</a:t>
            </a:r>
          </a:p>
          <a:p>
            <a:r>
              <a:rPr lang="en-US" dirty="0">
                <a:solidFill>
                  <a:schemeClr val="tx2"/>
                </a:solidFill>
              </a:rPr>
              <a:t>2. Toronto is the capital of Canada.</a:t>
            </a:r>
          </a:p>
          <a:p>
            <a:r>
              <a:rPr lang="en-US" dirty="0">
                <a:solidFill>
                  <a:schemeClr val="tx2"/>
                </a:solidFill>
              </a:rPr>
              <a:t>3. 1 + 1 = 2.</a:t>
            </a:r>
          </a:p>
          <a:p>
            <a:r>
              <a:rPr lang="en-US" dirty="0">
                <a:solidFill>
                  <a:schemeClr val="tx2"/>
                </a:solidFill>
              </a:rPr>
              <a:t>4. 2 + 2 = 3.</a:t>
            </a:r>
          </a:p>
          <a:p>
            <a:endParaRPr lang="en-US" dirty="0">
              <a:solidFill>
                <a:schemeClr val="tx2"/>
              </a:solidFill>
            </a:endParaRPr>
          </a:p>
          <a:p>
            <a:r>
              <a:rPr lang="en-US" dirty="0">
                <a:solidFill>
                  <a:schemeClr val="tx2"/>
                </a:solidFill>
              </a:rPr>
              <a:t>Propositions 1 and 3 are true, whereas 2 and 4 are false.</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2"/>
          </p:nvPr>
        </p:nvSpPr>
        <p:spPr>
          <a:noFill/>
        </p:spPr>
        <p:txBody>
          <a:bodyPr/>
          <a:lstStyle/>
          <a:p>
            <a:fld id="{7EB4777E-BF60-4080-AFD6-53BC86ECAFFE}" type="slidenum">
              <a:rPr lang="en-US" smtClean="0"/>
              <a:pPr/>
              <a:t>28</a:t>
            </a:fld>
            <a:endParaRPr lang="en-US" smtClean="0"/>
          </a:p>
        </p:txBody>
      </p:sp>
      <p:sp>
        <p:nvSpPr>
          <p:cNvPr id="12291" name="Text Box 4"/>
          <p:cNvSpPr txBox="1">
            <a:spLocks noChangeArrowheads="1"/>
          </p:cNvSpPr>
          <p:nvPr/>
        </p:nvSpPr>
        <p:spPr bwMode="auto">
          <a:xfrm>
            <a:off x="203200" y="156754"/>
            <a:ext cx="11480800" cy="3416320"/>
          </a:xfrm>
          <a:prstGeom prst="rect">
            <a:avLst/>
          </a:prstGeom>
          <a:noFill/>
          <a:ln w="9525">
            <a:noFill/>
            <a:miter lim="800000"/>
            <a:headEnd/>
            <a:tailEnd/>
          </a:ln>
        </p:spPr>
        <p:txBody>
          <a:bodyPr wrap="square">
            <a:spAutoFit/>
          </a:bodyPr>
          <a:lstStyle/>
          <a:p>
            <a:r>
              <a:rPr lang="en-US" dirty="0">
                <a:solidFill>
                  <a:schemeClr val="tx2"/>
                </a:solidFill>
              </a:rPr>
              <a:t>Some sentences that are not propositions are given in Example 2.</a:t>
            </a:r>
          </a:p>
          <a:p>
            <a:endParaRPr lang="en-US" b="1" dirty="0">
              <a:solidFill>
                <a:schemeClr val="tx2"/>
              </a:solidFill>
            </a:endParaRPr>
          </a:p>
          <a:p>
            <a:r>
              <a:rPr lang="en-US" b="1" dirty="0">
                <a:solidFill>
                  <a:schemeClr val="tx2"/>
                </a:solidFill>
              </a:rPr>
              <a:t>EXAMPLE 2 </a:t>
            </a:r>
            <a:r>
              <a:rPr lang="en-US" dirty="0">
                <a:solidFill>
                  <a:schemeClr val="tx2"/>
                </a:solidFill>
              </a:rPr>
              <a:t>Consider the following sentences.</a:t>
            </a:r>
          </a:p>
          <a:p>
            <a:r>
              <a:rPr lang="en-US" dirty="0">
                <a:solidFill>
                  <a:schemeClr val="tx2"/>
                </a:solidFill>
              </a:rPr>
              <a:t>1. What time is it?</a:t>
            </a:r>
          </a:p>
          <a:p>
            <a:r>
              <a:rPr lang="en-US" dirty="0">
                <a:solidFill>
                  <a:schemeClr val="tx2"/>
                </a:solidFill>
              </a:rPr>
              <a:t>2. Read this carefully.</a:t>
            </a:r>
          </a:p>
          <a:p>
            <a:r>
              <a:rPr lang="en-US" dirty="0">
                <a:solidFill>
                  <a:schemeClr val="tx2"/>
                </a:solidFill>
              </a:rPr>
              <a:t>3. </a:t>
            </a:r>
            <a:r>
              <a:rPr lang="en-US" i="1" dirty="0">
                <a:solidFill>
                  <a:schemeClr val="tx2"/>
                </a:solidFill>
              </a:rPr>
              <a:t>x </a:t>
            </a:r>
            <a:r>
              <a:rPr lang="en-US" dirty="0">
                <a:solidFill>
                  <a:schemeClr val="tx2"/>
                </a:solidFill>
              </a:rPr>
              <a:t>+ 1 = 2.</a:t>
            </a:r>
          </a:p>
          <a:p>
            <a:r>
              <a:rPr lang="en-US" dirty="0">
                <a:solidFill>
                  <a:schemeClr val="tx2"/>
                </a:solidFill>
              </a:rPr>
              <a:t>4. </a:t>
            </a:r>
            <a:r>
              <a:rPr lang="en-US" i="1" dirty="0">
                <a:solidFill>
                  <a:schemeClr val="tx2"/>
                </a:solidFill>
              </a:rPr>
              <a:t>x </a:t>
            </a:r>
            <a:r>
              <a:rPr lang="en-US" dirty="0">
                <a:solidFill>
                  <a:schemeClr val="tx2"/>
                </a:solidFill>
              </a:rPr>
              <a:t>+ </a:t>
            </a:r>
            <a:r>
              <a:rPr lang="en-US" i="1" dirty="0">
                <a:solidFill>
                  <a:schemeClr val="tx2"/>
                </a:solidFill>
              </a:rPr>
              <a:t>y </a:t>
            </a:r>
            <a:r>
              <a:rPr lang="en-US" dirty="0">
                <a:solidFill>
                  <a:schemeClr val="tx2"/>
                </a:solidFill>
              </a:rPr>
              <a:t>= </a:t>
            </a:r>
            <a:r>
              <a:rPr lang="en-US" i="1" dirty="0">
                <a:solidFill>
                  <a:schemeClr val="tx2"/>
                </a:solidFill>
              </a:rPr>
              <a:t>z</a:t>
            </a:r>
            <a:r>
              <a:rPr lang="en-US" dirty="0">
                <a:solidFill>
                  <a:schemeClr val="tx2"/>
                </a:solidFill>
              </a:rPr>
              <a:t>.</a:t>
            </a:r>
          </a:p>
          <a:p>
            <a:endParaRPr lang="en-US" dirty="0">
              <a:solidFill>
                <a:schemeClr val="tx2"/>
              </a:solidFill>
            </a:endParaRPr>
          </a:p>
          <a:p>
            <a:pPr algn="just"/>
            <a:r>
              <a:rPr lang="en-US" dirty="0">
                <a:solidFill>
                  <a:schemeClr val="tx2"/>
                </a:solidFill>
              </a:rPr>
              <a:t>Sentences 1 and 2 are not propositions because they are not declarative sentences. Sentences 3 and 4 are not propositions because they are neither true nor false. Note that each of sentences 3</a:t>
            </a:r>
          </a:p>
          <a:p>
            <a:pPr algn="just"/>
            <a:r>
              <a:rPr lang="en-US" dirty="0">
                <a:solidFill>
                  <a:schemeClr val="tx2"/>
                </a:solidFill>
              </a:rPr>
              <a:t>and 4 can be turned into a proposition if we assign values to the variables.</a:t>
            </a:r>
          </a:p>
        </p:txBody>
      </p:sp>
      <p:sp>
        <p:nvSpPr>
          <p:cNvPr id="4" name="Rectangle 3"/>
          <p:cNvSpPr/>
          <p:nvPr/>
        </p:nvSpPr>
        <p:spPr>
          <a:xfrm>
            <a:off x="239485" y="3513910"/>
            <a:ext cx="11569338" cy="1200329"/>
          </a:xfrm>
          <a:prstGeom prst="rect">
            <a:avLst/>
          </a:prstGeom>
        </p:spPr>
        <p:txBody>
          <a:bodyPr wrap="square">
            <a:spAutoFit/>
          </a:bodyPr>
          <a:lstStyle/>
          <a:p>
            <a:pPr algn="just"/>
            <a:r>
              <a:rPr lang="en-US" dirty="0" smtClean="0">
                <a:solidFill>
                  <a:schemeClr val="tx2"/>
                </a:solidFill>
              </a:rPr>
              <a:t>We use letters to denote </a:t>
            </a:r>
            <a:r>
              <a:rPr lang="en-US" b="1" dirty="0" smtClean="0">
                <a:solidFill>
                  <a:schemeClr val="tx2"/>
                </a:solidFill>
              </a:rPr>
              <a:t>propositional variables. </a:t>
            </a:r>
            <a:r>
              <a:rPr lang="en-US" dirty="0" smtClean="0">
                <a:solidFill>
                  <a:schemeClr val="tx2"/>
                </a:solidFill>
              </a:rPr>
              <a:t>The </a:t>
            </a:r>
            <a:r>
              <a:rPr lang="en-US" b="1" dirty="0" smtClean="0">
                <a:solidFill>
                  <a:schemeClr val="tx2"/>
                </a:solidFill>
              </a:rPr>
              <a:t>truth value </a:t>
            </a:r>
            <a:r>
              <a:rPr lang="en-US" dirty="0" smtClean="0">
                <a:solidFill>
                  <a:schemeClr val="tx2"/>
                </a:solidFill>
              </a:rPr>
              <a:t>of a proposition is true, denoted by T, if it is a true proposition, and the truth value of a proposition is false, denoted by F, if it is a false proposition. The area of logic that deals with propositions is called the </a:t>
            </a:r>
            <a:r>
              <a:rPr lang="en-US" b="1" dirty="0" smtClean="0">
                <a:solidFill>
                  <a:schemeClr val="tx2"/>
                </a:solidFill>
              </a:rPr>
              <a:t>propositional calculus </a:t>
            </a:r>
            <a:r>
              <a:rPr lang="en-US" dirty="0" smtClean="0">
                <a:solidFill>
                  <a:schemeClr val="tx2"/>
                </a:solidFill>
              </a:rPr>
              <a:t>or </a:t>
            </a:r>
            <a:r>
              <a:rPr lang="en-US" b="1" dirty="0" smtClean="0">
                <a:solidFill>
                  <a:schemeClr val="tx2"/>
                </a:solidFill>
              </a:rPr>
              <a:t>propositional logic</a:t>
            </a:r>
            <a:r>
              <a:rPr lang="en-US" dirty="0" smtClean="0">
                <a:solidFill>
                  <a:schemeClr val="tx2"/>
                </a:solidFill>
              </a:rPr>
              <a:t>.</a:t>
            </a:r>
            <a:endParaRPr lang="en-US" dirty="0">
              <a:solidFill>
                <a:schemeClr val="tx2"/>
              </a:solidFill>
            </a:endParaRPr>
          </a:p>
        </p:txBody>
      </p:sp>
      <p:sp>
        <p:nvSpPr>
          <p:cNvPr id="5" name="Rectangle 4"/>
          <p:cNvSpPr/>
          <p:nvPr/>
        </p:nvSpPr>
        <p:spPr>
          <a:xfrm>
            <a:off x="248194" y="4725464"/>
            <a:ext cx="11586755" cy="1477328"/>
          </a:xfrm>
          <a:prstGeom prst="rect">
            <a:avLst/>
          </a:prstGeom>
        </p:spPr>
        <p:txBody>
          <a:bodyPr wrap="square">
            <a:spAutoFit/>
          </a:bodyPr>
          <a:lstStyle/>
          <a:p>
            <a:pPr algn="just"/>
            <a:r>
              <a:rPr lang="en-US" b="1" dirty="0" smtClean="0">
                <a:solidFill>
                  <a:schemeClr val="tx2"/>
                </a:solidFill>
              </a:rPr>
              <a:t>DEFINITION 1 </a:t>
            </a:r>
            <a:r>
              <a:rPr lang="en-US" dirty="0" smtClean="0">
                <a:solidFill>
                  <a:schemeClr val="tx2"/>
                </a:solidFill>
              </a:rPr>
              <a:t>Let </a:t>
            </a:r>
            <a:r>
              <a:rPr lang="en-US" i="1" dirty="0" smtClean="0">
                <a:solidFill>
                  <a:schemeClr val="tx2"/>
                </a:solidFill>
              </a:rPr>
              <a:t>p </a:t>
            </a:r>
            <a:r>
              <a:rPr lang="en-US" dirty="0" smtClean="0">
                <a:solidFill>
                  <a:schemeClr val="tx2"/>
                </a:solidFill>
              </a:rPr>
              <a:t>be a proposition. The </a:t>
            </a:r>
            <a:r>
              <a:rPr lang="en-US" i="1" dirty="0" smtClean="0">
                <a:solidFill>
                  <a:schemeClr val="tx2"/>
                </a:solidFill>
              </a:rPr>
              <a:t>negation of p</a:t>
            </a:r>
            <a:r>
              <a:rPr lang="en-US" dirty="0" smtClean="0">
                <a:solidFill>
                  <a:schemeClr val="tx2"/>
                </a:solidFill>
              </a:rPr>
              <a:t>, denoted by ￢</a:t>
            </a:r>
            <a:r>
              <a:rPr lang="en-US" i="1" dirty="0" smtClean="0">
                <a:solidFill>
                  <a:schemeClr val="tx2"/>
                </a:solidFill>
              </a:rPr>
              <a:t>p </a:t>
            </a:r>
            <a:r>
              <a:rPr lang="en-US" dirty="0" smtClean="0">
                <a:solidFill>
                  <a:schemeClr val="tx2"/>
                </a:solidFill>
              </a:rPr>
              <a:t>(also denoted by </a:t>
            </a:r>
            <a:r>
              <a:rPr lang="en-US" i="1" dirty="0" smtClean="0">
                <a:solidFill>
                  <a:schemeClr val="tx2"/>
                </a:solidFill>
              </a:rPr>
              <a:t>p</a:t>
            </a:r>
            <a:r>
              <a:rPr lang="en-US" dirty="0" smtClean="0">
                <a:solidFill>
                  <a:schemeClr val="tx2"/>
                </a:solidFill>
              </a:rPr>
              <a:t>), is the statement </a:t>
            </a:r>
          </a:p>
          <a:p>
            <a:pPr algn="just"/>
            <a:r>
              <a:rPr lang="en-US" dirty="0" smtClean="0">
                <a:solidFill>
                  <a:schemeClr val="tx2"/>
                </a:solidFill>
              </a:rPr>
              <a:t>“It is not the case that </a:t>
            </a:r>
            <a:r>
              <a:rPr lang="en-US" i="1" dirty="0" smtClean="0">
                <a:solidFill>
                  <a:schemeClr val="tx2"/>
                </a:solidFill>
              </a:rPr>
              <a:t>p</a:t>
            </a:r>
            <a:r>
              <a:rPr lang="en-US" dirty="0" smtClean="0">
                <a:solidFill>
                  <a:schemeClr val="tx2"/>
                </a:solidFill>
              </a:rPr>
              <a:t>.”</a:t>
            </a:r>
          </a:p>
          <a:p>
            <a:pPr algn="just"/>
            <a:r>
              <a:rPr lang="en-US" dirty="0" smtClean="0">
                <a:solidFill>
                  <a:schemeClr val="tx2"/>
                </a:solidFill>
              </a:rPr>
              <a:t>The proposition ￢</a:t>
            </a:r>
            <a:r>
              <a:rPr lang="en-US" i="1" dirty="0" smtClean="0">
                <a:solidFill>
                  <a:schemeClr val="tx2"/>
                </a:solidFill>
              </a:rPr>
              <a:t>p </a:t>
            </a:r>
            <a:r>
              <a:rPr lang="en-US" dirty="0" smtClean="0">
                <a:solidFill>
                  <a:schemeClr val="tx2"/>
                </a:solidFill>
              </a:rPr>
              <a:t>is read “not </a:t>
            </a:r>
            <a:r>
              <a:rPr lang="en-US" i="1" dirty="0" smtClean="0">
                <a:solidFill>
                  <a:schemeClr val="tx2"/>
                </a:solidFill>
              </a:rPr>
              <a:t>p</a:t>
            </a:r>
            <a:r>
              <a:rPr lang="en-US" dirty="0" smtClean="0">
                <a:solidFill>
                  <a:schemeClr val="tx2"/>
                </a:solidFill>
              </a:rPr>
              <a:t>.” The truth value of the negation of </a:t>
            </a:r>
            <a:r>
              <a:rPr lang="en-US" i="1" dirty="0" smtClean="0">
                <a:solidFill>
                  <a:schemeClr val="tx2"/>
                </a:solidFill>
              </a:rPr>
              <a:t>p</a:t>
            </a:r>
            <a:r>
              <a:rPr lang="en-US" dirty="0" smtClean="0">
                <a:solidFill>
                  <a:schemeClr val="tx2"/>
                </a:solidFill>
              </a:rPr>
              <a:t>, ￢</a:t>
            </a:r>
            <a:r>
              <a:rPr lang="en-US" i="1" dirty="0" smtClean="0">
                <a:solidFill>
                  <a:schemeClr val="tx2"/>
                </a:solidFill>
              </a:rPr>
              <a:t>p</a:t>
            </a:r>
            <a:r>
              <a:rPr lang="en-US" dirty="0" smtClean="0">
                <a:solidFill>
                  <a:schemeClr val="tx2"/>
                </a:solidFill>
              </a:rPr>
              <a:t>, is the opposite of the truth value of </a:t>
            </a:r>
            <a:r>
              <a:rPr lang="en-US" i="1" dirty="0" smtClean="0">
                <a:solidFill>
                  <a:schemeClr val="tx2"/>
                </a:solidFill>
              </a:rPr>
              <a:t>p</a:t>
            </a:r>
            <a:r>
              <a:rPr lang="en-US" dirty="0" smtClean="0">
                <a:solidFill>
                  <a:schemeClr val="tx2"/>
                </a:solidFill>
              </a:rPr>
              <a:t>.</a:t>
            </a:r>
            <a:endParaRPr lang="en-US" dirty="0">
              <a:solidFill>
                <a:schemeClr val="tx2"/>
              </a:solidFill>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sldNum" sz="quarter" idx="12"/>
          </p:nvPr>
        </p:nvSpPr>
        <p:spPr>
          <a:noFill/>
        </p:spPr>
        <p:txBody>
          <a:bodyPr/>
          <a:lstStyle/>
          <a:p>
            <a:fld id="{FC660F92-716B-4887-82E9-18A9E947B6A5}" type="slidenum">
              <a:rPr lang="en-US" smtClean="0"/>
              <a:pPr/>
              <a:t>29</a:t>
            </a:fld>
            <a:endParaRPr lang="en-US" smtClean="0"/>
          </a:p>
        </p:txBody>
      </p:sp>
      <p:sp>
        <p:nvSpPr>
          <p:cNvPr id="1028" name="Text Box 4"/>
          <p:cNvSpPr txBox="1">
            <a:spLocks noChangeArrowheads="1"/>
          </p:cNvSpPr>
          <p:nvPr/>
        </p:nvSpPr>
        <p:spPr bwMode="auto">
          <a:xfrm>
            <a:off x="304800" y="457201"/>
            <a:ext cx="11582400" cy="2308324"/>
          </a:xfrm>
          <a:prstGeom prst="rect">
            <a:avLst/>
          </a:prstGeom>
          <a:noFill/>
          <a:ln w="9525">
            <a:noFill/>
            <a:miter lim="800000"/>
            <a:headEnd/>
            <a:tailEnd/>
          </a:ln>
        </p:spPr>
        <p:txBody>
          <a:bodyPr>
            <a:spAutoFit/>
          </a:bodyPr>
          <a:lstStyle/>
          <a:p>
            <a:r>
              <a:rPr lang="en-US" b="1" dirty="0">
                <a:solidFill>
                  <a:schemeClr val="tx2"/>
                </a:solidFill>
              </a:rPr>
              <a:t>EXAMPLE 3 </a:t>
            </a:r>
            <a:r>
              <a:rPr lang="en-US" dirty="0">
                <a:solidFill>
                  <a:schemeClr val="tx2"/>
                </a:solidFill>
              </a:rPr>
              <a:t>Find the negation of the proposition</a:t>
            </a:r>
          </a:p>
          <a:p>
            <a:r>
              <a:rPr lang="en-US" dirty="0">
                <a:solidFill>
                  <a:schemeClr val="tx2"/>
                </a:solidFill>
              </a:rPr>
              <a:t>“Michael’s PC runs Linux” </a:t>
            </a:r>
          </a:p>
          <a:p>
            <a:r>
              <a:rPr lang="en-US" dirty="0">
                <a:solidFill>
                  <a:schemeClr val="tx2"/>
                </a:solidFill>
              </a:rPr>
              <a:t>and express this in simple English.</a:t>
            </a:r>
          </a:p>
          <a:p>
            <a:endParaRPr lang="en-US" i="1" dirty="0">
              <a:solidFill>
                <a:schemeClr val="tx2"/>
              </a:solidFill>
            </a:endParaRPr>
          </a:p>
          <a:p>
            <a:r>
              <a:rPr lang="en-US" i="1" dirty="0">
                <a:solidFill>
                  <a:schemeClr val="tx2"/>
                </a:solidFill>
              </a:rPr>
              <a:t>Solution: </a:t>
            </a:r>
            <a:r>
              <a:rPr lang="en-US" dirty="0">
                <a:solidFill>
                  <a:schemeClr val="tx2"/>
                </a:solidFill>
              </a:rPr>
              <a:t>The negation is</a:t>
            </a:r>
          </a:p>
          <a:p>
            <a:r>
              <a:rPr lang="en-US" dirty="0">
                <a:solidFill>
                  <a:schemeClr val="tx2"/>
                </a:solidFill>
              </a:rPr>
              <a:t>“It is not the case that Michael’s PC runs Linux.”</a:t>
            </a:r>
          </a:p>
          <a:p>
            <a:r>
              <a:rPr lang="en-US" dirty="0">
                <a:solidFill>
                  <a:schemeClr val="tx2"/>
                </a:solidFill>
              </a:rPr>
              <a:t>This negation can be more simply expressed as</a:t>
            </a:r>
          </a:p>
          <a:p>
            <a:r>
              <a:rPr lang="en-US" dirty="0">
                <a:solidFill>
                  <a:schemeClr val="tx2"/>
                </a:solidFill>
              </a:rPr>
              <a:t>“Michael’s PC does not run Linux.”</a:t>
            </a:r>
          </a:p>
        </p:txBody>
      </p:sp>
      <p:sp>
        <p:nvSpPr>
          <p:cNvPr id="1029" name="Text Box 5"/>
          <p:cNvSpPr txBox="1">
            <a:spLocks noChangeArrowheads="1"/>
          </p:cNvSpPr>
          <p:nvPr/>
        </p:nvSpPr>
        <p:spPr bwMode="auto">
          <a:xfrm>
            <a:off x="203200" y="3505200"/>
            <a:ext cx="11582400" cy="369332"/>
          </a:xfrm>
          <a:prstGeom prst="rect">
            <a:avLst/>
          </a:prstGeom>
          <a:noFill/>
          <a:ln w="9525">
            <a:noFill/>
            <a:miter lim="800000"/>
            <a:headEnd/>
            <a:tailEnd/>
          </a:ln>
        </p:spPr>
        <p:txBody>
          <a:bodyPr>
            <a:spAutoFit/>
          </a:bodyPr>
          <a:lstStyle/>
          <a:p>
            <a:pPr>
              <a:spcBef>
                <a:spcPct val="50000"/>
              </a:spcBef>
            </a:pPr>
            <a:r>
              <a:rPr lang="en-US" dirty="0">
                <a:solidFill>
                  <a:schemeClr val="tx2"/>
                </a:solidFill>
              </a:rPr>
              <a:t>Table 1 displays the </a:t>
            </a:r>
            <a:r>
              <a:rPr lang="en-US" b="1" dirty="0">
                <a:solidFill>
                  <a:schemeClr val="tx2"/>
                </a:solidFill>
              </a:rPr>
              <a:t>truth table </a:t>
            </a:r>
            <a:r>
              <a:rPr lang="en-US" dirty="0">
                <a:solidFill>
                  <a:schemeClr val="tx2"/>
                </a:solidFill>
              </a:rPr>
              <a:t>for the negation of a proposition </a:t>
            </a:r>
            <a:r>
              <a:rPr lang="en-US" i="1" dirty="0">
                <a:solidFill>
                  <a:schemeClr val="tx2"/>
                </a:solidFill>
              </a:rPr>
              <a:t>p</a:t>
            </a:r>
            <a:r>
              <a:rPr lang="en-US" dirty="0">
                <a:solidFill>
                  <a:schemeClr val="tx2"/>
                </a:solidFill>
              </a:rPr>
              <a:t>.</a:t>
            </a:r>
          </a:p>
        </p:txBody>
      </p:sp>
      <p:graphicFrame>
        <p:nvGraphicFramePr>
          <p:cNvPr id="1026" name="Object 6"/>
          <p:cNvGraphicFramePr>
            <a:graphicFrameLocks noChangeAspect="1"/>
          </p:cNvGraphicFramePr>
          <p:nvPr>
            <p:ph/>
          </p:nvPr>
        </p:nvGraphicFramePr>
        <p:xfrm>
          <a:off x="3962400" y="3886200"/>
          <a:ext cx="2963333" cy="2667000"/>
        </p:xfrm>
        <a:graphic>
          <a:graphicData uri="http://schemas.openxmlformats.org/presentationml/2006/ole">
            <p:oleObj spid="_x0000_s3074" name="Bitmap Image" r:id="rId3" imgW="1762371" imgH="2114845" progId="PBrush">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114" y="1685108"/>
            <a:ext cx="11176000" cy="3785652"/>
          </a:xfrm>
          <a:prstGeom prst="rect">
            <a:avLst/>
          </a:prstGeom>
          <a:solidFill>
            <a:srgbClr val="CCFFFF"/>
          </a:solidFill>
        </p:spPr>
        <p:txBody>
          <a:bodyPr wrap="square" rtlCol="0">
            <a:spAutoFit/>
          </a:bodyPr>
          <a:lstStyle/>
          <a:p>
            <a:pPr algn="just">
              <a:buFont typeface="Wingdings" pitchFamily="2" charset="2"/>
              <a:buChar char="ü"/>
            </a:pPr>
            <a:r>
              <a:rPr lang="en-GB" sz="2400" b="1" dirty="0" smtClean="0">
                <a:solidFill>
                  <a:schemeClr val="tx2"/>
                </a:solidFill>
                <a:latin typeface="Times New Roman" pitchFamily="18" charset="0"/>
                <a:cs typeface="Times New Roman" pitchFamily="18" charset="0"/>
              </a:rPr>
              <a:t>Sets are used to group objects together. Often, but not always, the objects in a set have similar properties. </a:t>
            </a:r>
          </a:p>
          <a:p>
            <a:pPr algn="just"/>
            <a:endParaRPr lang="en-GB" sz="2400" b="1" dirty="0" smtClean="0">
              <a:solidFill>
                <a:schemeClr val="tx2"/>
              </a:solidFill>
              <a:latin typeface="Times New Roman" pitchFamily="18" charset="0"/>
              <a:cs typeface="Times New Roman" pitchFamily="18" charset="0"/>
            </a:endParaRPr>
          </a:p>
          <a:p>
            <a:pPr algn="just">
              <a:buFont typeface="Wingdings" pitchFamily="2" charset="2"/>
              <a:buChar char="ü"/>
            </a:pPr>
            <a:r>
              <a:rPr lang="en-GB" sz="2400" b="1" dirty="0" smtClean="0">
                <a:solidFill>
                  <a:schemeClr val="tx2"/>
                </a:solidFill>
                <a:latin typeface="Times New Roman" pitchFamily="18" charset="0"/>
                <a:cs typeface="Times New Roman" pitchFamily="18" charset="0"/>
              </a:rPr>
              <a:t>For instance, all the students who are currently enrolled in your school make up a set. Likewise, all the students currently taking a course in discrete mathematics at any school make up a set. </a:t>
            </a:r>
          </a:p>
          <a:p>
            <a:pPr algn="just"/>
            <a:endParaRPr lang="en-GB" sz="2400" b="1" dirty="0" smtClean="0">
              <a:solidFill>
                <a:schemeClr val="tx2"/>
              </a:solidFill>
              <a:latin typeface="Times New Roman" pitchFamily="18" charset="0"/>
              <a:cs typeface="Times New Roman" pitchFamily="18" charset="0"/>
            </a:endParaRPr>
          </a:p>
          <a:p>
            <a:pPr algn="just">
              <a:buFont typeface="Wingdings" pitchFamily="2" charset="2"/>
              <a:buChar char="ü"/>
            </a:pPr>
            <a:r>
              <a:rPr lang="en-GB" sz="2400" b="1" dirty="0" smtClean="0">
                <a:solidFill>
                  <a:schemeClr val="tx2"/>
                </a:solidFill>
                <a:latin typeface="Times New Roman" pitchFamily="18" charset="0"/>
                <a:cs typeface="Times New Roman" pitchFamily="18" charset="0"/>
              </a:rPr>
              <a:t>In addition, those students enrolled in your school who are taking a course in discrete mathematics form a set that can be obtained by taking the elements common to the first two collections.</a:t>
            </a:r>
            <a:endParaRPr lang="en-GB" sz="2400" b="1" dirty="0">
              <a:solidFill>
                <a:schemeClr val="tx2"/>
              </a:solidFill>
              <a:latin typeface="Times New Roman" pitchFamily="18" charset="0"/>
              <a:cs typeface="Times New Roman" pitchFamily="18" charset="0"/>
            </a:endParaRPr>
          </a:p>
        </p:txBody>
      </p:sp>
      <p:sp>
        <p:nvSpPr>
          <p:cNvPr id="5" name="TextBox 4"/>
          <p:cNvSpPr txBox="1"/>
          <p:nvPr/>
        </p:nvSpPr>
        <p:spPr>
          <a:xfrm>
            <a:off x="4876800" y="0"/>
            <a:ext cx="1863634" cy="1107996"/>
          </a:xfrm>
          <a:prstGeom prst="rect">
            <a:avLst/>
          </a:prstGeom>
          <a:noFill/>
        </p:spPr>
        <p:txBody>
          <a:bodyPr wrap="square" rtlCol="0">
            <a:spAutoFit/>
          </a:bodyPr>
          <a:lstStyle/>
          <a:p>
            <a:r>
              <a:rPr lang="en-GB" sz="6600" b="1" dirty="0" smtClean="0">
                <a:solidFill>
                  <a:srgbClr val="FF0000"/>
                </a:solidFill>
                <a:latin typeface="Times New Roman" pitchFamily="18" charset="0"/>
                <a:cs typeface="Times New Roman" pitchFamily="18" charset="0"/>
              </a:rPr>
              <a:t>Sets</a:t>
            </a:r>
            <a:endParaRPr lang="en-GB" sz="6600" b="1" dirty="0">
              <a:solidFill>
                <a:srgbClr val="FF0000"/>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2"/>
          </p:nvPr>
        </p:nvSpPr>
        <p:spPr>
          <a:noFill/>
        </p:spPr>
        <p:txBody>
          <a:bodyPr/>
          <a:lstStyle/>
          <a:p>
            <a:fld id="{D4758836-13DA-4E60-B1A7-27061AEC79CB}" type="slidenum">
              <a:rPr lang="en-US" smtClean="0"/>
              <a:pPr/>
              <a:t>30</a:t>
            </a:fld>
            <a:endParaRPr lang="en-US" smtClean="0"/>
          </a:p>
        </p:txBody>
      </p:sp>
      <p:sp>
        <p:nvSpPr>
          <p:cNvPr id="14339" name="Text Box 4"/>
          <p:cNvSpPr txBox="1">
            <a:spLocks noChangeArrowheads="1"/>
          </p:cNvSpPr>
          <p:nvPr/>
        </p:nvSpPr>
        <p:spPr bwMode="auto">
          <a:xfrm>
            <a:off x="101600" y="457200"/>
            <a:ext cx="11887200" cy="923330"/>
          </a:xfrm>
          <a:prstGeom prst="rect">
            <a:avLst/>
          </a:prstGeom>
          <a:solidFill>
            <a:srgbClr val="FFFF00"/>
          </a:solidFill>
          <a:ln w="9525">
            <a:noFill/>
            <a:miter lim="800000"/>
            <a:headEnd/>
            <a:tailEnd/>
          </a:ln>
        </p:spPr>
        <p:txBody>
          <a:bodyPr>
            <a:spAutoFit/>
          </a:bodyPr>
          <a:lstStyle/>
          <a:p>
            <a:pPr algn="just"/>
            <a:r>
              <a:rPr lang="en-US" b="1" dirty="0">
                <a:solidFill>
                  <a:schemeClr val="tx2"/>
                </a:solidFill>
              </a:rPr>
              <a:t>DEFINITION 2 </a:t>
            </a:r>
            <a:r>
              <a:rPr lang="en-US" dirty="0">
                <a:solidFill>
                  <a:schemeClr val="tx2"/>
                </a:solidFill>
              </a:rPr>
              <a:t>Let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be propositions. The </a:t>
            </a:r>
            <a:r>
              <a:rPr lang="en-US" i="1" dirty="0">
                <a:solidFill>
                  <a:schemeClr val="tx2"/>
                </a:solidFill>
              </a:rPr>
              <a:t>conjunction </a:t>
            </a:r>
            <a:r>
              <a:rPr lang="en-US" dirty="0">
                <a:solidFill>
                  <a:schemeClr val="tx2"/>
                </a:solidFill>
              </a:rPr>
              <a:t>of </a:t>
            </a:r>
            <a:r>
              <a:rPr lang="en-US" i="1" dirty="0">
                <a:solidFill>
                  <a:schemeClr val="tx2"/>
                </a:solidFill>
              </a:rPr>
              <a:t>p </a:t>
            </a:r>
            <a:r>
              <a:rPr lang="en-US" dirty="0">
                <a:solidFill>
                  <a:schemeClr val="tx2"/>
                </a:solidFill>
              </a:rPr>
              <a:t>and </a:t>
            </a:r>
            <a:r>
              <a:rPr lang="en-US" i="1" dirty="0">
                <a:solidFill>
                  <a:schemeClr val="tx2"/>
                </a:solidFill>
              </a:rPr>
              <a:t>q</a:t>
            </a:r>
            <a:r>
              <a:rPr lang="en-US" dirty="0">
                <a:solidFill>
                  <a:schemeClr val="tx2"/>
                </a:solidFill>
              </a:rPr>
              <a:t>, denoted by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is the proposition “</a:t>
            </a:r>
            <a:r>
              <a:rPr lang="en-US" i="1" dirty="0">
                <a:solidFill>
                  <a:schemeClr val="tx2"/>
                </a:solidFill>
              </a:rPr>
              <a:t>p </a:t>
            </a:r>
            <a:r>
              <a:rPr lang="en-US" dirty="0">
                <a:solidFill>
                  <a:schemeClr val="tx2"/>
                </a:solidFill>
              </a:rPr>
              <a:t>and </a:t>
            </a:r>
            <a:r>
              <a:rPr lang="en-US" i="1" dirty="0">
                <a:solidFill>
                  <a:schemeClr val="tx2"/>
                </a:solidFill>
              </a:rPr>
              <a:t>q</a:t>
            </a:r>
            <a:r>
              <a:rPr lang="en-US" dirty="0">
                <a:solidFill>
                  <a:schemeClr val="tx2"/>
                </a:solidFill>
              </a:rPr>
              <a:t>.” The conjunction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is true when both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are true and is false otherwise.</a:t>
            </a:r>
          </a:p>
        </p:txBody>
      </p:sp>
      <p:sp>
        <p:nvSpPr>
          <p:cNvPr id="14340" name="Text Box 5"/>
          <p:cNvSpPr txBox="1">
            <a:spLocks noChangeArrowheads="1"/>
          </p:cNvSpPr>
          <p:nvPr/>
        </p:nvSpPr>
        <p:spPr bwMode="auto">
          <a:xfrm>
            <a:off x="304800" y="2286000"/>
            <a:ext cx="11480800" cy="2308324"/>
          </a:xfrm>
          <a:prstGeom prst="rect">
            <a:avLst/>
          </a:prstGeom>
          <a:noFill/>
          <a:ln w="9525">
            <a:noFill/>
            <a:miter lim="800000"/>
            <a:headEnd/>
            <a:tailEnd/>
          </a:ln>
        </p:spPr>
        <p:txBody>
          <a:bodyPr>
            <a:spAutoFit/>
          </a:bodyPr>
          <a:lstStyle/>
          <a:p>
            <a:pPr algn="just"/>
            <a:r>
              <a:rPr lang="en-US" b="1" dirty="0">
                <a:solidFill>
                  <a:schemeClr val="tx2"/>
                </a:solidFill>
              </a:rPr>
              <a:t>EXAMPLE 4 </a:t>
            </a:r>
            <a:r>
              <a:rPr lang="en-US" dirty="0">
                <a:solidFill>
                  <a:schemeClr val="tx2"/>
                </a:solidFill>
              </a:rPr>
              <a:t>Find the conjunction of the propositions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where </a:t>
            </a:r>
            <a:r>
              <a:rPr lang="en-US" i="1" dirty="0">
                <a:solidFill>
                  <a:schemeClr val="tx2"/>
                </a:solidFill>
              </a:rPr>
              <a:t>p </a:t>
            </a:r>
            <a:r>
              <a:rPr lang="en-US" dirty="0">
                <a:solidFill>
                  <a:schemeClr val="tx2"/>
                </a:solidFill>
              </a:rPr>
              <a:t>is the proposition “Rebecca’s PC has more than 16 GB free hard disk space” and </a:t>
            </a:r>
            <a:r>
              <a:rPr lang="en-US" i="1" dirty="0">
                <a:solidFill>
                  <a:schemeClr val="tx2"/>
                </a:solidFill>
              </a:rPr>
              <a:t>q </a:t>
            </a:r>
            <a:r>
              <a:rPr lang="en-US" dirty="0">
                <a:solidFill>
                  <a:schemeClr val="tx2"/>
                </a:solidFill>
              </a:rPr>
              <a:t>is the proposition “The processor in Rebecca’s PC runs faster than 1 GHz.”</a:t>
            </a:r>
          </a:p>
          <a:p>
            <a:pPr algn="just"/>
            <a:endParaRPr lang="en-US" i="1" dirty="0">
              <a:solidFill>
                <a:schemeClr val="tx2"/>
              </a:solidFill>
            </a:endParaRPr>
          </a:p>
          <a:p>
            <a:pPr algn="just"/>
            <a:r>
              <a:rPr lang="en-US" b="1" dirty="0">
                <a:solidFill>
                  <a:schemeClr val="tx2"/>
                </a:solidFill>
              </a:rPr>
              <a:t>Solution</a:t>
            </a:r>
            <a:r>
              <a:rPr lang="en-US" i="1" dirty="0">
                <a:solidFill>
                  <a:schemeClr val="tx2"/>
                </a:solidFill>
              </a:rPr>
              <a:t>: </a:t>
            </a:r>
            <a:r>
              <a:rPr lang="en-US" dirty="0">
                <a:solidFill>
                  <a:schemeClr val="tx2"/>
                </a:solidFill>
              </a:rPr>
              <a:t>The conjunction of these propositions, </a:t>
            </a:r>
            <a:r>
              <a:rPr lang="en-US" i="1" dirty="0" err="1">
                <a:solidFill>
                  <a:schemeClr val="tx2"/>
                </a:solidFill>
              </a:rPr>
              <a:t>p</a:t>
            </a:r>
            <a:r>
              <a:rPr lang="en-US" dirty="0" err="1">
                <a:solidFill>
                  <a:schemeClr val="tx2"/>
                </a:solidFill>
              </a:rPr>
              <a:t>∧</a:t>
            </a:r>
            <a:r>
              <a:rPr lang="en-US" i="1" dirty="0" err="1">
                <a:solidFill>
                  <a:schemeClr val="tx2"/>
                </a:solidFill>
              </a:rPr>
              <a:t>q</a:t>
            </a:r>
            <a:r>
              <a:rPr lang="en-US" dirty="0">
                <a:solidFill>
                  <a:schemeClr val="tx2"/>
                </a:solidFill>
              </a:rPr>
              <a:t>, is the proposition “Rebecca’s PC has more than 16 GB free hard disk space, and the processor in Rebecca’s PC runs faster than 1 GHz.” This conjunction can be expressed more simply as “Rebecca’s PC has more than 16 GB free hard disk space, and its processor runs faster than 1 GHz.”</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2"/>
          </p:nvPr>
        </p:nvSpPr>
        <p:spPr>
          <a:noFill/>
        </p:spPr>
        <p:txBody>
          <a:bodyPr/>
          <a:lstStyle/>
          <a:p>
            <a:fld id="{9C344A4A-3058-42AD-979B-70509031E7A1}" type="slidenum">
              <a:rPr lang="en-US" smtClean="0"/>
              <a:pPr/>
              <a:t>31</a:t>
            </a:fld>
            <a:endParaRPr lang="en-US" smtClean="0"/>
          </a:p>
        </p:txBody>
      </p:sp>
      <p:sp>
        <p:nvSpPr>
          <p:cNvPr id="15363" name="Text Box 4"/>
          <p:cNvSpPr txBox="1">
            <a:spLocks noChangeArrowheads="1"/>
          </p:cNvSpPr>
          <p:nvPr/>
        </p:nvSpPr>
        <p:spPr bwMode="auto">
          <a:xfrm>
            <a:off x="203200" y="381000"/>
            <a:ext cx="11480800" cy="923330"/>
          </a:xfrm>
          <a:prstGeom prst="rect">
            <a:avLst/>
          </a:prstGeom>
          <a:solidFill>
            <a:srgbClr val="FFFF00"/>
          </a:solidFill>
          <a:ln w="9525">
            <a:noFill/>
            <a:miter lim="800000"/>
            <a:headEnd/>
            <a:tailEnd/>
          </a:ln>
        </p:spPr>
        <p:txBody>
          <a:bodyPr>
            <a:spAutoFit/>
          </a:bodyPr>
          <a:lstStyle/>
          <a:p>
            <a:pPr algn="just"/>
            <a:r>
              <a:rPr lang="en-US" b="1" dirty="0">
                <a:solidFill>
                  <a:schemeClr val="tx2"/>
                </a:solidFill>
              </a:rPr>
              <a:t>DEFINITION 3 </a:t>
            </a:r>
            <a:r>
              <a:rPr lang="en-US" dirty="0">
                <a:solidFill>
                  <a:schemeClr val="tx2"/>
                </a:solidFill>
              </a:rPr>
              <a:t>Let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be propositions. The </a:t>
            </a:r>
            <a:r>
              <a:rPr lang="en-US" i="1" dirty="0">
                <a:solidFill>
                  <a:schemeClr val="tx2"/>
                </a:solidFill>
              </a:rPr>
              <a:t>disjunction </a:t>
            </a:r>
            <a:r>
              <a:rPr lang="en-US" dirty="0">
                <a:solidFill>
                  <a:schemeClr val="tx2"/>
                </a:solidFill>
              </a:rPr>
              <a:t>of </a:t>
            </a:r>
            <a:r>
              <a:rPr lang="en-US" i="1" dirty="0">
                <a:solidFill>
                  <a:schemeClr val="tx2"/>
                </a:solidFill>
              </a:rPr>
              <a:t>p </a:t>
            </a:r>
            <a:r>
              <a:rPr lang="en-US" dirty="0">
                <a:solidFill>
                  <a:schemeClr val="tx2"/>
                </a:solidFill>
              </a:rPr>
              <a:t>and </a:t>
            </a:r>
            <a:r>
              <a:rPr lang="en-US" i="1" dirty="0">
                <a:solidFill>
                  <a:schemeClr val="tx2"/>
                </a:solidFill>
              </a:rPr>
              <a:t>q</a:t>
            </a:r>
            <a:r>
              <a:rPr lang="en-US" dirty="0">
                <a:solidFill>
                  <a:schemeClr val="tx2"/>
                </a:solidFill>
              </a:rPr>
              <a:t>, denoted by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is the proposition “</a:t>
            </a:r>
            <a:r>
              <a:rPr lang="en-US" i="1" dirty="0">
                <a:solidFill>
                  <a:schemeClr val="tx2"/>
                </a:solidFill>
              </a:rPr>
              <a:t>p </a:t>
            </a:r>
            <a:r>
              <a:rPr lang="en-US" dirty="0">
                <a:solidFill>
                  <a:schemeClr val="tx2"/>
                </a:solidFill>
              </a:rPr>
              <a:t>or </a:t>
            </a:r>
            <a:r>
              <a:rPr lang="en-US" i="1" dirty="0">
                <a:solidFill>
                  <a:schemeClr val="tx2"/>
                </a:solidFill>
              </a:rPr>
              <a:t>q</a:t>
            </a:r>
            <a:r>
              <a:rPr lang="en-US" dirty="0">
                <a:solidFill>
                  <a:schemeClr val="tx2"/>
                </a:solidFill>
              </a:rPr>
              <a:t>.” The disjunction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is false when both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are false and is true otherwise.</a:t>
            </a:r>
          </a:p>
        </p:txBody>
      </p:sp>
      <p:sp>
        <p:nvSpPr>
          <p:cNvPr id="15364" name="Text Box 5"/>
          <p:cNvSpPr txBox="1">
            <a:spLocks noChangeArrowheads="1"/>
          </p:cNvSpPr>
          <p:nvPr/>
        </p:nvSpPr>
        <p:spPr bwMode="auto">
          <a:xfrm>
            <a:off x="343989" y="1561013"/>
            <a:ext cx="11277600" cy="1754326"/>
          </a:xfrm>
          <a:prstGeom prst="rect">
            <a:avLst/>
          </a:prstGeom>
          <a:noFill/>
          <a:ln w="9525">
            <a:noFill/>
            <a:miter lim="800000"/>
            <a:headEnd/>
            <a:tailEnd/>
          </a:ln>
        </p:spPr>
        <p:txBody>
          <a:bodyPr>
            <a:spAutoFit/>
          </a:bodyPr>
          <a:lstStyle/>
          <a:p>
            <a:pPr algn="just"/>
            <a:r>
              <a:rPr lang="en-US" b="1" dirty="0">
                <a:solidFill>
                  <a:schemeClr val="tx2"/>
                </a:solidFill>
              </a:rPr>
              <a:t>EXAMPLE 5 </a:t>
            </a:r>
            <a:r>
              <a:rPr lang="en-US" dirty="0">
                <a:solidFill>
                  <a:schemeClr val="tx2"/>
                </a:solidFill>
              </a:rPr>
              <a:t>What is the disjunction of the propositions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where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are the same propositions as in Example 5?</a:t>
            </a:r>
          </a:p>
          <a:p>
            <a:pPr algn="just"/>
            <a:endParaRPr lang="en-US" i="1" dirty="0">
              <a:solidFill>
                <a:schemeClr val="tx2"/>
              </a:solidFill>
            </a:endParaRPr>
          </a:p>
          <a:p>
            <a:pPr algn="just"/>
            <a:r>
              <a:rPr lang="en-US" b="1" dirty="0">
                <a:solidFill>
                  <a:schemeClr val="tx2"/>
                </a:solidFill>
              </a:rPr>
              <a:t>Solution:</a:t>
            </a:r>
            <a:r>
              <a:rPr lang="en-US" i="1" dirty="0">
                <a:solidFill>
                  <a:schemeClr val="tx2"/>
                </a:solidFill>
              </a:rPr>
              <a:t> </a:t>
            </a:r>
            <a:r>
              <a:rPr lang="en-US" dirty="0">
                <a:solidFill>
                  <a:schemeClr val="tx2"/>
                </a:solidFill>
              </a:rPr>
              <a:t>The disjunction of </a:t>
            </a:r>
            <a:r>
              <a:rPr lang="en-US" i="1" dirty="0">
                <a:solidFill>
                  <a:schemeClr val="tx2"/>
                </a:solidFill>
              </a:rPr>
              <a:t>p </a:t>
            </a:r>
            <a:r>
              <a:rPr lang="en-US" dirty="0">
                <a:solidFill>
                  <a:schemeClr val="tx2"/>
                </a:solidFill>
              </a:rPr>
              <a:t>and </a:t>
            </a:r>
            <a:r>
              <a:rPr lang="en-US" i="1" dirty="0">
                <a:solidFill>
                  <a:schemeClr val="tx2"/>
                </a:solidFill>
              </a:rPr>
              <a:t>q</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is the proposition</a:t>
            </a:r>
          </a:p>
          <a:p>
            <a:pPr algn="just"/>
            <a:r>
              <a:rPr lang="en-US" dirty="0">
                <a:solidFill>
                  <a:schemeClr val="tx2"/>
                </a:solidFill>
              </a:rPr>
              <a:t>“Rebecca’s PC has at least 16 GB free hard disk space, or the processor in Rebecca’s PC runs faster than 1 GHz.”</a:t>
            </a:r>
          </a:p>
        </p:txBody>
      </p:sp>
      <p:graphicFrame>
        <p:nvGraphicFramePr>
          <p:cNvPr id="37890" name="Object 4"/>
          <p:cNvGraphicFramePr>
            <a:graphicFrameLocks noChangeAspect="1"/>
          </p:cNvGraphicFramePr>
          <p:nvPr/>
        </p:nvGraphicFramePr>
        <p:xfrm>
          <a:off x="1672046" y="3435531"/>
          <a:ext cx="10305142" cy="3228975"/>
        </p:xfrm>
        <a:graphic>
          <a:graphicData uri="http://schemas.openxmlformats.org/presentationml/2006/ole">
            <p:oleObj spid="_x0000_s37890" name="Bitmap Image" r:id="rId3" imgW="6238095" imgH="2448267" progId="PBrush">
              <p:embed/>
            </p:oleObj>
          </a:graphicData>
        </a:graphic>
      </p:graphicFrame>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2"/>
          </p:nvPr>
        </p:nvSpPr>
        <p:spPr>
          <a:noFill/>
        </p:spPr>
        <p:txBody>
          <a:bodyPr/>
          <a:lstStyle/>
          <a:p>
            <a:fld id="{D7547869-E86C-4D76-8629-432E6D8EBD52}" type="slidenum">
              <a:rPr lang="en-US" smtClean="0"/>
              <a:pPr/>
              <a:t>32</a:t>
            </a:fld>
            <a:endParaRPr lang="en-US" smtClean="0"/>
          </a:p>
        </p:txBody>
      </p:sp>
      <p:sp>
        <p:nvSpPr>
          <p:cNvPr id="16387" name="Text Box 4"/>
          <p:cNvSpPr txBox="1">
            <a:spLocks noChangeArrowheads="1"/>
          </p:cNvSpPr>
          <p:nvPr/>
        </p:nvSpPr>
        <p:spPr bwMode="auto">
          <a:xfrm>
            <a:off x="406400" y="457200"/>
            <a:ext cx="11176000" cy="646331"/>
          </a:xfrm>
          <a:prstGeom prst="rect">
            <a:avLst/>
          </a:prstGeom>
          <a:solidFill>
            <a:srgbClr val="FFFF00"/>
          </a:solidFill>
          <a:ln w="9525">
            <a:noFill/>
            <a:miter lim="800000"/>
            <a:headEnd/>
            <a:tailEnd/>
          </a:ln>
        </p:spPr>
        <p:txBody>
          <a:bodyPr>
            <a:spAutoFit/>
          </a:bodyPr>
          <a:lstStyle/>
          <a:p>
            <a:pPr algn="just"/>
            <a:r>
              <a:rPr lang="en-US" b="1"/>
              <a:t>DEFINITION 4 </a:t>
            </a:r>
            <a:r>
              <a:rPr lang="en-US"/>
              <a:t>Let </a:t>
            </a:r>
            <a:r>
              <a:rPr lang="en-US" i="1"/>
              <a:t>p </a:t>
            </a:r>
            <a:r>
              <a:rPr lang="en-US"/>
              <a:t>and </a:t>
            </a:r>
            <a:r>
              <a:rPr lang="en-US" i="1"/>
              <a:t>q </a:t>
            </a:r>
            <a:r>
              <a:rPr lang="en-US"/>
              <a:t>be propositions. The </a:t>
            </a:r>
            <a:r>
              <a:rPr lang="en-US" i="1"/>
              <a:t>exclusive or </a:t>
            </a:r>
            <a:r>
              <a:rPr lang="en-US"/>
              <a:t>of </a:t>
            </a:r>
            <a:r>
              <a:rPr lang="en-US" i="1"/>
              <a:t>p </a:t>
            </a:r>
            <a:r>
              <a:rPr lang="en-US"/>
              <a:t>and </a:t>
            </a:r>
            <a:r>
              <a:rPr lang="en-US" i="1"/>
              <a:t>q</a:t>
            </a:r>
            <a:r>
              <a:rPr lang="en-US"/>
              <a:t>, denoted by </a:t>
            </a:r>
            <a:r>
              <a:rPr lang="en-US" i="1"/>
              <a:t>p </a:t>
            </a:r>
            <a:r>
              <a:rPr lang="en-US"/>
              <a:t>⊕ </a:t>
            </a:r>
            <a:r>
              <a:rPr lang="en-US" i="1"/>
              <a:t>q</a:t>
            </a:r>
            <a:r>
              <a:rPr lang="en-US"/>
              <a:t>, is the proposition that is true when exactly one of </a:t>
            </a:r>
            <a:r>
              <a:rPr lang="en-US" i="1"/>
              <a:t>p </a:t>
            </a:r>
            <a:r>
              <a:rPr lang="en-US"/>
              <a:t>and </a:t>
            </a:r>
            <a:r>
              <a:rPr lang="en-US" i="1"/>
              <a:t>q </a:t>
            </a:r>
            <a:r>
              <a:rPr lang="en-US"/>
              <a:t>is true and is false otherwise.</a:t>
            </a:r>
          </a:p>
        </p:txBody>
      </p:sp>
      <p:sp>
        <p:nvSpPr>
          <p:cNvPr id="16388" name="Text Box 5"/>
          <p:cNvSpPr txBox="1">
            <a:spLocks noChangeArrowheads="1"/>
          </p:cNvSpPr>
          <p:nvPr/>
        </p:nvSpPr>
        <p:spPr bwMode="auto">
          <a:xfrm>
            <a:off x="468812" y="1271453"/>
            <a:ext cx="11277600" cy="1200329"/>
          </a:xfrm>
          <a:prstGeom prst="rect">
            <a:avLst/>
          </a:prstGeom>
          <a:solidFill>
            <a:srgbClr val="FFFF00"/>
          </a:solidFill>
          <a:ln w="9525">
            <a:noFill/>
            <a:miter lim="800000"/>
            <a:headEnd/>
            <a:tailEnd/>
          </a:ln>
        </p:spPr>
        <p:txBody>
          <a:bodyPr>
            <a:spAutoFit/>
          </a:bodyPr>
          <a:lstStyle/>
          <a:p>
            <a:pPr algn="just"/>
            <a:r>
              <a:rPr lang="en-US" b="1" dirty="0"/>
              <a:t>DEFINITION 5 </a:t>
            </a:r>
            <a:r>
              <a:rPr lang="en-US" dirty="0"/>
              <a:t>Let </a:t>
            </a:r>
            <a:r>
              <a:rPr lang="en-US" i="1" dirty="0"/>
              <a:t>p </a:t>
            </a:r>
            <a:r>
              <a:rPr lang="en-US" dirty="0"/>
              <a:t>and </a:t>
            </a:r>
            <a:r>
              <a:rPr lang="en-US" i="1" dirty="0"/>
              <a:t>q </a:t>
            </a:r>
            <a:r>
              <a:rPr lang="en-US" dirty="0"/>
              <a:t>be propositions. The </a:t>
            </a:r>
            <a:r>
              <a:rPr lang="en-US" i="1" dirty="0"/>
              <a:t>conditional statement p </a:t>
            </a:r>
            <a:r>
              <a:rPr lang="en-US" dirty="0"/>
              <a:t>→ </a:t>
            </a:r>
            <a:r>
              <a:rPr lang="en-US" i="1" dirty="0"/>
              <a:t>q </a:t>
            </a:r>
            <a:r>
              <a:rPr lang="en-US" dirty="0"/>
              <a:t>is the proposition “if </a:t>
            </a:r>
            <a:r>
              <a:rPr lang="en-US" i="1" dirty="0"/>
              <a:t>p</a:t>
            </a:r>
            <a:r>
              <a:rPr lang="en-US" dirty="0"/>
              <a:t>, then </a:t>
            </a:r>
            <a:r>
              <a:rPr lang="en-US" i="1" dirty="0"/>
              <a:t>q</a:t>
            </a:r>
            <a:r>
              <a:rPr lang="en-US" dirty="0"/>
              <a:t>.” The conditional statement </a:t>
            </a:r>
            <a:r>
              <a:rPr lang="en-US" i="1" dirty="0"/>
              <a:t>p </a:t>
            </a:r>
            <a:r>
              <a:rPr lang="en-US" dirty="0"/>
              <a:t>→ </a:t>
            </a:r>
            <a:r>
              <a:rPr lang="en-US" i="1" dirty="0"/>
              <a:t>q </a:t>
            </a:r>
            <a:r>
              <a:rPr lang="en-US" dirty="0"/>
              <a:t>is false when </a:t>
            </a:r>
            <a:r>
              <a:rPr lang="en-US" i="1" dirty="0"/>
              <a:t>p </a:t>
            </a:r>
            <a:r>
              <a:rPr lang="en-US" dirty="0"/>
              <a:t>is true and </a:t>
            </a:r>
            <a:r>
              <a:rPr lang="en-US" i="1" dirty="0"/>
              <a:t>q </a:t>
            </a:r>
            <a:r>
              <a:rPr lang="en-US" dirty="0"/>
              <a:t>is false, and true otherwise. In the conditional statement </a:t>
            </a:r>
            <a:r>
              <a:rPr lang="en-US" i="1" dirty="0"/>
              <a:t>p </a:t>
            </a:r>
            <a:r>
              <a:rPr lang="en-US" dirty="0"/>
              <a:t>→ </a:t>
            </a:r>
            <a:r>
              <a:rPr lang="en-US" i="1" dirty="0"/>
              <a:t>q</a:t>
            </a:r>
            <a:r>
              <a:rPr lang="en-US" dirty="0"/>
              <a:t>, </a:t>
            </a:r>
            <a:r>
              <a:rPr lang="en-US" i="1" dirty="0"/>
              <a:t>p </a:t>
            </a:r>
            <a:r>
              <a:rPr lang="en-US" dirty="0"/>
              <a:t>is called the </a:t>
            </a:r>
            <a:r>
              <a:rPr lang="en-US" i="1" dirty="0"/>
              <a:t>hypothesis </a:t>
            </a:r>
            <a:r>
              <a:rPr lang="en-US" dirty="0"/>
              <a:t>(or </a:t>
            </a:r>
            <a:r>
              <a:rPr lang="en-US" i="1" dirty="0"/>
              <a:t>antecedent </a:t>
            </a:r>
            <a:r>
              <a:rPr lang="en-US" dirty="0"/>
              <a:t>or </a:t>
            </a:r>
            <a:r>
              <a:rPr lang="en-US" i="1" dirty="0"/>
              <a:t>premise</a:t>
            </a:r>
            <a:r>
              <a:rPr lang="en-US" dirty="0"/>
              <a:t>) and </a:t>
            </a:r>
            <a:r>
              <a:rPr lang="en-US" i="1" dirty="0"/>
              <a:t>q </a:t>
            </a:r>
            <a:r>
              <a:rPr lang="en-US" dirty="0"/>
              <a:t>is called the </a:t>
            </a:r>
            <a:r>
              <a:rPr lang="en-US" i="1" dirty="0"/>
              <a:t>conclusion </a:t>
            </a:r>
            <a:r>
              <a:rPr lang="en-US" dirty="0"/>
              <a:t>(or </a:t>
            </a:r>
            <a:r>
              <a:rPr lang="en-US" i="1" dirty="0"/>
              <a:t>consequence</a:t>
            </a:r>
            <a:r>
              <a:rPr lang="en-US" dirty="0"/>
              <a:t>).</a:t>
            </a:r>
          </a:p>
        </p:txBody>
      </p:sp>
      <p:graphicFrame>
        <p:nvGraphicFramePr>
          <p:cNvPr id="12290" name="Object 4"/>
          <p:cNvGraphicFramePr>
            <a:graphicFrameLocks noChangeAspect="1"/>
          </p:cNvGraphicFramePr>
          <p:nvPr/>
        </p:nvGraphicFramePr>
        <p:xfrm>
          <a:off x="616858" y="2717074"/>
          <a:ext cx="10464800" cy="2963863"/>
        </p:xfrm>
        <a:graphic>
          <a:graphicData uri="http://schemas.openxmlformats.org/presentationml/2006/ole">
            <p:oleObj spid="_x0000_s12290" name="Bitmap Image" r:id="rId3" imgW="6609524" imgH="2495238" progId="PBrush">
              <p:embed/>
            </p:oleObj>
          </a:graphicData>
        </a:graphic>
      </p:graphicFrame>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6"/>
          <p:cNvSpPr>
            <a:spLocks noGrp="1" noChangeArrowheads="1"/>
          </p:cNvSpPr>
          <p:nvPr>
            <p:ph type="sldNum" sz="quarter" idx="12"/>
          </p:nvPr>
        </p:nvSpPr>
        <p:spPr>
          <a:noFill/>
        </p:spPr>
        <p:txBody>
          <a:bodyPr/>
          <a:lstStyle/>
          <a:p>
            <a:fld id="{D03C3FB9-AE2A-42B9-AA53-2A43A25EF181}" type="slidenum">
              <a:rPr lang="en-US" smtClean="0"/>
              <a:pPr/>
              <a:t>33</a:t>
            </a:fld>
            <a:endParaRPr lang="en-US" smtClean="0"/>
          </a:p>
        </p:txBody>
      </p:sp>
      <p:sp>
        <p:nvSpPr>
          <p:cNvPr id="4100" name="Text Box 4"/>
          <p:cNvSpPr txBox="1">
            <a:spLocks noChangeArrowheads="1"/>
          </p:cNvSpPr>
          <p:nvPr/>
        </p:nvSpPr>
        <p:spPr bwMode="auto">
          <a:xfrm>
            <a:off x="203200" y="248194"/>
            <a:ext cx="11480800" cy="923330"/>
          </a:xfrm>
          <a:prstGeom prst="rect">
            <a:avLst/>
          </a:prstGeom>
          <a:solidFill>
            <a:srgbClr val="FFFF00"/>
          </a:solidFill>
          <a:ln w="9525">
            <a:noFill/>
            <a:miter lim="800000"/>
            <a:headEnd/>
            <a:tailEnd/>
          </a:ln>
        </p:spPr>
        <p:txBody>
          <a:bodyPr wrap="square">
            <a:spAutoFit/>
          </a:bodyPr>
          <a:lstStyle/>
          <a:p>
            <a:pPr algn="just"/>
            <a:r>
              <a:rPr lang="en-US" b="1" dirty="0"/>
              <a:t>DEFINITION 6 </a:t>
            </a:r>
            <a:r>
              <a:rPr lang="en-US" dirty="0"/>
              <a:t>Let </a:t>
            </a:r>
            <a:r>
              <a:rPr lang="en-US" i="1" dirty="0"/>
              <a:t>p </a:t>
            </a:r>
            <a:r>
              <a:rPr lang="en-US" dirty="0"/>
              <a:t>and </a:t>
            </a:r>
            <a:r>
              <a:rPr lang="en-US" i="1" dirty="0"/>
              <a:t>q </a:t>
            </a:r>
            <a:r>
              <a:rPr lang="en-US" dirty="0"/>
              <a:t>be propositions. The </a:t>
            </a:r>
            <a:r>
              <a:rPr lang="en-US" i="1" dirty="0" err="1"/>
              <a:t>biconditional</a:t>
            </a:r>
            <a:r>
              <a:rPr lang="en-US" i="1" dirty="0"/>
              <a:t> statement p </a:t>
            </a:r>
            <a:r>
              <a:rPr lang="en-US" dirty="0"/>
              <a:t>↔ </a:t>
            </a:r>
            <a:r>
              <a:rPr lang="en-US" i="1" dirty="0"/>
              <a:t>q </a:t>
            </a:r>
            <a:r>
              <a:rPr lang="en-US" dirty="0"/>
              <a:t>is the proposition “</a:t>
            </a:r>
            <a:r>
              <a:rPr lang="en-US" i="1" dirty="0"/>
              <a:t>p </a:t>
            </a:r>
            <a:r>
              <a:rPr lang="en-US" dirty="0"/>
              <a:t>if and only if </a:t>
            </a:r>
            <a:r>
              <a:rPr lang="en-US" i="1" dirty="0"/>
              <a:t>q</a:t>
            </a:r>
            <a:r>
              <a:rPr lang="en-US" dirty="0"/>
              <a:t>.” The </a:t>
            </a:r>
            <a:r>
              <a:rPr lang="en-US" dirty="0" err="1"/>
              <a:t>biconditional</a:t>
            </a:r>
            <a:r>
              <a:rPr lang="en-US" dirty="0"/>
              <a:t> statement </a:t>
            </a:r>
            <a:r>
              <a:rPr lang="en-US" i="1" dirty="0"/>
              <a:t>p </a:t>
            </a:r>
            <a:r>
              <a:rPr lang="en-US" dirty="0"/>
              <a:t>↔ </a:t>
            </a:r>
            <a:r>
              <a:rPr lang="en-US" i="1" dirty="0"/>
              <a:t>q </a:t>
            </a:r>
            <a:r>
              <a:rPr lang="en-US" dirty="0"/>
              <a:t>is true when </a:t>
            </a:r>
            <a:r>
              <a:rPr lang="en-US" i="1" dirty="0"/>
              <a:t>p </a:t>
            </a:r>
            <a:r>
              <a:rPr lang="en-US" dirty="0"/>
              <a:t>and </a:t>
            </a:r>
            <a:r>
              <a:rPr lang="en-US" i="1" dirty="0"/>
              <a:t>q </a:t>
            </a:r>
            <a:r>
              <a:rPr lang="en-US" dirty="0"/>
              <a:t>have the same truth values, and is false otherwise. </a:t>
            </a:r>
            <a:r>
              <a:rPr lang="en-US" dirty="0" err="1"/>
              <a:t>Biconditional</a:t>
            </a:r>
            <a:r>
              <a:rPr lang="en-US" dirty="0"/>
              <a:t> statements are also called </a:t>
            </a:r>
            <a:r>
              <a:rPr lang="en-US" i="1" dirty="0"/>
              <a:t>bi-implications</a:t>
            </a:r>
            <a:r>
              <a:rPr lang="en-US" dirty="0"/>
              <a:t>.</a:t>
            </a:r>
          </a:p>
        </p:txBody>
      </p:sp>
      <p:graphicFrame>
        <p:nvGraphicFramePr>
          <p:cNvPr id="4098" name="Object 5"/>
          <p:cNvGraphicFramePr>
            <a:graphicFrameLocks noChangeAspect="1"/>
          </p:cNvGraphicFramePr>
          <p:nvPr>
            <p:ph/>
          </p:nvPr>
        </p:nvGraphicFramePr>
        <p:xfrm>
          <a:off x="2924629" y="1199609"/>
          <a:ext cx="5892800" cy="1974665"/>
        </p:xfrm>
        <a:graphic>
          <a:graphicData uri="http://schemas.openxmlformats.org/presentationml/2006/ole">
            <p:oleObj spid="_x0000_s6146" name="Bitmap Image" r:id="rId3" imgW="3428571" imgH="2314286" progId="PBrush">
              <p:embed/>
            </p:oleObj>
          </a:graphicData>
        </a:graphic>
      </p:graphicFrame>
      <p:sp>
        <p:nvSpPr>
          <p:cNvPr id="5" name="Rectangle 4"/>
          <p:cNvSpPr/>
          <p:nvPr/>
        </p:nvSpPr>
        <p:spPr>
          <a:xfrm>
            <a:off x="653143" y="3105835"/>
            <a:ext cx="10920548" cy="369332"/>
          </a:xfrm>
          <a:prstGeom prst="rect">
            <a:avLst/>
          </a:prstGeom>
        </p:spPr>
        <p:txBody>
          <a:bodyPr wrap="square">
            <a:spAutoFit/>
          </a:bodyPr>
          <a:lstStyle/>
          <a:p>
            <a:r>
              <a:rPr lang="en-US" b="1" dirty="0" smtClean="0">
                <a:solidFill>
                  <a:srgbClr val="000099"/>
                </a:solidFill>
              </a:rPr>
              <a:t>EXAMPLE 6</a:t>
            </a:r>
            <a:r>
              <a:rPr lang="en-US" b="1" dirty="0" smtClean="0"/>
              <a:t> </a:t>
            </a:r>
            <a:r>
              <a:rPr lang="en-US" dirty="0" smtClean="0"/>
              <a:t>Construct the truth table of the compound proposition </a:t>
            </a:r>
            <a:r>
              <a:rPr lang="en-US" i="1" dirty="0" smtClean="0"/>
              <a:t>(p </a:t>
            </a:r>
            <a:r>
              <a:rPr lang="en-US" dirty="0" smtClean="0"/>
              <a:t>∨￢</a:t>
            </a:r>
            <a:r>
              <a:rPr lang="en-US" i="1" dirty="0" smtClean="0"/>
              <a:t>q) </a:t>
            </a:r>
            <a:r>
              <a:rPr lang="en-US" dirty="0" smtClean="0"/>
              <a:t>→ </a:t>
            </a:r>
            <a:r>
              <a:rPr lang="en-US" i="1" dirty="0" smtClean="0"/>
              <a:t>(p </a:t>
            </a:r>
            <a:r>
              <a:rPr lang="en-US" dirty="0" smtClean="0"/>
              <a:t>∧ </a:t>
            </a:r>
            <a:r>
              <a:rPr lang="en-US" i="1" dirty="0" smtClean="0"/>
              <a:t>q).</a:t>
            </a:r>
            <a:endParaRPr lang="en-US" i="1" dirty="0"/>
          </a:p>
        </p:txBody>
      </p:sp>
      <p:graphicFrame>
        <p:nvGraphicFramePr>
          <p:cNvPr id="6147" name="Object 5"/>
          <p:cNvGraphicFramePr>
            <a:graphicFrameLocks noChangeAspect="1"/>
          </p:cNvGraphicFramePr>
          <p:nvPr/>
        </p:nvGraphicFramePr>
        <p:xfrm>
          <a:off x="1933302" y="3472543"/>
          <a:ext cx="9614263" cy="2687638"/>
        </p:xfrm>
        <a:graphic>
          <a:graphicData uri="http://schemas.openxmlformats.org/presentationml/2006/ole">
            <p:oleObj spid="_x0000_s6147" name="Bitmap Image" r:id="rId4" imgW="5952381" imgH="2038095" progId="PBrush">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sldNum" sz="quarter" idx="12"/>
          </p:nvPr>
        </p:nvSpPr>
        <p:spPr>
          <a:noFill/>
        </p:spPr>
        <p:txBody>
          <a:bodyPr/>
          <a:lstStyle/>
          <a:p>
            <a:fld id="{E1C0919E-4F82-486D-B99C-A46F1914EE2C}" type="slidenum">
              <a:rPr lang="en-US" smtClean="0"/>
              <a:pPr/>
              <a:t>34</a:t>
            </a:fld>
            <a:endParaRPr lang="en-US" smtClean="0"/>
          </a:p>
        </p:txBody>
      </p:sp>
      <p:sp>
        <p:nvSpPr>
          <p:cNvPr id="17411" name="TextBox 2"/>
          <p:cNvSpPr txBox="1">
            <a:spLocks noChangeArrowheads="1"/>
          </p:cNvSpPr>
          <p:nvPr/>
        </p:nvSpPr>
        <p:spPr bwMode="auto">
          <a:xfrm>
            <a:off x="403498" y="0"/>
            <a:ext cx="11176000" cy="1754326"/>
          </a:xfrm>
          <a:prstGeom prst="rect">
            <a:avLst/>
          </a:prstGeom>
          <a:noFill/>
          <a:ln w="9525">
            <a:noFill/>
            <a:miter lim="800000"/>
            <a:headEnd/>
            <a:tailEnd/>
          </a:ln>
        </p:spPr>
        <p:txBody>
          <a:bodyPr>
            <a:spAutoFit/>
          </a:bodyPr>
          <a:lstStyle/>
          <a:p>
            <a:pPr algn="just"/>
            <a:r>
              <a:rPr lang="en-US" sz="3600" b="1" dirty="0">
                <a:solidFill>
                  <a:schemeClr val="tx2"/>
                </a:solidFill>
              </a:rPr>
              <a:t>Translating English Sentences</a:t>
            </a:r>
          </a:p>
          <a:p>
            <a:pPr algn="just"/>
            <a:r>
              <a:rPr lang="en-US" dirty="0">
                <a:solidFill>
                  <a:schemeClr val="tx2"/>
                </a:solidFill>
              </a:rPr>
              <a:t>There are many reasons to translate English sentences into expressions involving propositional variables and logical connectives. In particular, English (and every other human language) is often ambiguous. Translating sentences into compound statements (and other types of logical expressions, which we will introduce later in this chapter) removes the ambiguity.</a:t>
            </a:r>
          </a:p>
        </p:txBody>
      </p:sp>
      <p:sp>
        <p:nvSpPr>
          <p:cNvPr id="4" name="Rectangle 3"/>
          <p:cNvSpPr/>
          <p:nvPr/>
        </p:nvSpPr>
        <p:spPr>
          <a:xfrm>
            <a:off x="169817" y="1698172"/>
            <a:ext cx="11756572" cy="2308324"/>
          </a:xfrm>
          <a:prstGeom prst="rect">
            <a:avLst/>
          </a:prstGeom>
        </p:spPr>
        <p:txBody>
          <a:bodyPr wrap="square">
            <a:spAutoFit/>
          </a:bodyPr>
          <a:lstStyle/>
          <a:p>
            <a:pPr algn="just"/>
            <a:r>
              <a:rPr lang="en-US" b="1" dirty="0" smtClean="0">
                <a:solidFill>
                  <a:schemeClr val="tx2"/>
                </a:solidFill>
              </a:rPr>
              <a:t>EXAMPLE 7 </a:t>
            </a:r>
            <a:r>
              <a:rPr lang="en-US" dirty="0" smtClean="0">
                <a:solidFill>
                  <a:schemeClr val="tx2"/>
                </a:solidFill>
              </a:rPr>
              <a:t>How can this English sentence be translated into a logical expression?</a:t>
            </a:r>
          </a:p>
          <a:p>
            <a:pPr algn="just"/>
            <a:r>
              <a:rPr lang="en-US" dirty="0" smtClean="0">
                <a:solidFill>
                  <a:schemeClr val="tx2"/>
                </a:solidFill>
              </a:rPr>
              <a:t>“You can access the Internet from campus only if you are a computer science major or you are not a freshman.”</a:t>
            </a:r>
          </a:p>
          <a:p>
            <a:pPr algn="just"/>
            <a:endParaRPr lang="en-US" i="1" dirty="0" smtClean="0">
              <a:solidFill>
                <a:schemeClr val="tx2"/>
              </a:solidFill>
            </a:endParaRPr>
          </a:p>
          <a:p>
            <a:pPr algn="just"/>
            <a:r>
              <a:rPr lang="en-US" i="1" dirty="0" smtClean="0">
                <a:solidFill>
                  <a:schemeClr val="tx2"/>
                </a:solidFill>
              </a:rPr>
              <a:t>Solution: </a:t>
            </a:r>
            <a:r>
              <a:rPr lang="en-US" dirty="0" smtClean="0">
                <a:solidFill>
                  <a:schemeClr val="tx2"/>
                </a:solidFill>
              </a:rPr>
              <a:t>Let </a:t>
            </a:r>
            <a:r>
              <a:rPr lang="en-US" i="1" dirty="0" smtClean="0">
                <a:solidFill>
                  <a:schemeClr val="tx2"/>
                </a:solidFill>
              </a:rPr>
              <a:t>a</a:t>
            </a:r>
            <a:r>
              <a:rPr lang="en-US" dirty="0" smtClean="0">
                <a:solidFill>
                  <a:schemeClr val="tx2"/>
                </a:solidFill>
              </a:rPr>
              <a:t>, </a:t>
            </a:r>
            <a:r>
              <a:rPr lang="en-US" i="1" dirty="0" smtClean="0">
                <a:solidFill>
                  <a:schemeClr val="tx2"/>
                </a:solidFill>
              </a:rPr>
              <a:t>c</a:t>
            </a:r>
            <a:r>
              <a:rPr lang="en-US" dirty="0" smtClean="0">
                <a:solidFill>
                  <a:schemeClr val="tx2"/>
                </a:solidFill>
              </a:rPr>
              <a:t>, and </a:t>
            </a:r>
            <a:r>
              <a:rPr lang="en-US" i="1" dirty="0" smtClean="0">
                <a:solidFill>
                  <a:schemeClr val="tx2"/>
                </a:solidFill>
              </a:rPr>
              <a:t>f </a:t>
            </a:r>
            <a:r>
              <a:rPr lang="en-US" dirty="0" smtClean="0">
                <a:solidFill>
                  <a:schemeClr val="tx2"/>
                </a:solidFill>
              </a:rPr>
              <a:t>represent “You can access the Internet from campus,” “You are a computer science major,” and “You are a freshman,” respectively. Noting that “only if” is one way a conditional statement can be expressed, this sentence can be represented as</a:t>
            </a:r>
          </a:p>
          <a:p>
            <a:pPr algn="just"/>
            <a:r>
              <a:rPr lang="en-US" i="1" dirty="0" smtClean="0">
                <a:solidFill>
                  <a:schemeClr val="tx2"/>
                </a:solidFill>
              </a:rPr>
              <a:t>a </a:t>
            </a:r>
            <a:r>
              <a:rPr lang="en-US" dirty="0" smtClean="0">
                <a:solidFill>
                  <a:schemeClr val="tx2"/>
                </a:solidFill>
              </a:rPr>
              <a:t>→ </a:t>
            </a:r>
            <a:r>
              <a:rPr lang="en-US" i="1" dirty="0" smtClean="0">
                <a:solidFill>
                  <a:schemeClr val="tx2"/>
                </a:solidFill>
              </a:rPr>
              <a:t>(c </a:t>
            </a:r>
            <a:r>
              <a:rPr lang="en-US" dirty="0" smtClean="0">
                <a:solidFill>
                  <a:schemeClr val="tx2"/>
                </a:solidFill>
              </a:rPr>
              <a:t>∨￢</a:t>
            </a:r>
            <a:r>
              <a:rPr lang="en-US" i="1" dirty="0" smtClean="0">
                <a:solidFill>
                  <a:schemeClr val="tx2"/>
                </a:solidFill>
              </a:rPr>
              <a:t>f ).</a:t>
            </a:r>
            <a:endParaRPr lang="en-US" i="1" dirty="0">
              <a:solidFill>
                <a:schemeClr val="tx2"/>
              </a:solidFill>
            </a:endParaRPr>
          </a:p>
        </p:txBody>
      </p:sp>
      <p:sp>
        <p:nvSpPr>
          <p:cNvPr id="5" name="Text Box 4"/>
          <p:cNvSpPr txBox="1">
            <a:spLocks noChangeArrowheads="1"/>
          </p:cNvSpPr>
          <p:nvPr/>
        </p:nvSpPr>
        <p:spPr bwMode="auto">
          <a:xfrm>
            <a:off x="679269" y="4053841"/>
            <a:ext cx="11132456" cy="1815882"/>
          </a:xfrm>
          <a:prstGeom prst="rect">
            <a:avLst/>
          </a:prstGeom>
          <a:noFill/>
          <a:ln w="9525">
            <a:noFill/>
            <a:miter lim="800000"/>
            <a:headEnd/>
            <a:tailEnd/>
          </a:ln>
        </p:spPr>
        <p:txBody>
          <a:bodyPr wrap="square">
            <a:spAutoFit/>
          </a:bodyPr>
          <a:lstStyle/>
          <a:p>
            <a:r>
              <a:rPr lang="en-US" sz="1400" b="1" dirty="0">
                <a:solidFill>
                  <a:schemeClr val="tx2"/>
                </a:solidFill>
              </a:rPr>
              <a:t>EXAMPLE 8 </a:t>
            </a:r>
            <a:r>
              <a:rPr lang="en-US" sz="1400" dirty="0">
                <a:solidFill>
                  <a:schemeClr val="tx2"/>
                </a:solidFill>
              </a:rPr>
              <a:t>How can this English sentence be translated into a logical expression?</a:t>
            </a:r>
          </a:p>
          <a:p>
            <a:r>
              <a:rPr lang="en-US" sz="1400" dirty="0">
                <a:solidFill>
                  <a:schemeClr val="tx2"/>
                </a:solidFill>
              </a:rPr>
              <a:t>“You cannot ride the roller coaster if you are under 4 feet tall unless you are older than 16 years old.”</a:t>
            </a:r>
          </a:p>
          <a:p>
            <a:endParaRPr lang="en-US" sz="1400" i="1" dirty="0">
              <a:solidFill>
                <a:schemeClr val="tx2"/>
              </a:solidFill>
            </a:endParaRPr>
          </a:p>
          <a:p>
            <a:r>
              <a:rPr lang="en-US" sz="1400" i="1" dirty="0">
                <a:solidFill>
                  <a:schemeClr val="tx2"/>
                </a:solidFill>
              </a:rPr>
              <a:t>Solution: </a:t>
            </a:r>
            <a:r>
              <a:rPr lang="en-US" sz="1400" dirty="0">
                <a:solidFill>
                  <a:schemeClr val="tx2"/>
                </a:solidFill>
              </a:rPr>
              <a:t>Let </a:t>
            </a:r>
            <a:r>
              <a:rPr lang="en-US" sz="1400" i="1" dirty="0">
                <a:solidFill>
                  <a:schemeClr val="tx2"/>
                </a:solidFill>
              </a:rPr>
              <a:t>q</a:t>
            </a:r>
            <a:r>
              <a:rPr lang="en-US" sz="1400" dirty="0">
                <a:solidFill>
                  <a:schemeClr val="tx2"/>
                </a:solidFill>
              </a:rPr>
              <a:t>, </a:t>
            </a:r>
            <a:r>
              <a:rPr lang="en-US" sz="1400" i="1" dirty="0">
                <a:solidFill>
                  <a:schemeClr val="tx2"/>
                </a:solidFill>
              </a:rPr>
              <a:t>r</a:t>
            </a:r>
            <a:r>
              <a:rPr lang="en-US" sz="1400" dirty="0">
                <a:solidFill>
                  <a:schemeClr val="tx2"/>
                </a:solidFill>
              </a:rPr>
              <a:t>, and </a:t>
            </a:r>
            <a:r>
              <a:rPr lang="en-US" sz="1400" i="1" dirty="0">
                <a:solidFill>
                  <a:schemeClr val="tx2"/>
                </a:solidFill>
              </a:rPr>
              <a:t>s </a:t>
            </a:r>
            <a:r>
              <a:rPr lang="en-US" sz="1400" dirty="0">
                <a:solidFill>
                  <a:schemeClr val="tx2"/>
                </a:solidFill>
              </a:rPr>
              <a:t>represent “You can ride the roller coaster,” “You are under 4 feet tall,”  and “You are older than 16 years old,” respectively. Then the sentence can be translated to</a:t>
            </a:r>
          </a:p>
          <a:p>
            <a:r>
              <a:rPr lang="en-US" sz="1400" i="1" dirty="0">
                <a:solidFill>
                  <a:schemeClr val="tx2"/>
                </a:solidFill>
              </a:rPr>
              <a:t>(r </a:t>
            </a:r>
            <a:r>
              <a:rPr lang="en-US" sz="1400" dirty="0">
                <a:solidFill>
                  <a:schemeClr val="tx2"/>
                </a:solidFill>
              </a:rPr>
              <a:t>∧￢</a:t>
            </a:r>
            <a:r>
              <a:rPr lang="en-US" sz="1400" i="1" dirty="0">
                <a:solidFill>
                  <a:schemeClr val="tx2"/>
                </a:solidFill>
              </a:rPr>
              <a:t>s)</a:t>
            </a:r>
            <a:r>
              <a:rPr lang="en-US" sz="1400" dirty="0">
                <a:solidFill>
                  <a:schemeClr val="tx2"/>
                </a:solidFill>
              </a:rPr>
              <a:t>→￢</a:t>
            </a:r>
            <a:r>
              <a:rPr lang="en-US" sz="1400" i="1" dirty="0">
                <a:solidFill>
                  <a:schemeClr val="tx2"/>
                </a:solidFill>
              </a:rPr>
              <a:t>q.</a:t>
            </a:r>
          </a:p>
          <a:p>
            <a:r>
              <a:rPr lang="en-US" sz="1400" dirty="0">
                <a:solidFill>
                  <a:schemeClr val="tx2"/>
                </a:solidFill>
              </a:rPr>
              <a:t>Of course, there are other ways to represent the original sentence as a logical expression, but the one we have used should meet our needs.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2"/>
          </p:nvPr>
        </p:nvSpPr>
        <p:spPr>
          <a:noFill/>
        </p:spPr>
        <p:txBody>
          <a:bodyPr/>
          <a:lstStyle/>
          <a:p>
            <a:fld id="{16FBF42D-ABEC-406D-92EC-3D51B683E442}" type="slidenum">
              <a:rPr lang="en-US" smtClean="0"/>
              <a:pPr/>
              <a:t>35</a:t>
            </a:fld>
            <a:endParaRPr lang="en-US" smtClean="0"/>
          </a:p>
        </p:txBody>
      </p:sp>
      <p:sp>
        <p:nvSpPr>
          <p:cNvPr id="20483" name="Text Box 4"/>
          <p:cNvSpPr txBox="1">
            <a:spLocks noChangeArrowheads="1"/>
          </p:cNvSpPr>
          <p:nvPr/>
        </p:nvSpPr>
        <p:spPr bwMode="auto">
          <a:xfrm>
            <a:off x="304800" y="914400"/>
            <a:ext cx="11582400" cy="1200329"/>
          </a:xfrm>
          <a:prstGeom prst="rect">
            <a:avLst/>
          </a:prstGeom>
          <a:solidFill>
            <a:srgbClr val="FFFF00"/>
          </a:solidFill>
          <a:ln w="9525">
            <a:noFill/>
            <a:miter lim="800000"/>
            <a:headEnd/>
            <a:tailEnd/>
          </a:ln>
        </p:spPr>
        <p:txBody>
          <a:bodyPr>
            <a:spAutoFit/>
          </a:bodyPr>
          <a:lstStyle/>
          <a:p>
            <a:pPr algn="just"/>
            <a:r>
              <a:rPr lang="en-US" b="1" dirty="0">
                <a:solidFill>
                  <a:schemeClr val="tx2"/>
                </a:solidFill>
              </a:rPr>
              <a:t>DEFINITION 1 </a:t>
            </a:r>
            <a:r>
              <a:rPr lang="en-US" dirty="0">
                <a:solidFill>
                  <a:schemeClr val="tx2"/>
                </a:solidFill>
              </a:rPr>
              <a:t>A compound proposition that is always true, no matter what the truth values of the propositional variables that occur in it, is called a </a:t>
            </a:r>
            <a:r>
              <a:rPr lang="en-US" i="1" dirty="0">
                <a:solidFill>
                  <a:schemeClr val="tx2"/>
                </a:solidFill>
              </a:rPr>
              <a:t>tautology</a:t>
            </a:r>
            <a:r>
              <a:rPr lang="en-US" dirty="0">
                <a:solidFill>
                  <a:schemeClr val="tx2"/>
                </a:solidFill>
              </a:rPr>
              <a:t>. A compound proposition that is always false is called a </a:t>
            </a:r>
            <a:r>
              <a:rPr lang="en-US" i="1" dirty="0">
                <a:solidFill>
                  <a:schemeClr val="tx2"/>
                </a:solidFill>
              </a:rPr>
              <a:t>contradiction</a:t>
            </a:r>
            <a:r>
              <a:rPr lang="en-US" dirty="0">
                <a:solidFill>
                  <a:schemeClr val="tx2"/>
                </a:solidFill>
              </a:rPr>
              <a:t>. A compound proposition that is neither a tautology nor a contradiction is called a </a:t>
            </a:r>
            <a:r>
              <a:rPr lang="en-US" i="1" dirty="0">
                <a:solidFill>
                  <a:schemeClr val="tx2"/>
                </a:solidFill>
              </a:rPr>
              <a:t>contingency</a:t>
            </a:r>
            <a:r>
              <a:rPr lang="en-US" dirty="0">
                <a:solidFill>
                  <a:schemeClr val="tx2"/>
                </a:solidFill>
              </a:rPr>
              <a:t>.</a:t>
            </a:r>
          </a:p>
        </p:txBody>
      </p:sp>
      <p:sp>
        <p:nvSpPr>
          <p:cNvPr id="20484" name="Text Box 5"/>
          <p:cNvSpPr txBox="1">
            <a:spLocks noChangeArrowheads="1"/>
          </p:cNvSpPr>
          <p:nvPr/>
        </p:nvSpPr>
        <p:spPr bwMode="auto">
          <a:xfrm>
            <a:off x="380274" y="2301240"/>
            <a:ext cx="11480800" cy="923330"/>
          </a:xfrm>
          <a:prstGeom prst="rect">
            <a:avLst/>
          </a:prstGeom>
          <a:noFill/>
          <a:ln w="9525">
            <a:noFill/>
            <a:miter lim="800000"/>
            <a:headEnd/>
            <a:tailEnd/>
          </a:ln>
        </p:spPr>
        <p:txBody>
          <a:bodyPr>
            <a:spAutoFit/>
          </a:bodyPr>
          <a:lstStyle/>
          <a:p>
            <a:pPr algn="just"/>
            <a:r>
              <a:rPr lang="en-US" b="1" dirty="0">
                <a:solidFill>
                  <a:schemeClr val="tx2"/>
                </a:solidFill>
              </a:rPr>
              <a:t>EXAMPLE 9 </a:t>
            </a:r>
            <a:r>
              <a:rPr lang="en-US" dirty="0">
                <a:solidFill>
                  <a:schemeClr val="tx2"/>
                </a:solidFill>
              </a:rPr>
              <a:t>We can construct examples of tautologies and contradictions using just one propositional variable. Consider the truth tables of </a:t>
            </a:r>
            <a:r>
              <a:rPr lang="en-US" i="1" dirty="0">
                <a:solidFill>
                  <a:schemeClr val="tx2"/>
                </a:solidFill>
              </a:rPr>
              <a:t>p </a:t>
            </a:r>
            <a:r>
              <a:rPr lang="en-US" dirty="0">
                <a:solidFill>
                  <a:schemeClr val="tx2"/>
                </a:solidFill>
              </a:rPr>
              <a:t>∨￢</a:t>
            </a:r>
            <a:r>
              <a:rPr lang="en-US" i="1" dirty="0">
                <a:solidFill>
                  <a:schemeClr val="tx2"/>
                </a:solidFill>
              </a:rPr>
              <a:t>p </a:t>
            </a:r>
            <a:r>
              <a:rPr lang="en-US" dirty="0">
                <a:solidFill>
                  <a:schemeClr val="tx2"/>
                </a:solidFill>
              </a:rPr>
              <a:t>and </a:t>
            </a:r>
            <a:r>
              <a:rPr lang="en-US" i="1" dirty="0">
                <a:solidFill>
                  <a:schemeClr val="tx2"/>
                </a:solidFill>
              </a:rPr>
              <a:t>p </a:t>
            </a:r>
            <a:r>
              <a:rPr lang="en-US" dirty="0">
                <a:solidFill>
                  <a:schemeClr val="tx2"/>
                </a:solidFill>
              </a:rPr>
              <a:t>∧￢</a:t>
            </a:r>
            <a:r>
              <a:rPr lang="en-US" i="1" dirty="0">
                <a:solidFill>
                  <a:schemeClr val="tx2"/>
                </a:solidFill>
              </a:rPr>
              <a:t>p</a:t>
            </a:r>
            <a:r>
              <a:rPr lang="en-US" dirty="0">
                <a:solidFill>
                  <a:schemeClr val="tx2"/>
                </a:solidFill>
              </a:rPr>
              <a:t>, shown in Table 1. Because </a:t>
            </a:r>
            <a:r>
              <a:rPr lang="en-US" i="1" dirty="0">
                <a:solidFill>
                  <a:schemeClr val="tx2"/>
                </a:solidFill>
              </a:rPr>
              <a:t>p </a:t>
            </a:r>
            <a:r>
              <a:rPr lang="en-US" dirty="0">
                <a:solidFill>
                  <a:schemeClr val="tx2"/>
                </a:solidFill>
              </a:rPr>
              <a:t>∨￢</a:t>
            </a:r>
            <a:r>
              <a:rPr lang="en-US" i="1" dirty="0">
                <a:solidFill>
                  <a:schemeClr val="tx2"/>
                </a:solidFill>
              </a:rPr>
              <a:t>p </a:t>
            </a:r>
            <a:r>
              <a:rPr lang="en-US" dirty="0">
                <a:solidFill>
                  <a:schemeClr val="tx2"/>
                </a:solidFill>
              </a:rPr>
              <a:t>is always true, it is a tautology. Because </a:t>
            </a:r>
            <a:r>
              <a:rPr lang="en-US" i="1" dirty="0">
                <a:solidFill>
                  <a:schemeClr val="tx2"/>
                </a:solidFill>
              </a:rPr>
              <a:t>p </a:t>
            </a:r>
            <a:r>
              <a:rPr lang="en-US" dirty="0">
                <a:solidFill>
                  <a:schemeClr val="tx2"/>
                </a:solidFill>
              </a:rPr>
              <a:t>∧￢</a:t>
            </a:r>
            <a:r>
              <a:rPr lang="en-US" i="1" dirty="0">
                <a:solidFill>
                  <a:schemeClr val="tx2"/>
                </a:solidFill>
              </a:rPr>
              <a:t>p </a:t>
            </a:r>
            <a:r>
              <a:rPr lang="en-US" dirty="0">
                <a:solidFill>
                  <a:schemeClr val="tx2"/>
                </a:solidFill>
              </a:rPr>
              <a:t>is always false, it is a contradiction.</a:t>
            </a:r>
          </a:p>
        </p:txBody>
      </p:sp>
      <p:sp>
        <p:nvSpPr>
          <p:cNvPr id="20485" name="Rectangle 5"/>
          <p:cNvSpPr>
            <a:spLocks noChangeArrowheads="1"/>
          </p:cNvSpPr>
          <p:nvPr/>
        </p:nvSpPr>
        <p:spPr bwMode="auto">
          <a:xfrm>
            <a:off x="2641600" y="0"/>
            <a:ext cx="6242415" cy="646331"/>
          </a:xfrm>
          <a:prstGeom prst="rect">
            <a:avLst/>
          </a:prstGeom>
          <a:solidFill>
            <a:srgbClr val="66FFFF"/>
          </a:solidFill>
          <a:ln w="9525">
            <a:noFill/>
            <a:miter lim="800000"/>
            <a:headEnd/>
            <a:tailEnd/>
          </a:ln>
        </p:spPr>
        <p:txBody>
          <a:bodyPr wrap="none">
            <a:spAutoFit/>
          </a:bodyPr>
          <a:lstStyle/>
          <a:p>
            <a:r>
              <a:rPr lang="en-US" sz="3600" b="1"/>
              <a:t>Propositional Equivalences</a:t>
            </a:r>
            <a:endParaRPr lang="en-US" sz="3600"/>
          </a:p>
        </p:txBody>
      </p:sp>
      <p:sp>
        <p:nvSpPr>
          <p:cNvPr id="6" name="Rectangle 5"/>
          <p:cNvSpPr/>
          <p:nvPr/>
        </p:nvSpPr>
        <p:spPr>
          <a:xfrm>
            <a:off x="431075" y="3304901"/>
            <a:ext cx="10829108" cy="923330"/>
          </a:xfrm>
          <a:prstGeom prst="rect">
            <a:avLst/>
          </a:prstGeom>
        </p:spPr>
        <p:txBody>
          <a:bodyPr wrap="square">
            <a:spAutoFit/>
          </a:bodyPr>
          <a:lstStyle/>
          <a:p>
            <a:r>
              <a:rPr lang="en-US" dirty="0" smtClean="0">
                <a:solidFill>
                  <a:schemeClr val="tx2"/>
                </a:solidFill>
              </a:rPr>
              <a:t>Logical Equivalences</a:t>
            </a:r>
          </a:p>
          <a:p>
            <a:pPr algn="just"/>
            <a:r>
              <a:rPr lang="en-US" dirty="0" smtClean="0">
                <a:solidFill>
                  <a:schemeClr val="tx2"/>
                </a:solidFill>
              </a:rPr>
              <a:t>Compound propositions that have the same truth values in all possible cases are called logically equivalent. We can also define this notion as follows.</a:t>
            </a:r>
            <a:endParaRPr lang="en-US" dirty="0">
              <a:solidFill>
                <a:schemeClr val="tx2"/>
              </a:solidFill>
            </a:endParaRPr>
          </a:p>
        </p:txBody>
      </p:sp>
      <p:sp>
        <p:nvSpPr>
          <p:cNvPr id="7" name="Rectangle 6"/>
          <p:cNvSpPr/>
          <p:nvPr/>
        </p:nvSpPr>
        <p:spPr>
          <a:xfrm>
            <a:off x="378823" y="4291876"/>
            <a:ext cx="11116491" cy="646331"/>
          </a:xfrm>
          <a:prstGeom prst="rect">
            <a:avLst/>
          </a:prstGeom>
        </p:spPr>
        <p:txBody>
          <a:bodyPr wrap="square">
            <a:spAutoFit/>
          </a:bodyPr>
          <a:lstStyle/>
          <a:p>
            <a:pPr algn="just"/>
            <a:r>
              <a:rPr lang="en-US" b="1" dirty="0" smtClean="0">
                <a:solidFill>
                  <a:schemeClr val="tx2"/>
                </a:solidFill>
              </a:rPr>
              <a:t>DEFINITION 2 The compound propositions </a:t>
            </a:r>
            <a:r>
              <a:rPr lang="en-US" b="1" i="1" dirty="0" smtClean="0">
                <a:solidFill>
                  <a:schemeClr val="tx2"/>
                </a:solidFill>
              </a:rPr>
              <a:t>p </a:t>
            </a:r>
            <a:r>
              <a:rPr lang="en-US" b="1" dirty="0" smtClean="0">
                <a:solidFill>
                  <a:schemeClr val="tx2"/>
                </a:solidFill>
              </a:rPr>
              <a:t>and </a:t>
            </a:r>
            <a:r>
              <a:rPr lang="en-US" b="1" i="1" dirty="0" smtClean="0">
                <a:solidFill>
                  <a:schemeClr val="tx2"/>
                </a:solidFill>
              </a:rPr>
              <a:t>q </a:t>
            </a:r>
            <a:r>
              <a:rPr lang="en-US" b="1" dirty="0" smtClean="0">
                <a:solidFill>
                  <a:schemeClr val="tx2"/>
                </a:solidFill>
              </a:rPr>
              <a:t>are called </a:t>
            </a:r>
            <a:r>
              <a:rPr lang="en-US" b="1" i="1" dirty="0" smtClean="0">
                <a:solidFill>
                  <a:schemeClr val="tx2"/>
                </a:solidFill>
              </a:rPr>
              <a:t>logically equivalent </a:t>
            </a:r>
            <a:r>
              <a:rPr lang="en-US" b="1" dirty="0" smtClean="0">
                <a:solidFill>
                  <a:schemeClr val="tx2"/>
                </a:solidFill>
              </a:rPr>
              <a:t>if </a:t>
            </a:r>
            <a:r>
              <a:rPr lang="en-US" b="1" i="1" dirty="0" smtClean="0">
                <a:solidFill>
                  <a:schemeClr val="tx2"/>
                </a:solidFill>
              </a:rPr>
              <a:t>p </a:t>
            </a:r>
            <a:r>
              <a:rPr lang="en-US" b="1" dirty="0" smtClean="0">
                <a:solidFill>
                  <a:schemeClr val="tx2"/>
                </a:solidFill>
              </a:rPr>
              <a:t>↔ </a:t>
            </a:r>
            <a:r>
              <a:rPr lang="en-US" b="1" i="1" dirty="0" smtClean="0">
                <a:solidFill>
                  <a:schemeClr val="tx2"/>
                </a:solidFill>
              </a:rPr>
              <a:t>q </a:t>
            </a:r>
            <a:r>
              <a:rPr lang="en-US" b="1" dirty="0" smtClean="0">
                <a:solidFill>
                  <a:schemeClr val="tx2"/>
                </a:solidFill>
              </a:rPr>
              <a:t>is a tautology. The notation </a:t>
            </a:r>
            <a:r>
              <a:rPr lang="en-US" b="1" i="1" dirty="0" smtClean="0">
                <a:solidFill>
                  <a:schemeClr val="tx2"/>
                </a:solidFill>
              </a:rPr>
              <a:t>p </a:t>
            </a:r>
            <a:r>
              <a:rPr lang="en-US" b="1" dirty="0" smtClean="0">
                <a:solidFill>
                  <a:schemeClr val="tx2"/>
                </a:solidFill>
              </a:rPr>
              <a:t>≡ </a:t>
            </a:r>
            <a:r>
              <a:rPr lang="en-US" b="1" i="1" dirty="0" smtClean="0">
                <a:solidFill>
                  <a:schemeClr val="tx2"/>
                </a:solidFill>
              </a:rPr>
              <a:t>q </a:t>
            </a:r>
            <a:r>
              <a:rPr lang="en-US" b="1" dirty="0" smtClean="0">
                <a:solidFill>
                  <a:schemeClr val="tx2"/>
                </a:solidFill>
              </a:rPr>
              <a:t>denotes that </a:t>
            </a:r>
            <a:r>
              <a:rPr lang="en-US" b="1" i="1" dirty="0" smtClean="0">
                <a:solidFill>
                  <a:schemeClr val="tx2"/>
                </a:solidFill>
              </a:rPr>
              <a:t>p </a:t>
            </a:r>
            <a:r>
              <a:rPr lang="en-US" b="1" dirty="0" smtClean="0">
                <a:solidFill>
                  <a:schemeClr val="tx2"/>
                </a:solidFill>
              </a:rPr>
              <a:t>and </a:t>
            </a:r>
            <a:r>
              <a:rPr lang="en-US" b="1" i="1" dirty="0" smtClean="0">
                <a:solidFill>
                  <a:schemeClr val="tx2"/>
                </a:solidFill>
              </a:rPr>
              <a:t>q </a:t>
            </a:r>
            <a:r>
              <a:rPr lang="en-US" b="1" dirty="0" smtClean="0">
                <a:solidFill>
                  <a:schemeClr val="tx2"/>
                </a:solidFill>
              </a:rPr>
              <a:t>are logically equivalent.</a:t>
            </a:r>
            <a:endParaRPr lang="en-US" b="1" dirty="0">
              <a:solidFill>
                <a:schemeClr val="tx2"/>
              </a:solidFill>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p:cNvSpPr>
            <a:spLocks noGrp="1" noChangeArrowheads="1"/>
          </p:cNvSpPr>
          <p:nvPr>
            <p:ph type="sldNum" sz="quarter" idx="12"/>
          </p:nvPr>
        </p:nvSpPr>
        <p:spPr>
          <a:noFill/>
        </p:spPr>
        <p:txBody>
          <a:bodyPr/>
          <a:lstStyle/>
          <a:p>
            <a:fld id="{5AA49B49-744E-4611-8B8D-3B60042A6B47}" type="slidenum">
              <a:rPr lang="en-US" smtClean="0"/>
              <a:pPr/>
              <a:t>36</a:t>
            </a:fld>
            <a:endParaRPr lang="en-US" smtClean="0"/>
          </a:p>
        </p:txBody>
      </p:sp>
      <p:sp>
        <p:nvSpPr>
          <p:cNvPr id="6148" name="Text Box 4"/>
          <p:cNvSpPr txBox="1">
            <a:spLocks noChangeArrowheads="1"/>
          </p:cNvSpPr>
          <p:nvPr/>
        </p:nvSpPr>
        <p:spPr bwMode="auto">
          <a:xfrm>
            <a:off x="304800" y="0"/>
            <a:ext cx="11379200" cy="1754326"/>
          </a:xfrm>
          <a:prstGeom prst="rect">
            <a:avLst/>
          </a:prstGeom>
          <a:noFill/>
          <a:ln w="9525">
            <a:noFill/>
            <a:miter lim="800000"/>
            <a:headEnd/>
            <a:tailEnd/>
          </a:ln>
        </p:spPr>
        <p:txBody>
          <a:bodyPr>
            <a:spAutoFit/>
          </a:bodyPr>
          <a:lstStyle/>
          <a:p>
            <a:r>
              <a:rPr lang="en-US" b="1" dirty="0">
                <a:solidFill>
                  <a:srgbClr val="000099"/>
                </a:solidFill>
              </a:rPr>
              <a:t>EXAMPLE 10</a:t>
            </a:r>
            <a:r>
              <a:rPr lang="en-US" b="1" dirty="0"/>
              <a:t> </a:t>
            </a:r>
            <a:r>
              <a:rPr lang="en-US" dirty="0"/>
              <a:t>Show that ￢</a:t>
            </a:r>
            <a:r>
              <a:rPr lang="en-US" i="1" dirty="0"/>
              <a:t>(p </a:t>
            </a:r>
            <a:r>
              <a:rPr lang="en-US" dirty="0"/>
              <a:t>∨ </a:t>
            </a:r>
            <a:r>
              <a:rPr lang="en-US" i="1" dirty="0"/>
              <a:t>q) </a:t>
            </a:r>
            <a:r>
              <a:rPr lang="en-US" dirty="0"/>
              <a:t>and ￢</a:t>
            </a:r>
            <a:r>
              <a:rPr lang="en-US" i="1" dirty="0"/>
              <a:t>p </a:t>
            </a:r>
            <a:r>
              <a:rPr lang="en-US" dirty="0"/>
              <a:t>∧￢</a:t>
            </a:r>
            <a:r>
              <a:rPr lang="en-US" i="1" dirty="0"/>
              <a:t>q </a:t>
            </a:r>
            <a:r>
              <a:rPr lang="en-US" dirty="0"/>
              <a:t>are logically equivalent.</a:t>
            </a:r>
          </a:p>
          <a:p>
            <a:endParaRPr lang="en-US" dirty="0"/>
          </a:p>
          <a:p>
            <a:pPr algn="just"/>
            <a:r>
              <a:rPr lang="en-US" i="1" dirty="0">
                <a:solidFill>
                  <a:schemeClr val="accent2"/>
                </a:solidFill>
              </a:rPr>
              <a:t>Solution</a:t>
            </a:r>
            <a:r>
              <a:rPr lang="en-US" i="1" dirty="0"/>
              <a:t>: </a:t>
            </a:r>
            <a:r>
              <a:rPr lang="en-US" dirty="0"/>
              <a:t>The truth tables for these compound propositions are displayed in Table 3. Because the truth values of the compound propositions ￢</a:t>
            </a:r>
            <a:r>
              <a:rPr lang="en-US" i="1" dirty="0"/>
              <a:t>(p </a:t>
            </a:r>
            <a:r>
              <a:rPr lang="en-US" dirty="0"/>
              <a:t>∨ </a:t>
            </a:r>
            <a:r>
              <a:rPr lang="en-US" i="1" dirty="0"/>
              <a:t>q) </a:t>
            </a:r>
            <a:r>
              <a:rPr lang="en-US" dirty="0"/>
              <a:t>and ￢</a:t>
            </a:r>
            <a:r>
              <a:rPr lang="en-US" i="1" dirty="0"/>
              <a:t>p </a:t>
            </a:r>
            <a:r>
              <a:rPr lang="en-US" dirty="0"/>
              <a:t>∧￢</a:t>
            </a:r>
            <a:r>
              <a:rPr lang="en-US" i="1" dirty="0"/>
              <a:t>q </a:t>
            </a:r>
            <a:r>
              <a:rPr lang="en-US" dirty="0"/>
              <a:t>agree for all possible combinations of the truth values </a:t>
            </a:r>
            <a:r>
              <a:rPr lang="en-US" dirty="0" err="1"/>
              <a:t>of</a:t>
            </a:r>
            <a:r>
              <a:rPr lang="en-US" i="1" dirty="0" err="1"/>
              <a:t>p</a:t>
            </a:r>
            <a:r>
              <a:rPr lang="en-US" i="1" dirty="0"/>
              <a:t> </a:t>
            </a:r>
            <a:r>
              <a:rPr lang="en-US" dirty="0"/>
              <a:t>and </a:t>
            </a:r>
            <a:r>
              <a:rPr lang="en-US" i="1" dirty="0"/>
              <a:t>q</a:t>
            </a:r>
            <a:r>
              <a:rPr lang="en-US" dirty="0"/>
              <a:t>, it follows that ￢</a:t>
            </a:r>
            <a:r>
              <a:rPr lang="en-US" i="1" dirty="0"/>
              <a:t>(p </a:t>
            </a:r>
            <a:r>
              <a:rPr lang="en-US" dirty="0"/>
              <a:t>∨ </a:t>
            </a:r>
            <a:r>
              <a:rPr lang="en-US" i="1" dirty="0"/>
              <a:t>q) </a:t>
            </a:r>
            <a:r>
              <a:rPr lang="en-US" dirty="0"/>
              <a:t>↔ </a:t>
            </a:r>
            <a:r>
              <a:rPr lang="en-US" i="1" dirty="0"/>
              <a:t>(</a:t>
            </a:r>
            <a:r>
              <a:rPr lang="en-US" dirty="0"/>
              <a:t>￢</a:t>
            </a:r>
            <a:r>
              <a:rPr lang="en-US" i="1" dirty="0"/>
              <a:t>p </a:t>
            </a:r>
            <a:r>
              <a:rPr lang="en-US" dirty="0"/>
              <a:t>∧￢</a:t>
            </a:r>
            <a:r>
              <a:rPr lang="en-US" i="1" dirty="0"/>
              <a:t>q) </a:t>
            </a:r>
            <a:r>
              <a:rPr lang="en-US" dirty="0"/>
              <a:t>is a tautology and that these compound propositions are logically equivalent.</a:t>
            </a:r>
          </a:p>
        </p:txBody>
      </p:sp>
      <p:graphicFrame>
        <p:nvGraphicFramePr>
          <p:cNvPr id="6146" name="Object 5"/>
          <p:cNvGraphicFramePr>
            <a:graphicFrameLocks noChangeAspect="1"/>
          </p:cNvGraphicFramePr>
          <p:nvPr>
            <p:ph/>
          </p:nvPr>
        </p:nvGraphicFramePr>
        <p:xfrm>
          <a:off x="613954" y="1763485"/>
          <a:ext cx="8686800" cy="2210480"/>
        </p:xfrm>
        <a:graphic>
          <a:graphicData uri="http://schemas.openxmlformats.org/presentationml/2006/ole">
            <p:oleObj spid="_x0000_s8194" name="Bitmap Image" r:id="rId3" imgW="6542857" imgH="2219635" progId="PBrush">
              <p:embed/>
            </p:oleObj>
          </a:graphicData>
        </a:graphic>
      </p:graphicFrame>
      <p:sp>
        <p:nvSpPr>
          <p:cNvPr id="5" name="Text Box 4"/>
          <p:cNvSpPr txBox="1">
            <a:spLocks noChangeArrowheads="1"/>
          </p:cNvSpPr>
          <p:nvPr/>
        </p:nvSpPr>
        <p:spPr bwMode="auto">
          <a:xfrm>
            <a:off x="386080" y="4060373"/>
            <a:ext cx="11582400" cy="923330"/>
          </a:xfrm>
          <a:prstGeom prst="rect">
            <a:avLst/>
          </a:prstGeom>
          <a:noFill/>
          <a:ln w="9525">
            <a:noFill/>
            <a:miter lim="800000"/>
            <a:headEnd/>
            <a:tailEnd/>
          </a:ln>
        </p:spPr>
        <p:txBody>
          <a:bodyPr>
            <a:spAutoFit/>
          </a:bodyPr>
          <a:lstStyle/>
          <a:p>
            <a:pPr algn="just"/>
            <a:r>
              <a:rPr lang="en-US" dirty="0"/>
              <a:t>Show that </a:t>
            </a:r>
            <a:r>
              <a:rPr lang="en-US" i="1" dirty="0"/>
              <a:t>p </a:t>
            </a:r>
            <a:r>
              <a:rPr lang="en-US" dirty="0"/>
              <a:t>→ </a:t>
            </a:r>
            <a:r>
              <a:rPr lang="en-US" i="1" dirty="0"/>
              <a:t>q </a:t>
            </a:r>
            <a:r>
              <a:rPr lang="en-US" dirty="0"/>
              <a:t>and ￢</a:t>
            </a:r>
            <a:r>
              <a:rPr lang="en-US" i="1" dirty="0"/>
              <a:t>p </a:t>
            </a:r>
            <a:r>
              <a:rPr lang="en-US" dirty="0"/>
              <a:t>∨ </a:t>
            </a:r>
            <a:r>
              <a:rPr lang="en-US" i="1" dirty="0"/>
              <a:t>q </a:t>
            </a:r>
            <a:r>
              <a:rPr lang="en-US" dirty="0"/>
              <a:t>are logically equivalent.</a:t>
            </a:r>
          </a:p>
          <a:p>
            <a:pPr algn="just"/>
            <a:r>
              <a:rPr lang="en-US" i="1" dirty="0" err="1">
                <a:solidFill>
                  <a:schemeClr val="accent2"/>
                </a:solidFill>
              </a:rPr>
              <a:t>Solution</a:t>
            </a:r>
            <a:r>
              <a:rPr lang="en-US" i="1" dirty="0" err="1"/>
              <a:t>:</a:t>
            </a:r>
            <a:r>
              <a:rPr lang="en-US" dirty="0" err="1"/>
              <a:t>We</a:t>
            </a:r>
            <a:r>
              <a:rPr lang="en-US" dirty="0"/>
              <a:t> construct the truth table for these compound propositions in Table 4. Because the truth values of ￢</a:t>
            </a:r>
            <a:r>
              <a:rPr lang="en-US" i="1" dirty="0"/>
              <a:t>p </a:t>
            </a:r>
            <a:r>
              <a:rPr lang="en-US" dirty="0"/>
              <a:t>∨ </a:t>
            </a:r>
            <a:r>
              <a:rPr lang="en-US" i="1" dirty="0"/>
              <a:t>q </a:t>
            </a:r>
            <a:r>
              <a:rPr lang="en-US" dirty="0"/>
              <a:t>and </a:t>
            </a:r>
            <a:r>
              <a:rPr lang="en-US" i="1" dirty="0"/>
              <a:t>p </a:t>
            </a:r>
            <a:r>
              <a:rPr lang="en-US" dirty="0"/>
              <a:t>→ </a:t>
            </a:r>
            <a:r>
              <a:rPr lang="en-US" i="1" dirty="0"/>
              <a:t>q </a:t>
            </a:r>
            <a:r>
              <a:rPr lang="en-US" dirty="0"/>
              <a:t>agree, they are logically equivalent.</a:t>
            </a:r>
          </a:p>
        </p:txBody>
      </p:sp>
      <p:pic>
        <p:nvPicPr>
          <p:cNvPr id="8196" name="Picture 4"/>
          <p:cNvPicPr>
            <a:picLocks noChangeAspect="1" noChangeArrowheads="1"/>
          </p:cNvPicPr>
          <p:nvPr/>
        </p:nvPicPr>
        <p:blipFill>
          <a:blip r:embed="rId4"/>
          <a:srcRect/>
          <a:stretch>
            <a:fillRect/>
          </a:stretch>
        </p:blipFill>
        <p:spPr bwMode="auto">
          <a:xfrm>
            <a:off x="2258422" y="4963885"/>
            <a:ext cx="5082903" cy="1632857"/>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type="sldNum" sz="quarter" idx="12"/>
          </p:nvPr>
        </p:nvSpPr>
        <p:spPr>
          <a:noFill/>
        </p:spPr>
        <p:txBody>
          <a:bodyPr/>
          <a:lstStyle/>
          <a:p>
            <a:fld id="{D1C43738-EF26-4F34-921A-D87A0AA51D3D}" type="slidenum">
              <a:rPr lang="en-US" smtClean="0"/>
              <a:pPr/>
              <a:t>37</a:t>
            </a:fld>
            <a:endParaRPr lang="en-US" smtClean="0"/>
          </a:p>
        </p:txBody>
      </p:sp>
      <p:sp>
        <p:nvSpPr>
          <p:cNvPr id="8196" name="Text Box 4"/>
          <p:cNvSpPr txBox="1">
            <a:spLocks noChangeArrowheads="1"/>
          </p:cNvSpPr>
          <p:nvPr/>
        </p:nvSpPr>
        <p:spPr bwMode="auto">
          <a:xfrm>
            <a:off x="0" y="457200"/>
            <a:ext cx="11887200" cy="646331"/>
          </a:xfrm>
          <a:prstGeom prst="rect">
            <a:avLst/>
          </a:prstGeom>
          <a:noFill/>
          <a:ln w="9525">
            <a:noFill/>
            <a:miter lim="800000"/>
            <a:headEnd/>
            <a:tailEnd/>
          </a:ln>
        </p:spPr>
        <p:txBody>
          <a:bodyPr>
            <a:spAutoFit/>
          </a:bodyPr>
          <a:lstStyle/>
          <a:p>
            <a:r>
              <a:rPr lang="en-US" b="1">
                <a:solidFill>
                  <a:srgbClr val="000099"/>
                </a:solidFill>
              </a:rPr>
              <a:t>EXAMPLE 11</a:t>
            </a:r>
            <a:r>
              <a:rPr lang="en-US" b="1"/>
              <a:t> </a:t>
            </a:r>
            <a:r>
              <a:rPr lang="en-US"/>
              <a:t>Show that </a:t>
            </a:r>
            <a:r>
              <a:rPr lang="en-US" i="1"/>
              <a:t>p </a:t>
            </a:r>
            <a:r>
              <a:rPr lang="en-US"/>
              <a:t>∨ </a:t>
            </a:r>
            <a:r>
              <a:rPr lang="en-US" i="1"/>
              <a:t>(q </a:t>
            </a:r>
            <a:r>
              <a:rPr lang="en-US"/>
              <a:t>∧ </a:t>
            </a:r>
            <a:r>
              <a:rPr lang="en-US" i="1"/>
              <a:t>r) </a:t>
            </a:r>
            <a:r>
              <a:rPr lang="en-US"/>
              <a:t>and </a:t>
            </a:r>
            <a:r>
              <a:rPr lang="en-US" i="1"/>
              <a:t>(p </a:t>
            </a:r>
            <a:r>
              <a:rPr lang="en-US"/>
              <a:t>∨ </a:t>
            </a:r>
            <a:r>
              <a:rPr lang="en-US" i="1"/>
              <a:t>q) </a:t>
            </a:r>
            <a:r>
              <a:rPr lang="en-US"/>
              <a:t>∧ </a:t>
            </a:r>
            <a:r>
              <a:rPr lang="en-US" i="1"/>
              <a:t>(p </a:t>
            </a:r>
            <a:r>
              <a:rPr lang="en-US"/>
              <a:t>∨ </a:t>
            </a:r>
            <a:r>
              <a:rPr lang="en-US" i="1"/>
              <a:t>r) </a:t>
            </a:r>
            <a:r>
              <a:rPr lang="en-US"/>
              <a:t>are logically equivalent. This is the </a:t>
            </a:r>
            <a:r>
              <a:rPr lang="en-US" i="1"/>
              <a:t>distributive law </a:t>
            </a:r>
            <a:r>
              <a:rPr lang="en-US"/>
              <a:t>of disjunction over conjunction.</a:t>
            </a:r>
          </a:p>
        </p:txBody>
      </p:sp>
      <p:graphicFrame>
        <p:nvGraphicFramePr>
          <p:cNvPr id="8194" name="Object 5"/>
          <p:cNvGraphicFramePr>
            <a:graphicFrameLocks noChangeAspect="1"/>
          </p:cNvGraphicFramePr>
          <p:nvPr>
            <p:ph/>
          </p:nvPr>
        </p:nvGraphicFramePr>
        <p:xfrm>
          <a:off x="609600" y="1905001"/>
          <a:ext cx="11176000" cy="3603625"/>
        </p:xfrm>
        <a:graphic>
          <a:graphicData uri="http://schemas.openxmlformats.org/presentationml/2006/ole">
            <p:oleObj spid="_x0000_s10242" name="Bitmap Image" r:id="rId3" imgW="7066667" imgH="3038095" progId="PBrush">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p:cNvSpPr>
            <a:spLocks noGrp="1" noChangeArrowheads="1"/>
          </p:cNvSpPr>
          <p:nvPr>
            <p:ph type="sldNum" sz="quarter" idx="12"/>
          </p:nvPr>
        </p:nvSpPr>
        <p:spPr>
          <a:noFill/>
        </p:spPr>
        <p:txBody>
          <a:bodyPr/>
          <a:lstStyle/>
          <a:p>
            <a:fld id="{DCBDB419-9362-48E8-AA81-02BA0AC0172F}" type="slidenum">
              <a:rPr lang="en-US" smtClean="0"/>
              <a:pPr/>
              <a:t>38</a:t>
            </a:fld>
            <a:endParaRPr lang="en-US" smtClean="0"/>
          </a:p>
        </p:txBody>
      </p:sp>
      <p:graphicFrame>
        <p:nvGraphicFramePr>
          <p:cNvPr id="9218" name="Object 4"/>
          <p:cNvGraphicFramePr>
            <a:graphicFrameLocks noChangeAspect="1"/>
          </p:cNvGraphicFramePr>
          <p:nvPr>
            <p:ph/>
          </p:nvPr>
        </p:nvGraphicFramePr>
        <p:xfrm>
          <a:off x="3454401" y="838200"/>
          <a:ext cx="5829300" cy="6019800"/>
        </p:xfrm>
        <a:graphic>
          <a:graphicData uri="http://schemas.openxmlformats.org/presentationml/2006/ole">
            <p:oleObj spid="_x0000_s11266" name="Bitmap Image" r:id="rId3" imgW="3990476" imgH="5495238" progId="PBrush">
              <p:embed/>
            </p:oleObj>
          </a:graphicData>
        </a:graphic>
      </p:graphicFrame>
      <p:sp>
        <p:nvSpPr>
          <p:cNvPr id="9220" name="Text Box 6"/>
          <p:cNvSpPr txBox="1">
            <a:spLocks noChangeArrowheads="1"/>
          </p:cNvSpPr>
          <p:nvPr/>
        </p:nvSpPr>
        <p:spPr bwMode="auto">
          <a:xfrm>
            <a:off x="0" y="1"/>
            <a:ext cx="12192000" cy="1006475"/>
          </a:xfrm>
          <a:prstGeom prst="rect">
            <a:avLst/>
          </a:prstGeom>
          <a:noFill/>
          <a:ln w="9525">
            <a:noFill/>
            <a:miter lim="800000"/>
            <a:headEnd/>
            <a:tailEnd/>
          </a:ln>
        </p:spPr>
        <p:txBody>
          <a:bodyPr>
            <a:spAutoFit/>
          </a:bodyPr>
          <a:lstStyle/>
          <a:p>
            <a:pPr algn="just"/>
            <a:r>
              <a:rPr lang="en-US" sz="2000"/>
              <a:t>Table 6 contains some important equivalences. In these equivalences, </a:t>
            </a:r>
            <a:r>
              <a:rPr lang="en-US" sz="2000" b="1"/>
              <a:t>T </a:t>
            </a:r>
            <a:r>
              <a:rPr lang="en-US" sz="2000"/>
              <a:t>denotes the compound proposition that is always true and </a:t>
            </a:r>
            <a:r>
              <a:rPr lang="en-US" sz="2000" b="1"/>
              <a:t>F </a:t>
            </a:r>
            <a:r>
              <a:rPr lang="en-US" sz="2000"/>
              <a:t>denotes the compound proposition that is always false.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sldNum" sz="quarter" idx="12"/>
          </p:nvPr>
        </p:nvSpPr>
        <p:spPr>
          <a:noFill/>
        </p:spPr>
        <p:txBody>
          <a:bodyPr/>
          <a:lstStyle/>
          <a:p>
            <a:fld id="{99DF97D5-1AB8-4D8B-BC6B-9CE85E6D7EE9}" type="slidenum">
              <a:rPr lang="en-US" smtClean="0"/>
              <a:pPr/>
              <a:t>39</a:t>
            </a:fld>
            <a:endParaRPr lang="en-US" smtClean="0"/>
          </a:p>
        </p:txBody>
      </p:sp>
      <p:pic>
        <p:nvPicPr>
          <p:cNvPr id="22531" name="Picture 2"/>
          <p:cNvPicPr>
            <a:picLocks noChangeAspect="1" noChangeArrowheads="1"/>
          </p:cNvPicPr>
          <p:nvPr/>
        </p:nvPicPr>
        <p:blipFill>
          <a:blip r:embed="rId2"/>
          <a:srcRect/>
          <a:stretch>
            <a:fillRect/>
          </a:stretch>
        </p:blipFill>
        <p:spPr bwMode="auto">
          <a:xfrm>
            <a:off x="261257" y="169817"/>
            <a:ext cx="6008914" cy="3122024"/>
          </a:xfrm>
          <a:prstGeom prst="rect">
            <a:avLst/>
          </a:prstGeom>
          <a:noFill/>
          <a:ln w="9525">
            <a:noFill/>
            <a:miter lim="800000"/>
            <a:headEnd/>
            <a:tailEnd/>
          </a:ln>
        </p:spPr>
      </p:pic>
      <p:pic>
        <p:nvPicPr>
          <p:cNvPr id="4" name="Picture 2"/>
          <p:cNvPicPr>
            <a:picLocks noChangeAspect="1" noChangeArrowheads="1"/>
          </p:cNvPicPr>
          <p:nvPr/>
        </p:nvPicPr>
        <p:blipFill>
          <a:blip r:embed="rId3"/>
          <a:srcRect/>
          <a:stretch>
            <a:fillRect/>
          </a:stretch>
        </p:blipFill>
        <p:spPr bwMode="auto">
          <a:xfrm>
            <a:off x="6387737" y="248195"/>
            <a:ext cx="5551715" cy="2664822"/>
          </a:xfrm>
          <a:prstGeom prst="rect">
            <a:avLst/>
          </a:prstGeom>
          <a:noFill/>
          <a:ln w="9525">
            <a:noFill/>
            <a:miter lim="800000"/>
            <a:headEnd/>
            <a:tailEnd/>
          </a:ln>
        </p:spPr>
      </p:pic>
      <p:sp>
        <p:nvSpPr>
          <p:cNvPr id="5" name="Rectangle 4"/>
          <p:cNvSpPr/>
          <p:nvPr/>
        </p:nvSpPr>
        <p:spPr>
          <a:xfrm>
            <a:off x="1214846" y="3481813"/>
            <a:ext cx="9470571" cy="2031325"/>
          </a:xfrm>
          <a:prstGeom prst="rect">
            <a:avLst/>
          </a:prstGeom>
        </p:spPr>
        <p:txBody>
          <a:bodyPr wrap="square">
            <a:spAutoFit/>
          </a:bodyPr>
          <a:lstStyle/>
          <a:p>
            <a:pPr>
              <a:spcBef>
                <a:spcPct val="50000"/>
              </a:spcBef>
            </a:pPr>
            <a:r>
              <a:rPr lang="en-US" b="1" dirty="0" smtClean="0">
                <a:solidFill>
                  <a:schemeClr val="tx2"/>
                </a:solidFill>
              </a:rPr>
              <a:t>De Morgan’s laws:</a:t>
            </a:r>
          </a:p>
          <a:p>
            <a:endParaRPr lang="en-US" dirty="0" smtClean="0">
              <a:solidFill>
                <a:schemeClr val="tx2"/>
              </a:solidFill>
            </a:endParaRPr>
          </a:p>
          <a:p>
            <a:pPr algn="ctr"/>
            <a:r>
              <a:rPr lang="en-US" dirty="0" smtClean="0">
                <a:solidFill>
                  <a:schemeClr val="tx2"/>
                </a:solidFill>
              </a:rPr>
              <a:t>￢</a:t>
            </a:r>
            <a:r>
              <a:rPr lang="en-US" i="1" dirty="0" smtClean="0">
                <a:solidFill>
                  <a:schemeClr val="tx2"/>
                </a:solidFill>
              </a:rPr>
              <a:t>(p</a:t>
            </a:r>
            <a:r>
              <a:rPr lang="en-US" baseline="-25000" dirty="0" smtClean="0">
                <a:solidFill>
                  <a:schemeClr val="tx2"/>
                </a:solidFill>
              </a:rPr>
              <a:t>1</a:t>
            </a:r>
            <a:r>
              <a:rPr lang="en-US" dirty="0" smtClean="0">
                <a:solidFill>
                  <a:schemeClr val="tx2"/>
                </a:solidFill>
              </a:rPr>
              <a:t> ∨ </a:t>
            </a:r>
            <a:r>
              <a:rPr lang="en-US" i="1" dirty="0" smtClean="0">
                <a:solidFill>
                  <a:schemeClr val="tx2"/>
                </a:solidFill>
              </a:rPr>
              <a:t>p</a:t>
            </a:r>
            <a:r>
              <a:rPr lang="en-US" baseline="-25000" dirty="0" smtClean="0">
                <a:solidFill>
                  <a:schemeClr val="tx2"/>
                </a:solidFill>
              </a:rPr>
              <a:t>2</a:t>
            </a:r>
            <a:r>
              <a:rPr lang="en-US" dirty="0" smtClean="0">
                <a:solidFill>
                  <a:schemeClr val="tx2"/>
                </a:solidFill>
              </a:rPr>
              <a:t> ∨ ・ ・ ・ ∨ </a:t>
            </a:r>
            <a:r>
              <a:rPr lang="en-US" i="1" dirty="0" err="1" smtClean="0">
                <a:solidFill>
                  <a:schemeClr val="tx2"/>
                </a:solidFill>
              </a:rPr>
              <a:t>p</a:t>
            </a:r>
            <a:r>
              <a:rPr lang="en-US" i="1" baseline="-25000" dirty="0" err="1" smtClean="0">
                <a:solidFill>
                  <a:schemeClr val="tx2"/>
                </a:solidFill>
              </a:rPr>
              <a:t>n</a:t>
            </a:r>
            <a:r>
              <a:rPr lang="en-US" i="1" dirty="0" smtClean="0">
                <a:solidFill>
                  <a:schemeClr val="tx2"/>
                </a:solidFill>
              </a:rPr>
              <a:t>) </a:t>
            </a:r>
            <a:r>
              <a:rPr lang="en-US" dirty="0" smtClean="0">
                <a:solidFill>
                  <a:schemeClr val="tx2"/>
                </a:solidFill>
              </a:rPr>
              <a:t>≡ </a:t>
            </a:r>
            <a:r>
              <a:rPr lang="en-US" i="1" dirty="0" smtClean="0">
                <a:solidFill>
                  <a:schemeClr val="tx2"/>
                </a:solidFill>
              </a:rPr>
              <a:t>(</a:t>
            </a:r>
            <a:r>
              <a:rPr lang="en-US" dirty="0" smtClean="0">
                <a:solidFill>
                  <a:schemeClr val="tx2"/>
                </a:solidFill>
              </a:rPr>
              <a:t>￢</a:t>
            </a:r>
            <a:r>
              <a:rPr lang="en-US" i="1" dirty="0" smtClean="0">
                <a:solidFill>
                  <a:schemeClr val="tx2"/>
                </a:solidFill>
              </a:rPr>
              <a:t>p</a:t>
            </a:r>
            <a:r>
              <a:rPr lang="en-US" baseline="-25000" dirty="0" smtClean="0">
                <a:solidFill>
                  <a:schemeClr val="tx2"/>
                </a:solidFill>
              </a:rPr>
              <a:t>1</a:t>
            </a:r>
            <a:r>
              <a:rPr lang="en-US" dirty="0" smtClean="0">
                <a:solidFill>
                  <a:schemeClr val="tx2"/>
                </a:solidFill>
              </a:rPr>
              <a:t> ∧￢</a:t>
            </a:r>
            <a:r>
              <a:rPr lang="en-US" i="1" dirty="0" smtClean="0">
                <a:solidFill>
                  <a:schemeClr val="tx2"/>
                </a:solidFill>
              </a:rPr>
              <a:t>p</a:t>
            </a:r>
            <a:r>
              <a:rPr lang="en-US" baseline="-25000" dirty="0" smtClean="0">
                <a:solidFill>
                  <a:schemeClr val="tx2"/>
                </a:solidFill>
              </a:rPr>
              <a:t>2</a:t>
            </a:r>
            <a:r>
              <a:rPr lang="en-US" dirty="0" smtClean="0">
                <a:solidFill>
                  <a:schemeClr val="tx2"/>
                </a:solidFill>
              </a:rPr>
              <a:t> ∧ ・・・ ∧ ￢</a:t>
            </a:r>
            <a:r>
              <a:rPr lang="en-US" i="1" dirty="0" err="1" smtClean="0">
                <a:solidFill>
                  <a:schemeClr val="tx2"/>
                </a:solidFill>
              </a:rPr>
              <a:t>p</a:t>
            </a:r>
            <a:r>
              <a:rPr lang="en-US" i="1" baseline="-25000" dirty="0" err="1" smtClean="0">
                <a:solidFill>
                  <a:schemeClr val="tx2"/>
                </a:solidFill>
              </a:rPr>
              <a:t>n</a:t>
            </a:r>
            <a:r>
              <a:rPr lang="en-US" i="1" dirty="0" smtClean="0">
                <a:solidFill>
                  <a:schemeClr val="tx2"/>
                </a:solidFill>
              </a:rPr>
              <a:t>)</a:t>
            </a:r>
          </a:p>
          <a:p>
            <a:pPr algn="ctr"/>
            <a:endParaRPr lang="en-US" dirty="0" smtClean="0">
              <a:solidFill>
                <a:schemeClr val="tx2"/>
              </a:solidFill>
            </a:endParaRPr>
          </a:p>
          <a:p>
            <a:pPr algn="ctr"/>
            <a:r>
              <a:rPr lang="en-US" dirty="0" smtClean="0">
                <a:solidFill>
                  <a:schemeClr val="tx2"/>
                </a:solidFill>
              </a:rPr>
              <a:t>And</a:t>
            </a:r>
          </a:p>
          <a:p>
            <a:pPr algn="ctr"/>
            <a:endParaRPr lang="en-US" dirty="0" smtClean="0">
              <a:solidFill>
                <a:schemeClr val="tx2"/>
              </a:solidFill>
            </a:endParaRPr>
          </a:p>
          <a:p>
            <a:pPr algn="ctr"/>
            <a:r>
              <a:rPr lang="en-US" dirty="0" smtClean="0">
                <a:solidFill>
                  <a:schemeClr val="tx2"/>
                </a:solidFill>
              </a:rPr>
              <a:t>￢</a:t>
            </a:r>
            <a:r>
              <a:rPr lang="en-US" i="1" dirty="0" smtClean="0">
                <a:solidFill>
                  <a:schemeClr val="tx2"/>
                </a:solidFill>
              </a:rPr>
              <a:t>(p</a:t>
            </a:r>
            <a:r>
              <a:rPr lang="en-US" dirty="0" smtClean="0">
                <a:solidFill>
                  <a:schemeClr val="tx2"/>
                </a:solidFill>
              </a:rPr>
              <a:t>1 ∧ </a:t>
            </a:r>
            <a:r>
              <a:rPr lang="en-US" i="1" dirty="0" smtClean="0">
                <a:solidFill>
                  <a:schemeClr val="tx2"/>
                </a:solidFill>
              </a:rPr>
              <a:t>p</a:t>
            </a:r>
            <a:r>
              <a:rPr lang="en-US" dirty="0" smtClean="0">
                <a:solidFill>
                  <a:schemeClr val="tx2"/>
                </a:solidFill>
              </a:rPr>
              <a:t>2 ∧ ・ ・ ・ ∧ </a:t>
            </a:r>
            <a:r>
              <a:rPr lang="en-US" i="1" dirty="0" err="1" smtClean="0">
                <a:solidFill>
                  <a:schemeClr val="tx2"/>
                </a:solidFill>
              </a:rPr>
              <a:t>pn</a:t>
            </a:r>
            <a:r>
              <a:rPr lang="en-US" i="1" dirty="0" smtClean="0">
                <a:solidFill>
                  <a:schemeClr val="tx2"/>
                </a:solidFill>
              </a:rPr>
              <a:t>) </a:t>
            </a:r>
            <a:r>
              <a:rPr lang="en-US" dirty="0" smtClean="0">
                <a:solidFill>
                  <a:schemeClr val="tx2"/>
                </a:solidFill>
              </a:rPr>
              <a:t>≡ </a:t>
            </a:r>
            <a:r>
              <a:rPr lang="en-US" i="1" dirty="0" smtClean="0">
                <a:solidFill>
                  <a:schemeClr val="tx2"/>
                </a:solidFill>
              </a:rPr>
              <a:t>(</a:t>
            </a:r>
            <a:r>
              <a:rPr lang="en-US" dirty="0" smtClean="0">
                <a:solidFill>
                  <a:schemeClr val="tx2"/>
                </a:solidFill>
              </a:rPr>
              <a:t>￢</a:t>
            </a:r>
            <a:r>
              <a:rPr lang="en-US" i="1" dirty="0" smtClean="0">
                <a:solidFill>
                  <a:schemeClr val="tx2"/>
                </a:solidFill>
              </a:rPr>
              <a:t>p</a:t>
            </a:r>
            <a:r>
              <a:rPr lang="en-US" dirty="0" smtClean="0">
                <a:solidFill>
                  <a:schemeClr val="tx2"/>
                </a:solidFill>
              </a:rPr>
              <a:t>1 ∨￢</a:t>
            </a:r>
            <a:r>
              <a:rPr lang="en-US" i="1" dirty="0" smtClean="0">
                <a:solidFill>
                  <a:schemeClr val="tx2"/>
                </a:solidFill>
              </a:rPr>
              <a:t>p</a:t>
            </a:r>
            <a:r>
              <a:rPr lang="en-US" dirty="0" smtClean="0">
                <a:solidFill>
                  <a:schemeClr val="tx2"/>
                </a:solidFill>
              </a:rPr>
              <a:t>2 ∨ ・・・ ∨ ￢</a:t>
            </a:r>
            <a:r>
              <a:rPr lang="en-US" i="1" dirty="0" err="1" smtClean="0">
                <a:solidFill>
                  <a:schemeClr val="tx2"/>
                </a:solidFill>
              </a:rPr>
              <a:t>pn</a:t>
            </a:r>
            <a:r>
              <a:rPr lang="en-US" i="1" dirty="0" smtClean="0">
                <a:solidFill>
                  <a:schemeClr val="tx2"/>
                </a:solidFill>
              </a:rPr>
              <a:t>).</a:t>
            </a:r>
            <a:endParaRPr lang="en-US" i="1" dirty="0">
              <a:solidFill>
                <a:schemeClr val="tx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94" y="533401"/>
            <a:ext cx="11785600" cy="1015663"/>
          </a:xfrm>
          <a:prstGeom prst="rect">
            <a:avLst/>
          </a:prstGeom>
          <a:solidFill>
            <a:srgbClr val="CCFFFF"/>
          </a:solidFill>
        </p:spPr>
        <p:txBody>
          <a:bodyPr wrap="square" rtlCol="0">
            <a:spAutoFit/>
          </a:bodyPr>
          <a:lstStyle/>
          <a:p>
            <a:pPr algn="just"/>
            <a:r>
              <a:rPr lang="en-GB" sz="2000" dirty="0" smtClean="0">
                <a:solidFill>
                  <a:schemeClr val="tx2"/>
                </a:solidFill>
                <a:latin typeface="Times New Roman" pitchFamily="18" charset="0"/>
                <a:cs typeface="Times New Roman" pitchFamily="18" charset="0"/>
              </a:rPr>
              <a:t>A set is an unordered collection of objects, called elements or members of the set. A set is said to contain its elements. We write </a:t>
            </a:r>
            <a:r>
              <a:rPr lang="en-GB" sz="2000" i="1" dirty="0" smtClean="0">
                <a:solidFill>
                  <a:schemeClr val="tx2"/>
                </a:solidFill>
                <a:latin typeface="Times New Roman" pitchFamily="18" charset="0"/>
                <a:cs typeface="Times New Roman" pitchFamily="18" charset="0"/>
              </a:rPr>
              <a:t>a ∈ A </a:t>
            </a:r>
            <a:r>
              <a:rPr lang="en-GB" sz="2000" dirty="0" smtClean="0">
                <a:solidFill>
                  <a:schemeClr val="tx2"/>
                </a:solidFill>
                <a:latin typeface="Times New Roman" pitchFamily="18" charset="0"/>
                <a:cs typeface="Times New Roman" pitchFamily="18" charset="0"/>
              </a:rPr>
              <a:t>to denote that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is an element of the set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The Notation </a:t>
            </a:r>
            <a:r>
              <a:rPr lang="en-GB" sz="2000" i="1" dirty="0" smtClean="0">
                <a:solidFill>
                  <a:schemeClr val="tx2"/>
                </a:solidFill>
                <a:latin typeface="Times New Roman" pitchFamily="18" charset="0"/>
                <a:cs typeface="Times New Roman" pitchFamily="18" charset="0"/>
              </a:rPr>
              <a:t>∈</a:t>
            </a:r>
            <a:r>
              <a:rPr lang="en-GB" sz="2000" dirty="0" smtClean="0">
                <a:solidFill>
                  <a:schemeClr val="tx2"/>
                </a:solidFill>
                <a:latin typeface="Times New Roman" pitchFamily="18" charset="0"/>
                <a:cs typeface="Times New Roman" pitchFamily="18" charset="0"/>
              </a:rPr>
              <a:t> denotes that a is not an element of the set A.</a:t>
            </a:r>
            <a:endParaRPr lang="en-GB" sz="2000" dirty="0">
              <a:solidFill>
                <a:schemeClr val="tx2"/>
              </a:solidFill>
              <a:latin typeface="Times New Roman" pitchFamily="18" charset="0"/>
              <a:cs typeface="Times New Roman" pitchFamily="18" charset="0"/>
            </a:endParaRPr>
          </a:p>
        </p:txBody>
      </p:sp>
      <p:sp>
        <p:nvSpPr>
          <p:cNvPr id="5" name="Rectangle 4"/>
          <p:cNvSpPr/>
          <p:nvPr/>
        </p:nvSpPr>
        <p:spPr>
          <a:xfrm>
            <a:off x="0" y="1"/>
            <a:ext cx="3326552" cy="646331"/>
          </a:xfrm>
          <a:prstGeom prst="rect">
            <a:avLst/>
          </a:prstGeom>
        </p:spPr>
        <p:txBody>
          <a:bodyPr wrap="none">
            <a:spAutoFit/>
          </a:bodyPr>
          <a:lstStyle/>
          <a:p>
            <a:r>
              <a:rPr lang="en-GB" sz="3600" b="1" dirty="0" smtClean="0">
                <a:solidFill>
                  <a:schemeClr val="tx2"/>
                </a:solidFill>
                <a:latin typeface="Times New Roman" pitchFamily="18" charset="0"/>
                <a:cs typeface="Times New Roman" pitchFamily="18" charset="0"/>
              </a:rPr>
              <a:t>DEFINITION 1</a:t>
            </a:r>
            <a:endParaRPr lang="en-GB" sz="3600" dirty="0">
              <a:solidFill>
                <a:schemeClr val="tx2"/>
              </a:solidFill>
              <a:latin typeface="Times New Roman" pitchFamily="18" charset="0"/>
              <a:cs typeface="Times New Roman" pitchFamily="18" charset="0"/>
            </a:endParaRPr>
          </a:p>
        </p:txBody>
      </p:sp>
      <p:cxnSp>
        <p:nvCxnSpPr>
          <p:cNvPr id="7" name="Straight Connector 6"/>
          <p:cNvCxnSpPr/>
          <p:nvPr/>
        </p:nvCxnSpPr>
        <p:spPr>
          <a:xfrm rot="5400000" flipH="1" flipV="1">
            <a:off x="10290799" y="2383496"/>
            <a:ext cx="228600" cy="10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7235" y="1517469"/>
            <a:ext cx="11277600" cy="707886"/>
          </a:xfrm>
          <a:prstGeom prst="rect">
            <a:avLst/>
          </a:prstGeom>
          <a:noFill/>
        </p:spPr>
        <p:txBody>
          <a:bodyPr wrap="square" rtlCol="0">
            <a:spAutoFit/>
          </a:bodyPr>
          <a:lstStyle/>
          <a:p>
            <a:r>
              <a:rPr lang="en-GB" sz="2000" dirty="0" smtClean="0">
                <a:solidFill>
                  <a:schemeClr val="tx2"/>
                </a:solidFill>
                <a:latin typeface="Times New Roman" pitchFamily="18" charset="0"/>
                <a:cs typeface="Times New Roman" pitchFamily="18" charset="0"/>
              </a:rPr>
              <a:t>The set </a:t>
            </a:r>
            <a:r>
              <a:rPr lang="en-GB" sz="2000" i="1" dirty="0" smtClean="0">
                <a:solidFill>
                  <a:schemeClr val="tx2"/>
                </a:solidFill>
                <a:latin typeface="Times New Roman" pitchFamily="18" charset="0"/>
                <a:cs typeface="Times New Roman" pitchFamily="18" charset="0"/>
              </a:rPr>
              <a:t>V </a:t>
            </a:r>
            <a:r>
              <a:rPr lang="en-GB" sz="2000" dirty="0" smtClean="0">
                <a:solidFill>
                  <a:schemeClr val="tx2"/>
                </a:solidFill>
                <a:latin typeface="Times New Roman" pitchFamily="18" charset="0"/>
                <a:cs typeface="Times New Roman" pitchFamily="18" charset="0"/>
              </a:rPr>
              <a:t>of all vowels in the English alphabet can be written as</a:t>
            </a:r>
          </a:p>
          <a:p>
            <a:r>
              <a:rPr lang="en-GB" sz="2000" i="1" dirty="0" smtClean="0">
                <a:solidFill>
                  <a:schemeClr val="tx2"/>
                </a:solidFill>
                <a:latin typeface="Times New Roman" pitchFamily="18" charset="0"/>
                <a:cs typeface="Times New Roman" pitchFamily="18" charset="0"/>
              </a:rPr>
              <a:t> V = {a, e, </a:t>
            </a:r>
            <a:r>
              <a:rPr lang="en-GB" sz="2000" i="1" dirty="0" err="1" smtClean="0">
                <a:solidFill>
                  <a:schemeClr val="tx2"/>
                </a:solidFill>
                <a:latin typeface="Times New Roman" pitchFamily="18" charset="0"/>
                <a:cs typeface="Times New Roman" pitchFamily="18" charset="0"/>
              </a:rPr>
              <a:t>i</a:t>
            </a:r>
            <a:r>
              <a:rPr lang="en-GB" sz="2000" i="1" dirty="0" smtClean="0">
                <a:solidFill>
                  <a:schemeClr val="tx2"/>
                </a:solidFill>
                <a:latin typeface="Times New Roman" pitchFamily="18" charset="0"/>
                <a:cs typeface="Times New Roman" pitchFamily="18" charset="0"/>
              </a:rPr>
              <a:t>, o, u}.</a:t>
            </a:r>
            <a:endParaRPr lang="en-GB" sz="2000" dirty="0">
              <a:solidFill>
                <a:schemeClr val="tx2"/>
              </a:solidFill>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4</a:t>
            </a:fld>
            <a:endParaRPr lang="en-US" dirty="0"/>
          </a:p>
        </p:txBody>
      </p:sp>
      <p:sp>
        <p:nvSpPr>
          <p:cNvPr id="9" name="TextBox 8"/>
          <p:cNvSpPr txBox="1"/>
          <p:nvPr/>
        </p:nvSpPr>
        <p:spPr>
          <a:xfrm>
            <a:off x="0" y="2251167"/>
            <a:ext cx="4572000" cy="646331"/>
          </a:xfrm>
          <a:prstGeom prst="rect">
            <a:avLst/>
          </a:prstGeom>
          <a:noFill/>
        </p:spPr>
        <p:txBody>
          <a:bodyPr wrap="square" rtlCol="0">
            <a:spAutoFit/>
          </a:bodyPr>
          <a:lstStyle/>
          <a:p>
            <a:r>
              <a:rPr lang="en-GB" sz="3600" b="1" dirty="0" smtClean="0">
                <a:solidFill>
                  <a:srgbClr val="FF0000"/>
                </a:solidFill>
                <a:latin typeface="Times New Roman" pitchFamily="18" charset="0"/>
                <a:cs typeface="Times New Roman" pitchFamily="18" charset="0"/>
              </a:rPr>
              <a:t>Some notations</a:t>
            </a:r>
            <a:endParaRPr lang="en-GB" sz="3600" b="1" dirty="0">
              <a:solidFill>
                <a:srgbClr val="FF0000"/>
              </a:solidFill>
              <a:latin typeface="Times New Roman" pitchFamily="18" charset="0"/>
              <a:cs typeface="Times New Roman" pitchFamily="18" charset="0"/>
            </a:endParaRPr>
          </a:p>
        </p:txBody>
      </p:sp>
      <p:sp>
        <p:nvSpPr>
          <p:cNvPr id="11" name="Rectangle 10"/>
          <p:cNvSpPr/>
          <p:nvPr/>
        </p:nvSpPr>
        <p:spPr>
          <a:xfrm>
            <a:off x="252548" y="2883601"/>
            <a:ext cx="6096000" cy="2031325"/>
          </a:xfrm>
          <a:prstGeom prst="rect">
            <a:avLst/>
          </a:prstGeom>
        </p:spPr>
        <p:txBody>
          <a:bodyPr>
            <a:spAutoFit/>
          </a:bodyPr>
          <a:lstStyle/>
          <a:p>
            <a:r>
              <a:rPr lang="en-GB" b="1" dirty="0" smtClean="0">
                <a:solidFill>
                  <a:schemeClr val="tx2"/>
                </a:solidFill>
                <a:latin typeface="Times New Roman" pitchFamily="18" charset="0"/>
                <a:cs typeface="Times New Roman" pitchFamily="18" charset="0"/>
              </a:rPr>
              <a:t>N</a:t>
            </a:r>
            <a:r>
              <a:rPr lang="en-GB" dirty="0" smtClean="0">
                <a:solidFill>
                  <a:schemeClr val="tx2"/>
                </a:solidFill>
                <a:latin typeface="Times New Roman" pitchFamily="18" charset="0"/>
                <a:cs typeface="Times New Roman" pitchFamily="18" charset="0"/>
              </a:rPr>
              <a:t> = {0, 1, 2, 3, . . .}, the set of </a:t>
            </a:r>
            <a:r>
              <a:rPr lang="en-GB" b="1" dirty="0" smtClean="0">
                <a:solidFill>
                  <a:schemeClr val="tx2"/>
                </a:solidFill>
                <a:latin typeface="Times New Roman" pitchFamily="18" charset="0"/>
                <a:cs typeface="Times New Roman" pitchFamily="18" charset="0"/>
              </a:rPr>
              <a:t>natural numbers</a:t>
            </a:r>
          </a:p>
          <a:p>
            <a:r>
              <a:rPr lang="en-GB" b="1" dirty="0" smtClean="0">
                <a:solidFill>
                  <a:schemeClr val="tx2"/>
                </a:solidFill>
                <a:latin typeface="Times New Roman" pitchFamily="18" charset="0"/>
                <a:cs typeface="Times New Roman" pitchFamily="18" charset="0"/>
              </a:rPr>
              <a:t>Z</a:t>
            </a:r>
            <a:r>
              <a:rPr lang="en-GB" dirty="0" smtClean="0">
                <a:solidFill>
                  <a:schemeClr val="tx2"/>
                </a:solidFill>
                <a:latin typeface="Times New Roman" pitchFamily="18" charset="0"/>
                <a:cs typeface="Times New Roman" pitchFamily="18" charset="0"/>
              </a:rPr>
              <a:t> = {. . . ,−2,−1, 0, 1, 2, . . .}, the set of </a:t>
            </a:r>
            <a:r>
              <a:rPr lang="en-GB" b="1" dirty="0" smtClean="0">
                <a:solidFill>
                  <a:schemeClr val="tx2"/>
                </a:solidFill>
                <a:latin typeface="Times New Roman" pitchFamily="18" charset="0"/>
                <a:cs typeface="Times New Roman" pitchFamily="18" charset="0"/>
              </a:rPr>
              <a:t>integers</a:t>
            </a:r>
          </a:p>
          <a:p>
            <a:r>
              <a:rPr lang="en-GB" b="1" dirty="0" smtClean="0">
                <a:solidFill>
                  <a:schemeClr val="tx2"/>
                </a:solidFill>
                <a:latin typeface="Times New Roman" pitchFamily="18" charset="0"/>
                <a:cs typeface="Times New Roman" pitchFamily="18" charset="0"/>
              </a:rPr>
              <a:t>Z+</a:t>
            </a:r>
            <a:r>
              <a:rPr lang="en-GB" dirty="0" smtClean="0">
                <a:solidFill>
                  <a:schemeClr val="tx2"/>
                </a:solidFill>
                <a:latin typeface="Times New Roman" pitchFamily="18" charset="0"/>
                <a:cs typeface="Times New Roman" pitchFamily="18" charset="0"/>
              </a:rPr>
              <a:t> = {1, 2, 3, . . .}, the set of </a:t>
            </a:r>
            <a:r>
              <a:rPr lang="en-GB" b="1" dirty="0" smtClean="0">
                <a:solidFill>
                  <a:schemeClr val="tx2"/>
                </a:solidFill>
                <a:latin typeface="Times New Roman" pitchFamily="18" charset="0"/>
                <a:cs typeface="Times New Roman" pitchFamily="18" charset="0"/>
              </a:rPr>
              <a:t>positive integers</a:t>
            </a:r>
          </a:p>
          <a:p>
            <a:r>
              <a:rPr lang="en-GB" b="1" dirty="0" smtClean="0">
                <a:solidFill>
                  <a:schemeClr val="tx2"/>
                </a:solidFill>
                <a:latin typeface="Times New Roman" pitchFamily="18" charset="0"/>
                <a:cs typeface="Times New Roman" pitchFamily="18" charset="0"/>
              </a:rPr>
              <a:t>Q</a:t>
            </a:r>
            <a:r>
              <a:rPr lang="en-GB" dirty="0" smtClean="0">
                <a:solidFill>
                  <a:schemeClr val="tx2"/>
                </a:solidFill>
                <a:latin typeface="Times New Roman" pitchFamily="18" charset="0"/>
                <a:cs typeface="Times New Roman" pitchFamily="18" charset="0"/>
              </a:rPr>
              <a:t> = </a:t>
            </a:r>
            <a:r>
              <a:rPr lang="en-GB" i="1" dirty="0" smtClean="0">
                <a:solidFill>
                  <a:schemeClr val="tx2"/>
                </a:solidFill>
                <a:latin typeface="Times New Roman" pitchFamily="18" charset="0"/>
                <a:cs typeface="Times New Roman" pitchFamily="18" charset="0"/>
              </a:rPr>
              <a:t>{p/q | p ∈ </a:t>
            </a:r>
            <a:r>
              <a:rPr lang="en-GB" b="1" dirty="0" smtClean="0">
                <a:solidFill>
                  <a:schemeClr val="tx2"/>
                </a:solidFill>
                <a:latin typeface="Times New Roman" pitchFamily="18" charset="0"/>
                <a:cs typeface="Times New Roman" pitchFamily="18" charset="0"/>
              </a:rPr>
              <a:t>Z</a:t>
            </a:r>
            <a:r>
              <a:rPr lang="en-GB" dirty="0" smtClean="0">
                <a:solidFill>
                  <a:schemeClr val="tx2"/>
                </a:solidFill>
                <a:latin typeface="Times New Roman" pitchFamily="18" charset="0"/>
                <a:cs typeface="Times New Roman" pitchFamily="18" charset="0"/>
              </a:rPr>
              <a:t>, </a:t>
            </a:r>
            <a:r>
              <a:rPr lang="en-GB" i="1" dirty="0" smtClean="0">
                <a:solidFill>
                  <a:schemeClr val="tx2"/>
                </a:solidFill>
                <a:latin typeface="Times New Roman" pitchFamily="18" charset="0"/>
                <a:cs typeface="Times New Roman" pitchFamily="18" charset="0"/>
              </a:rPr>
              <a:t>q</a:t>
            </a:r>
            <a:r>
              <a:rPr lang="en-GB" dirty="0" smtClean="0">
                <a:solidFill>
                  <a:schemeClr val="tx2"/>
                </a:solidFill>
                <a:latin typeface="Times New Roman" pitchFamily="18" charset="0"/>
                <a:cs typeface="Times New Roman" pitchFamily="18" charset="0"/>
              </a:rPr>
              <a:t> ∈ </a:t>
            </a:r>
            <a:r>
              <a:rPr lang="en-GB" b="1" dirty="0" smtClean="0">
                <a:solidFill>
                  <a:schemeClr val="tx2"/>
                </a:solidFill>
                <a:latin typeface="Times New Roman" pitchFamily="18" charset="0"/>
                <a:cs typeface="Times New Roman" pitchFamily="18" charset="0"/>
              </a:rPr>
              <a:t>Z</a:t>
            </a:r>
            <a:r>
              <a:rPr lang="en-GB" dirty="0" smtClean="0">
                <a:solidFill>
                  <a:schemeClr val="tx2"/>
                </a:solidFill>
                <a:latin typeface="Times New Roman" pitchFamily="18" charset="0"/>
                <a:cs typeface="Times New Roman" pitchFamily="18" charset="0"/>
              </a:rPr>
              <a:t>, and </a:t>
            </a:r>
            <a:r>
              <a:rPr lang="en-GB" i="1" dirty="0" smtClean="0">
                <a:solidFill>
                  <a:schemeClr val="tx2"/>
                </a:solidFill>
                <a:latin typeface="Times New Roman" pitchFamily="18" charset="0"/>
                <a:cs typeface="Times New Roman" pitchFamily="18" charset="0"/>
              </a:rPr>
              <a:t>q</a:t>
            </a:r>
            <a:r>
              <a:rPr lang="en-GB" dirty="0" smtClean="0">
                <a:solidFill>
                  <a:schemeClr val="tx2"/>
                </a:solidFill>
                <a:latin typeface="Times New Roman" pitchFamily="18" charset="0"/>
                <a:cs typeface="Times New Roman" pitchFamily="18" charset="0"/>
              </a:rPr>
              <a:t> ≠0}, the set of </a:t>
            </a:r>
            <a:r>
              <a:rPr lang="en-GB" b="1" dirty="0" smtClean="0">
                <a:solidFill>
                  <a:schemeClr val="tx2"/>
                </a:solidFill>
                <a:latin typeface="Times New Roman" pitchFamily="18" charset="0"/>
                <a:cs typeface="Times New Roman" pitchFamily="18" charset="0"/>
              </a:rPr>
              <a:t>rational numbers</a:t>
            </a:r>
          </a:p>
          <a:p>
            <a:r>
              <a:rPr lang="en-GB" b="1" dirty="0" smtClean="0">
                <a:solidFill>
                  <a:schemeClr val="tx2"/>
                </a:solidFill>
                <a:latin typeface="Times New Roman" pitchFamily="18" charset="0"/>
                <a:cs typeface="Times New Roman" pitchFamily="18" charset="0"/>
              </a:rPr>
              <a:t>R</a:t>
            </a:r>
            <a:r>
              <a:rPr lang="en-GB" dirty="0" smtClean="0">
                <a:solidFill>
                  <a:schemeClr val="tx2"/>
                </a:solidFill>
                <a:latin typeface="Times New Roman" pitchFamily="18" charset="0"/>
                <a:cs typeface="Times New Roman" pitchFamily="18" charset="0"/>
              </a:rPr>
              <a:t>, the set of </a:t>
            </a:r>
            <a:r>
              <a:rPr lang="en-GB" b="1" dirty="0" smtClean="0">
                <a:solidFill>
                  <a:schemeClr val="tx2"/>
                </a:solidFill>
                <a:latin typeface="Times New Roman" pitchFamily="18" charset="0"/>
                <a:cs typeface="Times New Roman" pitchFamily="18" charset="0"/>
              </a:rPr>
              <a:t>real numbers</a:t>
            </a:r>
          </a:p>
          <a:p>
            <a:r>
              <a:rPr lang="en-GB" b="1" dirty="0" smtClean="0">
                <a:solidFill>
                  <a:schemeClr val="tx2"/>
                </a:solidFill>
                <a:latin typeface="Times New Roman" pitchFamily="18" charset="0"/>
                <a:cs typeface="Times New Roman" pitchFamily="18" charset="0"/>
              </a:rPr>
              <a:t>R+</a:t>
            </a:r>
            <a:r>
              <a:rPr lang="en-GB" dirty="0" smtClean="0">
                <a:solidFill>
                  <a:schemeClr val="tx2"/>
                </a:solidFill>
                <a:latin typeface="Times New Roman" pitchFamily="18" charset="0"/>
                <a:cs typeface="Times New Roman" pitchFamily="18" charset="0"/>
              </a:rPr>
              <a:t>, the set of </a:t>
            </a:r>
            <a:r>
              <a:rPr lang="en-GB" b="1" dirty="0" smtClean="0">
                <a:solidFill>
                  <a:schemeClr val="tx2"/>
                </a:solidFill>
                <a:latin typeface="Times New Roman" pitchFamily="18" charset="0"/>
                <a:cs typeface="Times New Roman" pitchFamily="18" charset="0"/>
              </a:rPr>
              <a:t>positive real numbers</a:t>
            </a:r>
          </a:p>
          <a:p>
            <a:r>
              <a:rPr lang="en-GB" b="1" dirty="0" smtClean="0">
                <a:solidFill>
                  <a:schemeClr val="tx2"/>
                </a:solidFill>
                <a:latin typeface="Times New Roman" pitchFamily="18" charset="0"/>
                <a:cs typeface="Times New Roman" pitchFamily="18" charset="0"/>
              </a:rPr>
              <a:t>C</a:t>
            </a:r>
            <a:r>
              <a:rPr lang="en-GB" dirty="0" smtClean="0">
                <a:solidFill>
                  <a:schemeClr val="tx2"/>
                </a:solidFill>
                <a:latin typeface="Times New Roman" pitchFamily="18" charset="0"/>
                <a:cs typeface="Times New Roman" pitchFamily="18" charset="0"/>
              </a:rPr>
              <a:t>, the set of </a:t>
            </a:r>
            <a:r>
              <a:rPr lang="en-GB" b="1" dirty="0" smtClean="0">
                <a:solidFill>
                  <a:schemeClr val="tx2"/>
                </a:solidFill>
                <a:latin typeface="Times New Roman" pitchFamily="18" charset="0"/>
                <a:cs typeface="Times New Roman" pitchFamily="18" charset="0"/>
              </a:rPr>
              <a:t>complex numbers</a:t>
            </a:r>
            <a:r>
              <a:rPr lang="en-GB" dirty="0" smtClean="0">
                <a:solidFill>
                  <a:schemeClr val="tx2"/>
                </a:solidFill>
                <a:latin typeface="Times New Roman" pitchFamily="18" charset="0"/>
                <a:cs typeface="Times New Roman" pitchFamily="18" charset="0"/>
              </a:rPr>
              <a:t>.</a:t>
            </a:r>
            <a:endParaRPr lang="en-GB" dirty="0">
              <a:solidFill>
                <a:schemeClr val="tx2"/>
              </a:solidFill>
              <a:latin typeface="Times New Roman" pitchFamily="18" charset="0"/>
              <a:cs typeface="Times New Roman" pitchFamily="18" charset="0"/>
            </a:endParaRPr>
          </a:p>
        </p:txBody>
      </p:sp>
      <p:sp>
        <p:nvSpPr>
          <p:cNvPr id="12" name="Rectangle 11"/>
          <p:cNvSpPr/>
          <p:nvPr/>
        </p:nvSpPr>
        <p:spPr>
          <a:xfrm>
            <a:off x="3648891" y="5018203"/>
            <a:ext cx="6096000" cy="923330"/>
          </a:xfrm>
          <a:prstGeom prst="rect">
            <a:avLst/>
          </a:prstGeom>
        </p:spPr>
        <p:txBody>
          <a:bodyPr>
            <a:spAutoFit/>
          </a:bodyPr>
          <a:lstStyle/>
          <a:p>
            <a:r>
              <a:rPr lang="en-GB" i="1" dirty="0" smtClean="0">
                <a:solidFill>
                  <a:schemeClr val="tx2"/>
                </a:solidFill>
                <a:latin typeface="Times New Roman" pitchFamily="18" charset="0"/>
                <a:cs typeface="Times New Roman" pitchFamily="18" charset="0"/>
              </a:rPr>
              <a:t>O</a:t>
            </a:r>
            <a:r>
              <a:rPr lang="en-GB" dirty="0" smtClean="0">
                <a:solidFill>
                  <a:schemeClr val="tx2"/>
                </a:solidFill>
                <a:latin typeface="Times New Roman" pitchFamily="18" charset="0"/>
                <a:cs typeface="Times New Roman" pitchFamily="18" charset="0"/>
              </a:rPr>
              <a:t> = {</a:t>
            </a:r>
            <a:r>
              <a:rPr lang="en-GB" i="1" dirty="0" smtClean="0">
                <a:solidFill>
                  <a:schemeClr val="tx2"/>
                </a:solidFill>
                <a:latin typeface="Times New Roman" pitchFamily="18" charset="0"/>
                <a:cs typeface="Times New Roman" pitchFamily="18" charset="0"/>
              </a:rPr>
              <a:t>x | x </a:t>
            </a:r>
            <a:r>
              <a:rPr lang="en-GB" dirty="0" smtClean="0">
                <a:solidFill>
                  <a:schemeClr val="tx2"/>
                </a:solidFill>
                <a:latin typeface="Times New Roman" pitchFamily="18" charset="0"/>
                <a:cs typeface="Times New Roman" pitchFamily="18" charset="0"/>
              </a:rPr>
              <a:t>is an odd positive integer less than 10},</a:t>
            </a:r>
          </a:p>
          <a:p>
            <a:r>
              <a:rPr lang="en-GB" dirty="0" smtClean="0">
                <a:solidFill>
                  <a:schemeClr val="tx2"/>
                </a:solidFill>
                <a:latin typeface="Times New Roman" pitchFamily="18" charset="0"/>
                <a:cs typeface="Times New Roman" pitchFamily="18" charset="0"/>
              </a:rPr>
              <a:t>or, </a:t>
            </a:r>
          </a:p>
          <a:p>
            <a:r>
              <a:rPr lang="en-GB" i="1" dirty="0" smtClean="0">
                <a:solidFill>
                  <a:schemeClr val="tx2"/>
                </a:solidFill>
                <a:latin typeface="Times New Roman" pitchFamily="18" charset="0"/>
                <a:cs typeface="Times New Roman" pitchFamily="18" charset="0"/>
              </a:rPr>
              <a:t>O = {x ∈</a:t>
            </a:r>
            <a:r>
              <a:rPr lang="en-GB" dirty="0" smtClean="0">
                <a:solidFill>
                  <a:schemeClr val="tx2"/>
                </a:solidFill>
                <a:latin typeface="Times New Roman" pitchFamily="18" charset="0"/>
                <a:cs typeface="Times New Roman" pitchFamily="18" charset="0"/>
              </a:rPr>
              <a:t> </a:t>
            </a:r>
            <a:r>
              <a:rPr lang="en-GB" b="1" dirty="0" smtClean="0">
                <a:solidFill>
                  <a:schemeClr val="tx2"/>
                </a:solidFill>
                <a:latin typeface="Times New Roman" pitchFamily="18" charset="0"/>
                <a:cs typeface="Times New Roman" pitchFamily="18" charset="0"/>
              </a:rPr>
              <a:t>Z+ | </a:t>
            </a:r>
            <a:r>
              <a:rPr lang="en-GB" i="1" dirty="0" smtClean="0">
                <a:solidFill>
                  <a:schemeClr val="tx2"/>
                </a:solidFill>
                <a:latin typeface="Times New Roman" pitchFamily="18" charset="0"/>
                <a:cs typeface="Times New Roman" pitchFamily="18" charset="0"/>
              </a:rPr>
              <a:t>x</a:t>
            </a:r>
            <a:r>
              <a:rPr lang="en-GB" dirty="0" smtClean="0">
                <a:solidFill>
                  <a:schemeClr val="tx2"/>
                </a:solidFill>
                <a:latin typeface="Times New Roman" pitchFamily="18" charset="0"/>
                <a:cs typeface="Times New Roman" pitchFamily="18" charset="0"/>
              </a:rPr>
              <a:t> is odd and </a:t>
            </a:r>
            <a:r>
              <a:rPr lang="en-GB" i="1" dirty="0" smtClean="0">
                <a:solidFill>
                  <a:schemeClr val="tx2"/>
                </a:solidFill>
                <a:latin typeface="Times New Roman" pitchFamily="18" charset="0"/>
                <a:cs typeface="Times New Roman" pitchFamily="18" charset="0"/>
              </a:rPr>
              <a:t>x</a:t>
            </a:r>
            <a:r>
              <a:rPr lang="en-GB" dirty="0" smtClean="0">
                <a:solidFill>
                  <a:schemeClr val="tx2"/>
                </a:solidFill>
                <a:latin typeface="Times New Roman" pitchFamily="18" charset="0"/>
                <a:cs typeface="Times New Roman" pitchFamily="18" charset="0"/>
              </a:rPr>
              <a:t> &lt; 10</a:t>
            </a:r>
            <a:r>
              <a:rPr lang="en-GB" b="1" dirty="0" smtClean="0">
                <a:solidFill>
                  <a:schemeClr val="tx2"/>
                </a:solidFill>
                <a:latin typeface="Times New Roman" pitchFamily="18" charset="0"/>
                <a:cs typeface="Times New Roman" pitchFamily="18" charset="0"/>
              </a:rPr>
              <a:t>}.</a:t>
            </a:r>
            <a:endParaRPr lang="en-GB" dirty="0">
              <a:solidFill>
                <a:schemeClr val="tx2"/>
              </a:solidFill>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sldNum" sz="quarter" idx="12"/>
          </p:nvPr>
        </p:nvSpPr>
        <p:spPr>
          <a:noFill/>
        </p:spPr>
        <p:txBody>
          <a:bodyPr/>
          <a:lstStyle/>
          <a:p>
            <a:fld id="{F8C9461B-E070-4FD4-9DB6-9603A24D5895}" type="slidenum">
              <a:rPr lang="en-US" smtClean="0"/>
              <a:pPr/>
              <a:t>40</a:t>
            </a:fld>
            <a:endParaRPr lang="en-US" smtClean="0"/>
          </a:p>
        </p:txBody>
      </p:sp>
      <p:sp>
        <p:nvSpPr>
          <p:cNvPr id="25603" name="Text Box 4"/>
          <p:cNvSpPr txBox="1">
            <a:spLocks noChangeArrowheads="1"/>
          </p:cNvSpPr>
          <p:nvPr/>
        </p:nvSpPr>
        <p:spPr bwMode="auto">
          <a:xfrm>
            <a:off x="0" y="381000"/>
            <a:ext cx="11887200" cy="4708981"/>
          </a:xfrm>
          <a:prstGeom prst="rect">
            <a:avLst/>
          </a:prstGeom>
          <a:noFill/>
          <a:ln w="9525">
            <a:noFill/>
            <a:miter lim="800000"/>
            <a:headEnd/>
            <a:tailEnd/>
          </a:ln>
        </p:spPr>
        <p:txBody>
          <a:bodyPr>
            <a:spAutoFit/>
          </a:bodyPr>
          <a:lstStyle/>
          <a:p>
            <a:r>
              <a:rPr lang="en-US" b="1" dirty="0">
                <a:solidFill>
                  <a:schemeClr val="tx2"/>
                </a:solidFill>
              </a:rPr>
              <a:t>EXAMPLE 12 </a:t>
            </a:r>
            <a:r>
              <a:rPr lang="en-US" dirty="0">
                <a:solidFill>
                  <a:schemeClr val="tx2"/>
                </a:solidFill>
              </a:rPr>
              <a:t>Show that ￢</a:t>
            </a:r>
            <a:r>
              <a:rPr lang="en-US" i="1" dirty="0">
                <a:solidFill>
                  <a:schemeClr val="tx2"/>
                </a:solidFill>
              </a:rPr>
              <a:t>(p </a:t>
            </a:r>
            <a:r>
              <a:rPr lang="en-US" dirty="0">
                <a:solidFill>
                  <a:schemeClr val="tx2"/>
                </a:solidFill>
              </a:rPr>
              <a:t>∨ </a:t>
            </a:r>
            <a:r>
              <a:rPr lang="en-US" i="1" dirty="0">
                <a:solidFill>
                  <a:schemeClr val="tx2"/>
                </a:solidFill>
              </a:rPr>
              <a:t>(</a:t>
            </a:r>
            <a:r>
              <a:rPr lang="en-US" dirty="0">
                <a:solidFill>
                  <a:schemeClr val="tx2"/>
                </a:solidFill>
              </a:rPr>
              <a:t>￢</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and ￢</a:t>
            </a:r>
            <a:r>
              <a:rPr lang="en-US" i="1" dirty="0">
                <a:solidFill>
                  <a:schemeClr val="tx2"/>
                </a:solidFill>
              </a:rPr>
              <a:t>p </a:t>
            </a:r>
            <a:r>
              <a:rPr lang="en-US" dirty="0">
                <a:solidFill>
                  <a:schemeClr val="tx2"/>
                </a:solidFill>
              </a:rPr>
              <a:t>∧￢</a:t>
            </a:r>
            <a:r>
              <a:rPr lang="en-US" i="1" dirty="0">
                <a:solidFill>
                  <a:schemeClr val="tx2"/>
                </a:solidFill>
              </a:rPr>
              <a:t>q </a:t>
            </a:r>
            <a:r>
              <a:rPr lang="en-US" dirty="0">
                <a:solidFill>
                  <a:schemeClr val="tx2"/>
                </a:solidFill>
              </a:rPr>
              <a:t>are logically equivalent by developing a series of logical equivalences.</a:t>
            </a:r>
          </a:p>
          <a:p>
            <a:endParaRPr lang="en-US" dirty="0">
              <a:solidFill>
                <a:schemeClr val="tx2"/>
              </a:solidFill>
            </a:endParaRPr>
          </a:p>
          <a:p>
            <a:r>
              <a:rPr lang="en-US" dirty="0">
                <a:solidFill>
                  <a:schemeClr val="tx2"/>
                </a:solidFill>
              </a:rPr>
              <a:t>Ans.</a:t>
            </a:r>
          </a:p>
          <a:p>
            <a:endParaRPr lang="en-US" dirty="0">
              <a:solidFill>
                <a:schemeClr val="tx2"/>
              </a:solidFill>
            </a:endParaRPr>
          </a:p>
          <a:p>
            <a:pPr>
              <a:lnSpc>
                <a:spcPct val="150000"/>
              </a:lnSpc>
            </a:pPr>
            <a:r>
              <a:rPr lang="en-US" sz="2000" dirty="0">
                <a:solidFill>
                  <a:schemeClr val="tx2"/>
                </a:solidFill>
              </a:rPr>
              <a:t>￢</a:t>
            </a:r>
            <a:r>
              <a:rPr lang="en-US" sz="2000" i="1" dirty="0">
                <a:solidFill>
                  <a:schemeClr val="tx2"/>
                </a:solidFill>
              </a:rPr>
              <a:t>(p </a:t>
            </a: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 </a:t>
            </a:r>
            <a:r>
              <a:rPr lang="en-US" sz="2000" i="1" dirty="0">
                <a:solidFill>
                  <a:schemeClr val="tx2"/>
                </a:solidFill>
              </a:rPr>
              <a:t>q)) </a:t>
            </a:r>
            <a:r>
              <a:rPr lang="en-US" sz="2000" dirty="0">
                <a:solidFill>
                  <a:schemeClr val="tx2"/>
                </a:solidFill>
              </a:rPr>
              <a:t>≡ ￢</a:t>
            </a:r>
            <a:r>
              <a:rPr lang="en-US" sz="2000" i="1" dirty="0">
                <a:solidFill>
                  <a:schemeClr val="tx2"/>
                </a:solidFill>
              </a:rPr>
              <a:t>p </a:t>
            </a:r>
            <a:r>
              <a:rPr lang="en-US" sz="2000" dirty="0">
                <a:solidFill>
                  <a:schemeClr val="tx2"/>
                </a:solidFill>
              </a:rPr>
              <a:t>∧￢</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 </a:t>
            </a:r>
            <a:r>
              <a:rPr lang="en-US" sz="2000" i="1" dirty="0">
                <a:solidFill>
                  <a:schemeClr val="tx2"/>
                </a:solidFill>
              </a:rPr>
              <a:t>q)   </a:t>
            </a:r>
            <a:r>
              <a:rPr lang="en-US" sz="2000" dirty="0">
                <a:solidFill>
                  <a:schemeClr val="tx2"/>
                </a:solidFill>
              </a:rPr>
              <a:t>by De Morgan law</a:t>
            </a:r>
          </a:p>
          <a:p>
            <a:pPr>
              <a:lnSpc>
                <a:spcPct val="150000"/>
              </a:lnSpc>
            </a:pPr>
            <a:r>
              <a:rPr lang="en-US" sz="2000" dirty="0">
                <a:solidFill>
                  <a:schemeClr val="tx2"/>
                </a:solidFill>
              </a:rPr>
              <a:t>≡ ￢</a:t>
            </a:r>
            <a:r>
              <a:rPr lang="en-US" sz="2000" i="1" dirty="0">
                <a:solidFill>
                  <a:schemeClr val="tx2"/>
                </a:solidFill>
              </a:rPr>
              <a:t>p </a:t>
            </a: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a:t>
            </a:r>
            <a:r>
              <a:rPr lang="en-US" sz="2000" dirty="0">
                <a:solidFill>
                  <a:schemeClr val="tx2"/>
                </a:solidFill>
              </a:rPr>
              <a:t>∨￢</a:t>
            </a:r>
            <a:r>
              <a:rPr lang="en-US" sz="2000" i="1" dirty="0">
                <a:solidFill>
                  <a:schemeClr val="tx2"/>
                </a:solidFill>
              </a:rPr>
              <a:t>q</a:t>
            </a:r>
            <a:r>
              <a:rPr lang="en-US" sz="2000" dirty="0">
                <a:solidFill>
                  <a:schemeClr val="tx2"/>
                </a:solidFill>
              </a:rPr>
              <a:t>]                              by De Morgan law</a:t>
            </a:r>
          </a:p>
          <a:p>
            <a:pPr>
              <a:lnSpc>
                <a:spcPct val="150000"/>
              </a:lnSpc>
            </a:pPr>
            <a:r>
              <a:rPr lang="en-US" sz="2000" dirty="0">
                <a:solidFill>
                  <a:schemeClr val="tx2"/>
                </a:solidFill>
              </a:rPr>
              <a:t>≡ ￢</a:t>
            </a:r>
            <a:r>
              <a:rPr lang="en-US" sz="2000" i="1" dirty="0">
                <a:solidFill>
                  <a:schemeClr val="tx2"/>
                </a:solidFill>
              </a:rPr>
              <a:t>p </a:t>
            </a:r>
            <a:r>
              <a:rPr lang="en-US" sz="2000" dirty="0">
                <a:solidFill>
                  <a:schemeClr val="tx2"/>
                </a:solidFill>
              </a:rPr>
              <a:t>∧ </a:t>
            </a:r>
            <a:r>
              <a:rPr lang="en-US" sz="2000" i="1" dirty="0">
                <a:solidFill>
                  <a:schemeClr val="tx2"/>
                </a:solidFill>
              </a:rPr>
              <a:t>(p </a:t>
            </a:r>
            <a:r>
              <a:rPr lang="en-US" sz="2000" dirty="0">
                <a:solidFill>
                  <a:schemeClr val="tx2"/>
                </a:solidFill>
              </a:rPr>
              <a:t>∨￢</a:t>
            </a:r>
            <a:r>
              <a:rPr lang="en-US" sz="2000" i="1" dirty="0">
                <a:solidFill>
                  <a:schemeClr val="tx2"/>
                </a:solidFill>
              </a:rPr>
              <a:t>q)                                       </a:t>
            </a:r>
            <a:r>
              <a:rPr lang="en-US" sz="2000" dirty="0">
                <a:solidFill>
                  <a:schemeClr val="tx2"/>
                </a:solidFill>
              </a:rPr>
              <a:t>by the double negation law</a:t>
            </a:r>
          </a:p>
          <a:p>
            <a:pPr>
              <a:lnSpc>
                <a:spcPct val="150000"/>
              </a:lnSpc>
            </a:pP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 </a:t>
            </a:r>
            <a:r>
              <a:rPr lang="en-US" sz="2000" i="1" dirty="0">
                <a:solidFill>
                  <a:schemeClr val="tx2"/>
                </a:solidFill>
              </a:rPr>
              <a:t>p) </a:t>
            </a: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a:t>
            </a:r>
            <a:r>
              <a:rPr lang="en-US" sz="2000" i="1" dirty="0">
                <a:solidFill>
                  <a:schemeClr val="tx2"/>
                </a:solidFill>
              </a:rPr>
              <a:t>q)                         </a:t>
            </a:r>
            <a:r>
              <a:rPr lang="en-US" sz="2000" dirty="0">
                <a:solidFill>
                  <a:schemeClr val="tx2"/>
                </a:solidFill>
              </a:rPr>
              <a:t>by the distributive law</a:t>
            </a:r>
          </a:p>
          <a:p>
            <a:pPr>
              <a:lnSpc>
                <a:spcPct val="150000"/>
              </a:lnSpc>
            </a:pPr>
            <a:r>
              <a:rPr lang="en-US" sz="2000" dirty="0">
                <a:solidFill>
                  <a:schemeClr val="tx2"/>
                </a:solidFill>
              </a:rPr>
              <a:t>≡ </a:t>
            </a:r>
            <a:r>
              <a:rPr lang="en-US" sz="2000" b="1" dirty="0">
                <a:solidFill>
                  <a:schemeClr val="tx2"/>
                </a:solidFill>
              </a:rPr>
              <a:t>F </a:t>
            </a: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a:t>
            </a:r>
            <a:r>
              <a:rPr lang="en-US" sz="2000" i="1" dirty="0">
                <a:solidFill>
                  <a:schemeClr val="tx2"/>
                </a:solidFill>
              </a:rPr>
              <a:t>q)                                       </a:t>
            </a:r>
            <a:r>
              <a:rPr lang="en-US" sz="2000" dirty="0">
                <a:solidFill>
                  <a:schemeClr val="tx2"/>
                </a:solidFill>
              </a:rPr>
              <a:t>because ￢</a:t>
            </a:r>
            <a:r>
              <a:rPr lang="en-US" sz="2000" i="1" dirty="0">
                <a:solidFill>
                  <a:schemeClr val="tx2"/>
                </a:solidFill>
              </a:rPr>
              <a:t>p </a:t>
            </a:r>
            <a:r>
              <a:rPr lang="en-US" sz="2000" dirty="0">
                <a:solidFill>
                  <a:schemeClr val="tx2"/>
                </a:solidFill>
              </a:rPr>
              <a:t>∧ </a:t>
            </a:r>
            <a:r>
              <a:rPr lang="en-US" sz="2000" i="1" dirty="0">
                <a:solidFill>
                  <a:schemeClr val="tx2"/>
                </a:solidFill>
              </a:rPr>
              <a:t>p </a:t>
            </a:r>
            <a:r>
              <a:rPr lang="en-US" sz="2000" dirty="0">
                <a:solidFill>
                  <a:schemeClr val="tx2"/>
                </a:solidFill>
              </a:rPr>
              <a:t>≡ </a:t>
            </a:r>
            <a:r>
              <a:rPr lang="en-US" sz="2000" b="1" dirty="0">
                <a:solidFill>
                  <a:schemeClr val="tx2"/>
                </a:solidFill>
              </a:rPr>
              <a:t>F</a:t>
            </a:r>
          </a:p>
          <a:p>
            <a:pPr>
              <a:lnSpc>
                <a:spcPct val="150000"/>
              </a:lnSpc>
            </a:pPr>
            <a:r>
              <a:rPr lang="en-US" sz="2000" dirty="0">
                <a:solidFill>
                  <a:schemeClr val="tx2"/>
                </a:solidFill>
              </a:rPr>
              <a:t>≡ </a:t>
            </a:r>
            <a:r>
              <a:rPr lang="en-US" sz="2000" i="1" dirty="0">
                <a:solidFill>
                  <a:schemeClr val="tx2"/>
                </a:solidFill>
              </a:rPr>
              <a:t>(</a:t>
            </a:r>
            <a:r>
              <a:rPr lang="en-US" sz="2000" dirty="0">
                <a:solidFill>
                  <a:schemeClr val="tx2"/>
                </a:solidFill>
              </a:rPr>
              <a:t>￢</a:t>
            </a:r>
            <a:r>
              <a:rPr lang="en-US" sz="2000" i="1" dirty="0">
                <a:solidFill>
                  <a:schemeClr val="tx2"/>
                </a:solidFill>
              </a:rPr>
              <a:t>p </a:t>
            </a:r>
            <a:r>
              <a:rPr lang="en-US" sz="2000" dirty="0">
                <a:solidFill>
                  <a:schemeClr val="tx2"/>
                </a:solidFill>
              </a:rPr>
              <a:t>∧￢</a:t>
            </a:r>
            <a:r>
              <a:rPr lang="en-US" sz="2000" i="1" dirty="0">
                <a:solidFill>
                  <a:schemeClr val="tx2"/>
                </a:solidFill>
              </a:rPr>
              <a:t>q) </a:t>
            </a:r>
            <a:r>
              <a:rPr lang="en-US" sz="2000" dirty="0">
                <a:solidFill>
                  <a:schemeClr val="tx2"/>
                </a:solidFill>
              </a:rPr>
              <a:t>∨F                                        by the commutative law for disjunction</a:t>
            </a:r>
          </a:p>
          <a:p>
            <a:pPr>
              <a:lnSpc>
                <a:spcPct val="150000"/>
              </a:lnSpc>
            </a:pPr>
            <a:r>
              <a:rPr lang="en-US" sz="2000" dirty="0">
                <a:solidFill>
                  <a:schemeClr val="tx2"/>
                </a:solidFill>
              </a:rPr>
              <a:t>≡ ￢</a:t>
            </a:r>
            <a:r>
              <a:rPr lang="en-US" sz="2000" i="1" dirty="0">
                <a:solidFill>
                  <a:schemeClr val="tx2"/>
                </a:solidFill>
              </a:rPr>
              <a:t>p </a:t>
            </a:r>
            <a:r>
              <a:rPr lang="en-US" sz="2000" dirty="0">
                <a:solidFill>
                  <a:schemeClr val="tx2"/>
                </a:solidFill>
              </a:rPr>
              <a:t>∧￢</a:t>
            </a:r>
            <a:r>
              <a:rPr lang="en-US" sz="2000" i="1" dirty="0">
                <a:solidFill>
                  <a:schemeClr val="tx2"/>
                </a:solidFill>
              </a:rPr>
              <a:t>q                                                  </a:t>
            </a:r>
            <a:r>
              <a:rPr lang="en-US" sz="2000" dirty="0">
                <a:solidFill>
                  <a:schemeClr val="tx2"/>
                </a:solidFill>
              </a:rPr>
              <a:t>by the identity law for </a:t>
            </a:r>
            <a:r>
              <a:rPr lang="en-US" sz="2000" b="1" dirty="0">
                <a:solidFill>
                  <a:schemeClr val="tx2"/>
                </a:solidFill>
              </a:rPr>
              <a:t>F</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2"/>
          </p:nvPr>
        </p:nvSpPr>
        <p:spPr>
          <a:noFill/>
        </p:spPr>
        <p:txBody>
          <a:bodyPr/>
          <a:lstStyle/>
          <a:p>
            <a:fld id="{28932132-9DB6-4BA4-BDE3-9D589E9AFFA0}" type="slidenum">
              <a:rPr lang="en-US" smtClean="0"/>
              <a:pPr/>
              <a:t>41</a:t>
            </a:fld>
            <a:endParaRPr lang="en-US" smtClean="0"/>
          </a:p>
        </p:txBody>
      </p:sp>
      <p:sp>
        <p:nvSpPr>
          <p:cNvPr id="26627" name="Text Box 4"/>
          <p:cNvSpPr txBox="1">
            <a:spLocks noChangeArrowheads="1"/>
          </p:cNvSpPr>
          <p:nvPr/>
        </p:nvSpPr>
        <p:spPr bwMode="auto">
          <a:xfrm>
            <a:off x="203200" y="381001"/>
            <a:ext cx="11480800" cy="3416320"/>
          </a:xfrm>
          <a:prstGeom prst="rect">
            <a:avLst/>
          </a:prstGeom>
          <a:noFill/>
          <a:ln w="9525">
            <a:noFill/>
            <a:miter lim="800000"/>
            <a:headEnd/>
            <a:tailEnd/>
          </a:ln>
        </p:spPr>
        <p:txBody>
          <a:bodyPr>
            <a:spAutoFit/>
          </a:bodyPr>
          <a:lstStyle/>
          <a:p>
            <a:r>
              <a:rPr lang="en-US" b="1" dirty="0">
                <a:solidFill>
                  <a:schemeClr val="tx2"/>
                </a:solidFill>
              </a:rPr>
              <a:t>EXAMPLE 13 </a:t>
            </a:r>
            <a:r>
              <a:rPr lang="en-US" dirty="0">
                <a:solidFill>
                  <a:schemeClr val="tx2"/>
                </a:solidFill>
              </a:rPr>
              <a:t>Show that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is a tautology.</a:t>
            </a:r>
          </a:p>
          <a:p>
            <a:r>
              <a:rPr lang="en-US" i="1" dirty="0">
                <a:solidFill>
                  <a:schemeClr val="tx2"/>
                </a:solidFill>
              </a:rPr>
              <a:t>Solution: </a:t>
            </a:r>
            <a:r>
              <a:rPr lang="en-US" dirty="0">
                <a:solidFill>
                  <a:schemeClr val="tx2"/>
                </a:solidFill>
              </a:rPr>
              <a:t>To show that this statement is a tautology, we will use logical equivalences to demonstrate that it is logically equivalent to </a:t>
            </a:r>
            <a:r>
              <a:rPr lang="en-US" b="1" dirty="0">
                <a:solidFill>
                  <a:schemeClr val="tx2"/>
                </a:solidFill>
              </a:rPr>
              <a:t>T</a:t>
            </a:r>
            <a:r>
              <a:rPr lang="en-US" dirty="0">
                <a:solidFill>
                  <a:schemeClr val="tx2"/>
                </a:solidFill>
              </a:rPr>
              <a:t>. (</a:t>
            </a:r>
            <a:r>
              <a:rPr lang="en-US" i="1" dirty="0">
                <a:solidFill>
                  <a:schemeClr val="tx2"/>
                </a:solidFill>
              </a:rPr>
              <a:t>Note: </a:t>
            </a:r>
            <a:r>
              <a:rPr lang="en-US" dirty="0">
                <a:solidFill>
                  <a:schemeClr val="tx2"/>
                </a:solidFill>
              </a:rPr>
              <a:t>This could also be done using a truth table.)</a:t>
            </a:r>
          </a:p>
          <a:p>
            <a:endParaRPr lang="en-US" dirty="0">
              <a:solidFill>
                <a:schemeClr val="tx2"/>
              </a:solidFill>
            </a:endParaRPr>
          </a:p>
          <a:p>
            <a:endParaRPr lang="en-US" dirty="0">
              <a:solidFill>
                <a:schemeClr val="tx2"/>
              </a:solidFill>
            </a:endParaRPr>
          </a:p>
          <a:p>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by Example 3</a:t>
            </a:r>
          </a:p>
          <a:p>
            <a:r>
              <a:rPr lang="en-US" dirty="0">
                <a:solidFill>
                  <a:schemeClr val="tx2"/>
                </a:solidFill>
              </a:rPr>
              <a:t>≡ </a:t>
            </a:r>
            <a:r>
              <a:rPr lang="en-US" i="1" dirty="0">
                <a:solidFill>
                  <a:schemeClr val="tx2"/>
                </a:solidFill>
              </a:rPr>
              <a:t>(</a:t>
            </a:r>
            <a:r>
              <a:rPr lang="en-US" dirty="0">
                <a:solidFill>
                  <a:schemeClr val="tx2"/>
                </a:solidFill>
              </a:rPr>
              <a:t>￢</a:t>
            </a:r>
            <a:r>
              <a:rPr lang="en-US" i="1" dirty="0">
                <a:solidFill>
                  <a:schemeClr val="tx2"/>
                </a:solidFill>
              </a:rPr>
              <a:t>p </a:t>
            </a:r>
            <a:r>
              <a:rPr lang="en-US" dirty="0">
                <a:solidFill>
                  <a:schemeClr val="tx2"/>
                </a:solidFill>
              </a:rPr>
              <a:t>∨￢</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by De Morgan law</a:t>
            </a:r>
          </a:p>
          <a:p>
            <a:r>
              <a:rPr lang="en-US" dirty="0">
                <a:solidFill>
                  <a:schemeClr val="tx2"/>
                </a:solidFill>
              </a:rPr>
              <a:t>≡ </a:t>
            </a:r>
            <a:r>
              <a:rPr lang="en-US" i="1" dirty="0">
                <a:solidFill>
                  <a:schemeClr val="tx2"/>
                </a:solidFill>
              </a:rPr>
              <a:t>(</a:t>
            </a:r>
            <a:r>
              <a:rPr lang="en-US" dirty="0">
                <a:solidFill>
                  <a:schemeClr val="tx2"/>
                </a:solidFill>
              </a:rPr>
              <a:t>￢</a:t>
            </a:r>
            <a:r>
              <a:rPr lang="en-US" i="1" dirty="0">
                <a:solidFill>
                  <a:schemeClr val="tx2"/>
                </a:solidFill>
              </a:rPr>
              <a:t>p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a:t>
            </a:r>
            <a:r>
              <a:rPr lang="en-US" dirty="0">
                <a:solidFill>
                  <a:schemeClr val="tx2"/>
                </a:solidFill>
              </a:rPr>
              <a:t>￢</a:t>
            </a:r>
            <a:r>
              <a:rPr lang="en-US" i="1" dirty="0">
                <a:solidFill>
                  <a:schemeClr val="tx2"/>
                </a:solidFill>
              </a:rPr>
              <a:t>q </a:t>
            </a:r>
            <a:r>
              <a:rPr lang="en-US" dirty="0">
                <a:solidFill>
                  <a:schemeClr val="tx2"/>
                </a:solidFill>
              </a:rPr>
              <a:t>∨ </a:t>
            </a:r>
            <a:r>
              <a:rPr lang="en-US" i="1" dirty="0">
                <a:solidFill>
                  <a:schemeClr val="tx2"/>
                </a:solidFill>
              </a:rPr>
              <a:t>q) </a:t>
            </a:r>
          </a:p>
          <a:p>
            <a:r>
              <a:rPr lang="en-US" dirty="0">
                <a:solidFill>
                  <a:schemeClr val="tx2"/>
                </a:solidFill>
              </a:rPr>
              <a:t>by the associative and commutative laws for disjunction</a:t>
            </a:r>
          </a:p>
          <a:p>
            <a:r>
              <a:rPr lang="en-US" dirty="0">
                <a:solidFill>
                  <a:schemeClr val="tx2"/>
                </a:solidFill>
              </a:rPr>
              <a:t>≡ </a:t>
            </a:r>
            <a:r>
              <a:rPr lang="en-US" b="1" dirty="0">
                <a:solidFill>
                  <a:schemeClr val="tx2"/>
                </a:solidFill>
              </a:rPr>
              <a:t>T </a:t>
            </a:r>
            <a:r>
              <a:rPr lang="en-US" dirty="0">
                <a:solidFill>
                  <a:schemeClr val="tx2"/>
                </a:solidFill>
              </a:rPr>
              <a:t>∨ </a:t>
            </a:r>
            <a:r>
              <a:rPr lang="en-US" b="1" dirty="0">
                <a:solidFill>
                  <a:schemeClr val="tx2"/>
                </a:solidFill>
              </a:rPr>
              <a:t>T</a:t>
            </a:r>
            <a:endParaRPr lang="en-US" dirty="0">
              <a:solidFill>
                <a:schemeClr val="tx2"/>
              </a:solidFill>
            </a:endParaRPr>
          </a:p>
          <a:p>
            <a:r>
              <a:rPr lang="en-US" dirty="0">
                <a:solidFill>
                  <a:schemeClr val="tx2"/>
                </a:solidFill>
              </a:rPr>
              <a:t>≡ </a:t>
            </a:r>
            <a:r>
              <a:rPr lang="en-US" b="1" dirty="0">
                <a:solidFill>
                  <a:schemeClr val="tx2"/>
                </a:solidFill>
              </a:rPr>
              <a:t>T</a:t>
            </a:r>
            <a:endParaRPr lang="en-US" dirty="0">
              <a:solidFill>
                <a:schemeClr val="tx2"/>
              </a:solidFill>
            </a:endParaRPr>
          </a:p>
        </p:txBody>
      </p:sp>
      <p:sp>
        <p:nvSpPr>
          <p:cNvPr id="4" name="Rectangle 3"/>
          <p:cNvSpPr/>
          <p:nvPr/>
        </p:nvSpPr>
        <p:spPr>
          <a:xfrm>
            <a:off x="2159726" y="3778635"/>
            <a:ext cx="9544594" cy="2585323"/>
          </a:xfrm>
          <a:prstGeom prst="rect">
            <a:avLst/>
          </a:prstGeom>
        </p:spPr>
        <p:txBody>
          <a:bodyPr wrap="square">
            <a:spAutoFit/>
          </a:bodyPr>
          <a:lstStyle/>
          <a:p>
            <a:r>
              <a:rPr lang="en-US" b="1" dirty="0" smtClean="0">
                <a:solidFill>
                  <a:schemeClr val="tx2"/>
                </a:solidFill>
              </a:rPr>
              <a:t>Example-14</a:t>
            </a:r>
          </a:p>
          <a:p>
            <a:r>
              <a:rPr lang="en-US" dirty="0" smtClean="0">
                <a:solidFill>
                  <a:schemeClr val="tx2"/>
                </a:solidFill>
              </a:rPr>
              <a:t>Let p be “It is cold” and let q be “It is raining”. Give a simple verbal sentence which describes each of the</a:t>
            </a:r>
          </a:p>
          <a:p>
            <a:r>
              <a:rPr lang="en-US" dirty="0" smtClean="0">
                <a:solidFill>
                  <a:schemeClr val="tx2"/>
                </a:solidFill>
              </a:rPr>
              <a:t>following statements: (a) ￢p; (b) p ∧ q; (c) p ∨ q; (d) q ∨￢p.</a:t>
            </a:r>
          </a:p>
          <a:p>
            <a:r>
              <a:rPr lang="en-US" dirty="0" smtClean="0">
                <a:solidFill>
                  <a:schemeClr val="tx2"/>
                </a:solidFill>
              </a:rPr>
              <a:t>In each case, translate ∧, ∨, and ∼ to read “and,” “or,” and “It is false that” or “not,” respectively, and then simplify</a:t>
            </a:r>
          </a:p>
          <a:p>
            <a:r>
              <a:rPr lang="en-US" dirty="0" smtClean="0">
                <a:solidFill>
                  <a:schemeClr val="tx2"/>
                </a:solidFill>
              </a:rPr>
              <a:t>the English sentence.</a:t>
            </a:r>
          </a:p>
          <a:p>
            <a:r>
              <a:rPr lang="en-US" dirty="0" smtClean="0">
                <a:solidFill>
                  <a:schemeClr val="tx2"/>
                </a:solidFill>
              </a:rPr>
              <a:t>(a) It is not cold. (c) It is cold or it is raining.</a:t>
            </a:r>
          </a:p>
          <a:p>
            <a:r>
              <a:rPr lang="en-US" dirty="0" smtClean="0">
                <a:solidFill>
                  <a:schemeClr val="tx2"/>
                </a:solidFill>
              </a:rPr>
              <a:t>(b) It is cold and raining. (d) It is raining or it is not cold.</a:t>
            </a:r>
            <a:endParaRPr lang="en-US" dirty="0">
              <a:solidFill>
                <a:schemeClr val="tx2"/>
              </a:solidFill>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p:spPr>
        <p:txBody>
          <a:bodyPr/>
          <a:lstStyle/>
          <a:p>
            <a:fld id="{399EDF05-80B9-4389-B43D-BB68FEBF23A0}" type="slidenum">
              <a:rPr lang="en-US" smtClean="0"/>
              <a:pPr/>
              <a:t>42</a:t>
            </a:fld>
            <a:endParaRPr lang="en-US" smtClean="0"/>
          </a:p>
        </p:txBody>
      </p:sp>
      <p:sp>
        <p:nvSpPr>
          <p:cNvPr id="28675" name="TextBox 4"/>
          <p:cNvSpPr txBox="1">
            <a:spLocks noChangeArrowheads="1"/>
          </p:cNvSpPr>
          <p:nvPr/>
        </p:nvSpPr>
        <p:spPr bwMode="auto">
          <a:xfrm>
            <a:off x="406400" y="609601"/>
            <a:ext cx="11379200" cy="2225675"/>
          </a:xfrm>
          <a:prstGeom prst="rect">
            <a:avLst/>
          </a:prstGeom>
          <a:noFill/>
          <a:ln w="9525">
            <a:noFill/>
            <a:miter lim="800000"/>
            <a:headEnd/>
            <a:tailEnd/>
          </a:ln>
        </p:spPr>
        <p:txBody>
          <a:bodyPr>
            <a:spAutoFit/>
          </a:bodyPr>
          <a:lstStyle/>
          <a:p>
            <a:r>
              <a:rPr lang="en-US" sz="2000" b="1" dirty="0">
                <a:solidFill>
                  <a:schemeClr val="tx2"/>
                </a:solidFill>
              </a:rPr>
              <a:t>Example-15</a:t>
            </a:r>
          </a:p>
          <a:p>
            <a:r>
              <a:rPr lang="en-US" sz="2000" dirty="0">
                <a:solidFill>
                  <a:schemeClr val="tx2"/>
                </a:solidFill>
              </a:rPr>
              <a:t>Use the laws show that ￢(p ∧ q) ∨ (￢p ∧ q) ≡ ￢p.</a:t>
            </a:r>
          </a:p>
          <a:p>
            <a:r>
              <a:rPr lang="en-US" sz="2000" b="1" dirty="0">
                <a:solidFill>
                  <a:schemeClr val="tx2"/>
                </a:solidFill>
              </a:rPr>
              <a:t>Statement 					     	Reason</a:t>
            </a:r>
          </a:p>
          <a:p>
            <a:r>
              <a:rPr lang="en-US" sz="2000" dirty="0">
                <a:solidFill>
                  <a:schemeClr val="tx2"/>
                </a:solidFill>
              </a:rPr>
              <a:t>(1) ￢(p ∨ q) ∨ (￢p ∧ q) ≡ (￢p ∧￢q) ∨ (￢p ∧ q) 	</a:t>
            </a:r>
            <a:r>
              <a:rPr lang="en-US" sz="2000" dirty="0" err="1">
                <a:solidFill>
                  <a:schemeClr val="tx2"/>
                </a:solidFill>
              </a:rPr>
              <a:t>DeMorgan’s</a:t>
            </a:r>
            <a:r>
              <a:rPr lang="en-US" sz="2000" dirty="0">
                <a:solidFill>
                  <a:schemeClr val="tx2"/>
                </a:solidFill>
              </a:rPr>
              <a:t> law</a:t>
            </a:r>
          </a:p>
          <a:p>
            <a:r>
              <a:rPr lang="en-US" sz="2000" dirty="0">
                <a:solidFill>
                  <a:schemeClr val="tx2"/>
                </a:solidFill>
              </a:rPr>
              <a:t>(2) ≡ ￢p ∧ (￢q ∨ q) 					Distributive law</a:t>
            </a:r>
          </a:p>
          <a:p>
            <a:r>
              <a:rPr lang="fr-FR" sz="2000" dirty="0">
                <a:solidFill>
                  <a:schemeClr val="tx2"/>
                </a:solidFill>
              </a:rPr>
              <a:t>(3) ≡ ￢p ∧ T 						</a:t>
            </a:r>
            <a:r>
              <a:rPr lang="fr-FR" sz="2000" dirty="0" err="1">
                <a:solidFill>
                  <a:schemeClr val="tx2"/>
                </a:solidFill>
              </a:rPr>
              <a:t>Complement</a:t>
            </a:r>
            <a:r>
              <a:rPr lang="fr-FR" sz="2000" dirty="0">
                <a:solidFill>
                  <a:schemeClr val="tx2"/>
                </a:solidFill>
              </a:rPr>
              <a:t> </a:t>
            </a:r>
            <a:r>
              <a:rPr lang="fr-FR" sz="2000" dirty="0" err="1">
                <a:solidFill>
                  <a:schemeClr val="tx2"/>
                </a:solidFill>
              </a:rPr>
              <a:t>law</a:t>
            </a:r>
            <a:endParaRPr lang="fr-FR" sz="2000" dirty="0">
              <a:solidFill>
                <a:schemeClr val="tx2"/>
              </a:solidFill>
            </a:endParaRPr>
          </a:p>
          <a:p>
            <a:r>
              <a:rPr lang="en-US" sz="2000" dirty="0">
                <a:solidFill>
                  <a:schemeClr val="tx2"/>
                </a:solidFill>
              </a:rPr>
              <a:t>(4) ≡ ￢p 						Identity law</a:t>
            </a:r>
          </a:p>
        </p:txBody>
      </p:sp>
      <p:sp>
        <p:nvSpPr>
          <p:cNvPr id="4" name="Rectangle 3"/>
          <p:cNvSpPr/>
          <p:nvPr/>
        </p:nvSpPr>
        <p:spPr>
          <a:xfrm>
            <a:off x="391886" y="2967335"/>
            <a:ext cx="11469188" cy="646331"/>
          </a:xfrm>
          <a:prstGeom prst="rect">
            <a:avLst/>
          </a:prstGeom>
        </p:spPr>
        <p:txBody>
          <a:bodyPr wrap="square">
            <a:spAutoFit/>
          </a:bodyPr>
          <a:lstStyle/>
          <a:p>
            <a:r>
              <a:rPr lang="en-US" b="1" dirty="0" smtClean="0">
                <a:solidFill>
                  <a:schemeClr val="tx2"/>
                </a:solidFill>
              </a:rPr>
              <a:t>Example-16</a:t>
            </a:r>
          </a:p>
          <a:p>
            <a:r>
              <a:rPr lang="en-US" dirty="0" smtClean="0">
                <a:solidFill>
                  <a:schemeClr val="tx2"/>
                </a:solidFill>
              </a:rPr>
              <a:t>Show that the propositions ￢(p ∧ q) and ￢p ∨￢q are logically equivalent.</a:t>
            </a:r>
            <a:endParaRPr lang="en-US" dirty="0">
              <a:solidFill>
                <a:schemeClr val="tx2"/>
              </a:solidFill>
            </a:endParaRPr>
          </a:p>
        </p:txBody>
      </p:sp>
      <p:pic>
        <p:nvPicPr>
          <p:cNvPr id="5" name="Picture 2"/>
          <p:cNvPicPr>
            <a:picLocks noChangeAspect="1" noChangeArrowheads="1"/>
          </p:cNvPicPr>
          <p:nvPr/>
        </p:nvPicPr>
        <p:blipFill>
          <a:blip r:embed="rId2"/>
          <a:srcRect/>
          <a:stretch>
            <a:fillRect/>
          </a:stretch>
        </p:blipFill>
        <p:spPr bwMode="auto">
          <a:xfrm>
            <a:off x="548640" y="3570514"/>
            <a:ext cx="10092267" cy="24336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203200" y="3124200"/>
            <a:ext cx="11785600" cy="2308324"/>
          </a:xfrm>
          <a:prstGeom prst="rect">
            <a:avLst/>
          </a:prstGeom>
          <a:solidFill>
            <a:srgbClr val="CCCCFF"/>
          </a:solidFill>
          <a:ln w="9525">
            <a:noFill/>
            <a:miter lim="800000"/>
            <a:headEnd/>
            <a:tailEnd/>
          </a:ln>
        </p:spPr>
        <p:txBody>
          <a:bodyPr>
            <a:spAutoFit/>
          </a:bodyPr>
          <a:lstStyle/>
          <a:p>
            <a:pPr algn="just"/>
            <a:r>
              <a:rPr lang="en-US"/>
              <a:t>An </a:t>
            </a:r>
            <a:r>
              <a:rPr lang="en-US" i="1">
                <a:solidFill>
                  <a:srgbClr val="FF0000"/>
                </a:solidFill>
              </a:rPr>
              <a:t>argument </a:t>
            </a:r>
            <a:r>
              <a:rPr lang="en-US"/>
              <a:t>is an assertion that a given set of propositions </a:t>
            </a:r>
            <a:r>
              <a:rPr lang="en-US" i="1"/>
              <a:t>P</a:t>
            </a:r>
            <a:r>
              <a:rPr lang="en-US" baseline="-25000"/>
              <a:t>1</a:t>
            </a:r>
            <a:r>
              <a:rPr lang="en-US" i="1"/>
              <a:t>, P</a:t>
            </a:r>
            <a:r>
              <a:rPr lang="en-US" baseline="-25000"/>
              <a:t>2</a:t>
            </a:r>
            <a:r>
              <a:rPr lang="en-US" i="1"/>
              <a:t>,… ,P</a:t>
            </a:r>
            <a:r>
              <a:rPr lang="en-US" i="1" baseline="-25000"/>
              <a:t>n</a:t>
            </a:r>
            <a:r>
              <a:rPr lang="en-US"/>
              <a:t>, called </a:t>
            </a:r>
            <a:r>
              <a:rPr lang="en-US" i="1">
                <a:solidFill>
                  <a:srgbClr val="FF3300"/>
                </a:solidFill>
              </a:rPr>
              <a:t>premises</a:t>
            </a:r>
            <a:r>
              <a:rPr lang="en-US"/>
              <a:t>, yields (has a consequence) another proposition </a:t>
            </a:r>
            <a:r>
              <a:rPr lang="en-US" i="1"/>
              <a:t>Q</a:t>
            </a:r>
            <a:r>
              <a:rPr lang="en-US"/>
              <a:t>, called the </a:t>
            </a:r>
            <a:r>
              <a:rPr lang="en-US" i="1">
                <a:solidFill>
                  <a:srgbClr val="FF3300"/>
                </a:solidFill>
              </a:rPr>
              <a:t>conclusion</a:t>
            </a:r>
            <a:r>
              <a:rPr lang="en-US"/>
              <a:t>. Such an argument is denoted by,</a:t>
            </a:r>
          </a:p>
          <a:p>
            <a:pPr algn="just"/>
            <a:r>
              <a:rPr lang="en-US" i="1"/>
              <a:t>P</a:t>
            </a:r>
            <a:r>
              <a:rPr lang="en-US" baseline="-25000"/>
              <a:t>1</a:t>
            </a:r>
            <a:r>
              <a:rPr lang="en-US" i="1"/>
              <a:t>, P</a:t>
            </a:r>
            <a:r>
              <a:rPr lang="en-US" baseline="-25000"/>
              <a:t>2</a:t>
            </a:r>
            <a:r>
              <a:rPr lang="en-US" i="1"/>
              <a:t>, . . . , P </a:t>
            </a:r>
            <a:r>
              <a:rPr lang="en-US" i="1">
                <a:cs typeface="Times New Roman" pitchFamily="18" charset="0"/>
              </a:rPr>
              <a:t>┤</a:t>
            </a:r>
            <a:r>
              <a:rPr lang="en-US" i="1"/>
              <a:t>Q</a:t>
            </a:r>
          </a:p>
          <a:p>
            <a:pPr algn="just"/>
            <a:endParaRPr lang="en-US" i="1"/>
          </a:p>
          <a:p>
            <a:pPr algn="just"/>
            <a:r>
              <a:rPr lang="en-US"/>
              <a:t>An argument </a:t>
            </a:r>
            <a:r>
              <a:rPr lang="en-US" i="1"/>
              <a:t>P</a:t>
            </a:r>
            <a:r>
              <a:rPr lang="en-US" baseline="-25000"/>
              <a:t>1</a:t>
            </a:r>
            <a:r>
              <a:rPr lang="en-US" i="1"/>
              <a:t>, P</a:t>
            </a:r>
            <a:r>
              <a:rPr lang="en-US" baseline="-25000"/>
              <a:t>2</a:t>
            </a:r>
            <a:r>
              <a:rPr lang="en-US" i="1"/>
              <a:t>, . . . , P</a:t>
            </a:r>
            <a:r>
              <a:rPr lang="en-US" i="1" baseline="-25000"/>
              <a:t>n</a:t>
            </a:r>
            <a:r>
              <a:rPr lang="en-US" i="1"/>
              <a:t> ┤</a:t>
            </a:r>
            <a:r>
              <a:rPr lang="en-US"/>
              <a:t> </a:t>
            </a:r>
            <a:r>
              <a:rPr lang="en-US" i="1"/>
              <a:t>Q </a:t>
            </a:r>
            <a:r>
              <a:rPr lang="en-US"/>
              <a:t>is said to be </a:t>
            </a:r>
            <a:r>
              <a:rPr lang="en-US" i="1">
                <a:solidFill>
                  <a:srgbClr val="FF3300"/>
                </a:solidFill>
              </a:rPr>
              <a:t>valid</a:t>
            </a:r>
            <a:r>
              <a:rPr lang="en-US" i="1"/>
              <a:t> </a:t>
            </a:r>
            <a:r>
              <a:rPr lang="en-US"/>
              <a:t>if </a:t>
            </a:r>
            <a:r>
              <a:rPr lang="en-US" i="1"/>
              <a:t>Q </a:t>
            </a:r>
            <a:r>
              <a:rPr lang="en-US"/>
              <a:t>is true whenever all the premises </a:t>
            </a:r>
            <a:r>
              <a:rPr lang="en-US" i="1"/>
              <a:t>P</a:t>
            </a:r>
            <a:r>
              <a:rPr lang="en-US" baseline="-25000"/>
              <a:t>1</a:t>
            </a:r>
            <a:r>
              <a:rPr lang="en-US" i="1"/>
              <a:t>, P</a:t>
            </a:r>
            <a:r>
              <a:rPr lang="en-US" baseline="-25000"/>
              <a:t>2</a:t>
            </a:r>
            <a:r>
              <a:rPr lang="en-US" i="1"/>
              <a:t>, . . . , P</a:t>
            </a:r>
            <a:r>
              <a:rPr lang="en-US" i="1" baseline="-25000"/>
              <a:t>n</a:t>
            </a:r>
            <a:r>
              <a:rPr lang="en-US" i="1"/>
              <a:t> </a:t>
            </a:r>
            <a:r>
              <a:rPr lang="en-US"/>
              <a:t>are true.</a:t>
            </a:r>
          </a:p>
          <a:p>
            <a:endParaRPr lang="en-US"/>
          </a:p>
          <a:p>
            <a:r>
              <a:rPr lang="en-US"/>
              <a:t>An argument which is not valid is called </a:t>
            </a:r>
            <a:r>
              <a:rPr lang="en-US" i="1">
                <a:solidFill>
                  <a:srgbClr val="FF3300"/>
                </a:solidFill>
              </a:rPr>
              <a:t>fallacy</a:t>
            </a:r>
            <a:r>
              <a:rPr lang="en-US"/>
              <a:t>.</a:t>
            </a:r>
          </a:p>
        </p:txBody>
      </p:sp>
      <p:sp>
        <p:nvSpPr>
          <p:cNvPr id="12292" name="Text Box 5"/>
          <p:cNvSpPr txBox="1">
            <a:spLocks noChangeArrowheads="1"/>
          </p:cNvSpPr>
          <p:nvPr/>
        </p:nvSpPr>
        <p:spPr bwMode="auto">
          <a:xfrm>
            <a:off x="304800" y="2105297"/>
            <a:ext cx="11887200" cy="923330"/>
          </a:xfrm>
          <a:prstGeom prst="rect">
            <a:avLst/>
          </a:prstGeom>
          <a:solidFill>
            <a:srgbClr val="CCCCFF"/>
          </a:solidFill>
          <a:ln w="9525">
            <a:noFill/>
            <a:miter lim="800000"/>
            <a:headEnd/>
            <a:tailEnd/>
          </a:ln>
        </p:spPr>
        <p:txBody>
          <a:bodyPr>
            <a:spAutoFit/>
          </a:bodyPr>
          <a:lstStyle/>
          <a:p>
            <a:pPr algn="just"/>
            <a:r>
              <a:rPr lang="en-US" b="1" dirty="0"/>
              <a:t>DEFINITION 1 </a:t>
            </a:r>
            <a:r>
              <a:rPr lang="en-US" dirty="0"/>
              <a:t>An </a:t>
            </a:r>
            <a:r>
              <a:rPr lang="en-US" i="1" dirty="0">
                <a:solidFill>
                  <a:srgbClr val="FF0000"/>
                </a:solidFill>
              </a:rPr>
              <a:t>argument</a:t>
            </a:r>
            <a:r>
              <a:rPr lang="en-US" i="1" dirty="0"/>
              <a:t> </a:t>
            </a:r>
            <a:r>
              <a:rPr lang="en-US" dirty="0"/>
              <a:t>in propositional logic is a sequence of propositions. All but the final proposition in the argument are called </a:t>
            </a:r>
            <a:r>
              <a:rPr lang="en-US" i="1" dirty="0"/>
              <a:t>premises </a:t>
            </a:r>
            <a:r>
              <a:rPr lang="en-US" dirty="0"/>
              <a:t>and the final proposition is called the </a:t>
            </a:r>
            <a:r>
              <a:rPr lang="en-US" i="1" dirty="0">
                <a:solidFill>
                  <a:srgbClr val="FF0000"/>
                </a:solidFill>
              </a:rPr>
              <a:t>conclusion</a:t>
            </a:r>
            <a:r>
              <a:rPr lang="en-US" dirty="0"/>
              <a:t>. An argument is </a:t>
            </a:r>
            <a:r>
              <a:rPr lang="en-US" i="1" dirty="0"/>
              <a:t>valid </a:t>
            </a:r>
            <a:r>
              <a:rPr lang="en-US" dirty="0"/>
              <a:t>if the truth of all its premises implies that the conclusion is true.</a:t>
            </a:r>
          </a:p>
        </p:txBody>
      </p:sp>
      <p:sp>
        <p:nvSpPr>
          <p:cNvPr id="5" name="Rectangle 4"/>
          <p:cNvSpPr/>
          <p:nvPr/>
        </p:nvSpPr>
        <p:spPr>
          <a:xfrm>
            <a:off x="3985768" y="187626"/>
            <a:ext cx="3371436" cy="523220"/>
          </a:xfrm>
          <a:prstGeom prst="rect">
            <a:avLst/>
          </a:prstGeom>
        </p:spPr>
        <p:txBody>
          <a:bodyPr wrap="none">
            <a:spAutoFit/>
          </a:bodyPr>
          <a:lstStyle/>
          <a:p>
            <a:r>
              <a:rPr lang="en-US" sz="2800" b="1" dirty="0" smtClean="0">
                <a:solidFill>
                  <a:schemeClr val="tx2"/>
                </a:solidFill>
              </a:rPr>
              <a:t>Rules of Inference</a:t>
            </a:r>
            <a:endParaRPr lang="en-US" sz="2800" b="1" dirty="0">
              <a:solidFill>
                <a:schemeClr val="tx2"/>
              </a:solidFill>
            </a:endParaRPr>
          </a:p>
        </p:txBody>
      </p:sp>
      <p:sp>
        <p:nvSpPr>
          <p:cNvPr id="6" name="Rectangle 5"/>
          <p:cNvSpPr/>
          <p:nvPr/>
        </p:nvSpPr>
        <p:spPr>
          <a:xfrm>
            <a:off x="3670664" y="1402471"/>
            <a:ext cx="3944982" cy="523220"/>
          </a:xfrm>
          <a:prstGeom prst="rect">
            <a:avLst/>
          </a:prstGeom>
        </p:spPr>
        <p:txBody>
          <a:bodyPr wrap="square">
            <a:spAutoFit/>
          </a:bodyPr>
          <a:lstStyle/>
          <a:p>
            <a:pPr algn="ctr"/>
            <a:r>
              <a:rPr lang="en-US" sz="2800" b="1" dirty="0" smtClean="0">
                <a:solidFill>
                  <a:schemeClr val="tx2"/>
                </a:solidFill>
              </a:rPr>
              <a:t>ARGUMENTS</a:t>
            </a:r>
            <a:endParaRPr lang="en-US" sz="2800" b="1" dirty="0">
              <a:solidFill>
                <a:schemeClr val="tx2"/>
              </a:solidFill>
            </a:endParaRPr>
          </a:p>
        </p:txBody>
      </p:sp>
      <p:sp>
        <p:nvSpPr>
          <p:cNvPr id="7" name="Slide Number Placeholder 3"/>
          <p:cNvSpPr>
            <a:spLocks noGrp="1"/>
          </p:cNvSpPr>
          <p:nvPr>
            <p:ph type="sldNum" sz="quarter" idx="12"/>
          </p:nvPr>
        </p:nvSpPr>
        <p:spPr>
          <a:xfrm>
            <a:off x="1065213" y="6019801"/>
            <a:ext cx="762000" cy="228600"/>
          </a:xfrm>
          <a:noFill/>
        </p:spPr>
        <p:txBody>
          <a:bodyPr/>
          <a:lstStyle/>
          <a:p>
            <a:fld id="{399EDF05-80B9-4389-B43D-BB68FEBF23A0}" type="slidenum">
              <a:rPr lang="en-US" smtClean="0"/>
              <a:pPr/>
              <a:t>43</a:t>
            </a:fld>
            <a:endParaRPr lang="en-US" dirty="0" smtClean="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203200" y="1066800"/>
            <a:ext cx="11582400" cy="3970318"/>
          </a:xfrm>
          <a:prstGeom prst="rect">
            <a:avLst/>
          </a:prstGeom>
          <a:noFill/>
          <a:ln w="9525">
            <a:noFill/>
            <a:miter lim="800000"/>
            <a:headEnd/>
            <a:tailEnd/>
          </a:ln>
        </p:spPr>
        <p:txBody>
          <a:bodyPr>
            <a:spAutoFit/>
          </a:bodyPr>
          <a:lstStyle/>
          <a:p>
            <a:pPr algn="just"/>
            <a:r>
              <a:rPr lang="en-US"/>
              <a:t>Consider the following argument involving propositions (which, by definition, is a sequence of propositions):</a:t>
            </a:r>
          </a:p>
          <a:p>
            <a:pPr algn="just"/>
            <a:endParaRPr lang="en-US"/>
          </a:p>
          <a:p>
            <a:pPr algn="just"/>
            <a:r>
              <a:rPr lang="en-US">
                <a:solidFill>
                  <a:srgbClr val="FF3300"/>
                </a:solidFill>
              </a:rPr>
              <a:t>“If you have a current password, then you can log onto the network.”</a:t>
            </a:r>
          </a:p>
          <a:p>
            <a:pPr algn="just"/>
            <a:endParaRPr lang="en-US">
              <a:solidFill>
                <a:srgbClr val="FF3300"/>
              </a:solidFill>
            </a:endParaRPr>
          </a:p>
          <a:p>
            <a:pPr algn="just"/>
            <a:r>
              <a:rPr lang="en-US">
                <a:solidFill>
                  <a:srgbClr val="FF3300"/>
                </a:solidFill>
              </a:rPr>
              <a:t>“You have a current password.”</a:t>
            </a:r>
          </a:p>
          <a:p>
            <a:pPr algn="just"/>
            <a:endParaRPr lang="en-US"/>
          </a:p>
          <a:p>
            <a:pPr algn="just"/>
            <a:r>
              <a:rPr lang="en-US"/>
              <a:t>Therefore,</a:t>
            </a:r>
          </a:p>
          <a:p>
            <a:pPr algn="just"/>
            <a:r>
              <a:rPr lang="en-US">
                <a:solidFill>
                  <a:schemeClr val="accent2"/>
                </a:solidFill>
              </a:rPr>
              <a:t>“You can log onto the network.”</a:t>
            </a:r>
          </a:p>
          <a:p>
            <a:pPr algn="just"/>
            <a:endParaRPr lang="en-US"/>
          </a:p>
          <a:p>
            <a:pPr algn="just"/>
            <a:r>
              <a:rPr lang="en-US"/>
              <a:t>We would like to determine whether this is a valid argument. That is, we would like to determine whether the conclusion </a:t>
            </a:r>
            <a:r>
              <a:rPr lang="en-US">
                <a:solidFill>
                  <a:schemeClr val="accent2"/>
                </a:solidFill>
              </a:rPr>
              <a:t>“You can log onto the network”</a:t>
            </a:r>
            <a:r>
              <a:rPr lang="en-US"/>
              <a:t> must be true when the premises </a:t>
            </a:r>
            <a:r>
              <a:rPr lang="en-US">
                <a:solidFill>
                  <a:srgbClr val="FF3300"/>
                </a:solidFill>
              </a:rPr>
              <a:t>“If you have a current password, then you can log onto the network”</a:t>
            </a:r>
            <a:r>
              <a:rPr lang="en-US"/>
              <a:t> and </a:t>
            </a:r>
            <a:r>
              <a:rPr lang="en-US">
                <a:solidFill>
                  <a:srgbClr val="FF3300"/>
                </a:solidFill>
              </a:rPr>
              <a:t>“You have a current password”</a:t>
            </a:r>
            <a:r>
              <a:rPr lang="en-US"/>
              <a:t> are both true.</a:t>
            </a:r>
          </a:p>
        </p:txBody>
      </p:sp>
      <p:sp>
        <p:nvSpPr>
          <p:cNvPr id="13315" name="Rectangle 4"/>
          <p:cNvSpPr>
            <a:spLocks noChangeArrowheads="1"/>
          </p:cNvSpPr>
          <p:nvPr/>
        </p:nvSpPr>
        <p:spPr bwMode="auto">
          <a:xfrm>
            <a:off x="711200" y="152400"/>
            <a:ext cx="9278502" cy="646331"/>
          </a:xfrm>
          <a:prstGeom prst="rect">
            <a:avLst/>
          </a:prstGeom>
          <a:solidFill>
            <a:srgbClr val="66FF66"/>
          </a:solidFill>
          <a:ln w="9525">
            <a:noFill/>
            <a:miter lim="800000"/>
            <a:headEnd/>
            <a:tailEnd/>
          </a:ln>
        </p:spPr>
        <p:txBody>
          <a:bodyPr wrap="none">
            <a:spAutoFit/>
          </a:bodyPr>
          <a:lstStyle/>
          <a:p>
            <a:r>
              <a:rPr lang="en-US" sz="3600" b="1">
                <a:solidFill>
                  <a:srgbClr val="FF0000"/>
                </a:solidFill>
              </a:rPr>
              <a:t>Valid Arguments in Propositional Logic</a:t>
            </a:r>
          </a:p>
        </p:txBody>
      </p:sp>
      <p:sp>
        <p:nvSpPr>
          <p:cNvPr id="4" name="Slide Number Placeholder 3"/>
          <p:cNvSpPr>
            <a:spLocks noGrp="1"/>
          </p:cNvSpPr>
          <p:nvPr>
            <p:ph type="sldNum" sz="quarter" idx="12"/>
          </p:nvPr>
        </p:nvSpPr>
        <p:spPr>
          <a:xfrm>
            <a:off x="1065213" y="6019801"/>
            <a:ext cx="762000" cy="228600"/>
          </a:xfrm>
          <a:noFill/>
        </p:spPr>
        <p:txBody>
          <a:bodyPr/>
          <a:lstStyle/>
          <a:p>
            <a:fld id="{399EDF05-80B9-4389-B43D-BB68FEBF23A0}" type="slidenum">
              <a:rPr lang="en-US" smtClean="0">
                <a:solidFill>
                  <a:schemeClr val="tx2"/>
                </a:solidFill>
              </a:rPr>
              <a:pPr/>
              <a:t>44</a:t>
            </a:fld>
            <a:endParaRPr lang="en-US" dirty="0" smtClean="0">
              <a:solidFill>
                <a:schemeClr val="tx2"/>
              </a:solidFill>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406400" y="457201"/>
            <a:ext cx="11582400" cy="2031325"/>
          </a:xfrm>
          <a:prstGeom prst="rect">
            <a:avLst/>
          </a:prstGeom>
          <a:noFill/>
          <a:ln w="9525">
            <a:noFill/>
            <a:miter lim="800000"/>
            <a:headEnd/>
            <a:tailEnd/>
          </a:ln>
        </p:spPr>
        <p:txBody>
          <a:bodyPr>
            <a:spAutoFit/>
          </a:bodyPr>
          <a:lstStyle/>
          <a:p>
            <a:pPr algn="just"/>
            <a:r>
              <a:rPr lang="en-US" dirty="0">
                <a:solidFill>
                  <a:schemeClr val="tx2"/>
                </a:solidFill>
              </a:rPr>
              <a:t>Before we discuss the validity of this particular argument, we will look at its form. Use </a:t>
            </a:r>
            <a:r>
              <a:rPr lang="en-US" i="1" dirty="0">
                <a:solidFill>
                  <a:schemeClr val="tx2"/>
                </a:solidFill>
              </a:rPr>
              <a:t>p </a:t>
            </a:r>
            <a:r>
              <a:rPr lang="en-US" dirty="0">
                <a:solidFill>
                  <a:schemeClr val="tx2"/>
                </a:solidFill>
              </a:rPr>
              <a:t>to represent “You have a current password” and </a:t>
            </a:r>
            <a:r>
              <a:rPr lang="en-US" i="1" dirty="0">
                <a:solidFill>
                  <a:schemeClr val="tx2"/>
                </a:solidFill>
              </a:rPr>
              <a:t>q </a:t>
            </a:r>
            <a:r>
              <a:rPr lang="en-US" dirty="0">
                <a:solidFill>
                  <a:schemeClr val="tx2"/>
                </a:solidFill>
              </a:rPr>
              <a:t>to represent “You can log onto the network.” Then, the argument has the form</a:t>
            </a:r>
          </a:p>
          <a:p>
            <a:pPr algn="just"/>
            <a:r>
              <a:rPr lang="en-US" i="1" dirty="0">
                <a:solidFill>
                  <a:schemeClr val="tx2"/>
                </a:solidFill>
              </a:rPr>
              <a:t>p </a:t>
            </a:r>
            <a:r>
              <a:rPr lang="en-US" dirty="0">
                <a:solidFill>
                  <a:schemeClr val="tx2"/>
                </a:solidFill>
              </a:rPr>
              <a:t>→ </a:t>
            </a:r>
            <a:r>
              <a:rPr lang="en-US" i="1" dirty="0">
                <a:solidFill>
                  <a:schemeClr val="tx2"/>
                </a:solidFill>
              </a:rPr>
              <a:t>q</a:t>
            </a:r>
          </a:p>
          <a:p>
            <a:pPr algn="just"/>
            <a:r>
              <a:rPr lang="en-US" i="1" dirty="0">
                <a:solidFill>
                  <a:schemeClr val="tx2"/>
                </a:solidFill>
              </a:rPr>
              <a:t>P</a:t>
            </a:r>
          </a:p>
          <a:p>
            <a:pPr algn="just"/>
            <a:r>
              <a:rPr lang="en-US" dirty="0">
                <a:solidFill>
                  <a:schemeClr val="tx2"/>
                </a:solidFill>
              </a:rPr>
              <a:t>∴ </a:t>
            </a:r>
            <a:r>
              <a:rPr lang="en-US" i="1" dirty="0">
                <a:solidFill>
                  <a:schemeClr val="tx2"/>
                </a:solidFill>
              </a:rPr>
              <a:t>q</a:t>
            </a:r>
          </a:p>
          <a:p>
            <a:pPr algn="just"/>
            <a:r>
              <a:rPr lang="en-US" dirty="0">
                <a:solidFill>
                  <a:schemeClr val="tx2"/>
                </a:solidFill>
              </a:rPr>
              <a:t>where ∴ is the symbol that denotes “therefore.”</a:t>
            </a:r>
          </a:p>
        </p:txBody>
      </p:sp>
      <p:sp>
        <p:nvSpPr>
          <p:cNvPr id="14339" name="Line 5"/>
          <p:cNvSpPr>
            <a:spLocks noChangeShapeType="1"/>
          </p:cNvSpPr>
          <p:nvPr/>
        </p:nvSpPr>
        <p:spPr bwMode="auto">
          <a:xfrm>
            <a:off x="508000" y="2667000"/>
            <a:ext cx="1117600" cy="0"/>
          </a:xfrm>
          <a:prstGeom prst="line">
            <a:avLst/>
          </a:prstGeom>
          <a:noFill/>
          <a:ln w="9525">
            <a:solidFill>
              <a:schemeClr val="tx1"/>
            </a:solidFill>
            <a:round/>
            <a:headEnd/>
            <a:tailEnd/>
          </a:ln>
        </p:spPr>
        <p:txBody>
          <a:bodyPr/>
          <a:lstStyle/>
          <a:p>
            <a:endParaRPr lang="en-US"/>
          </a:p>
        </p:txBody>
      </p:sp>
      <p:sp>
        <p:nvSpPr>
          <p:cNvPr id="14340" name="Text Box 6"/>
          <p:cNvSpPr txBox="1">
            <a:spLocks noChangeArrowheads="1"/>
          </p:cNvSpPr>
          <p:nvPr/>
        </p:nvSpPr>
        <p:spPr bwMode="auto">
          <a:xfrm>
            <a:off x="314960" y="4234544"/>
            <a:ext cx="9855200" cy="1323975"/>
          </a:xfrm>
          <a:prstGeom prst="rect">
            <a:avLst/>
          </a:prstGeom>
          <a:solidFill>
            <a:srgbClr val="FFFF99"/>
          </a:solidFill>
          <a:ln w="9525">
            <a:noFill/>
            <a:miter lim="800000"/>
            <a:headEnd/>
            <a:tailEnd/>
          </a:ln>
        </p:spPr>
        <p:txBody>
          <a:bodyPr>
            <a:spAutoFit/>
          </a:bodyPr>
          <a:lstStyle/>
          <a:p>
            <a:r>
              <a:rPr lang="en-US" sz="2000" dirty="0">
                <a:solidFill>
                  <a:schemeClr val="tx2"/>
                </a:solidFill>
              </a:rPr>
              <a:t>“If you have access to the network, then you can change your grade.”</a:t>
            </a:r>
          </a:p>
          <a:p>
            <a:r>
              <a:rPr lang="en-US" sz="2000" dirty="0">
                <a:solidFill>
                  <a:schemeClr val="tx2"/>
                </a:solidFill>
              </a:rPr>
              <a:t>“You have access to the network.”</a:t>
            </a:r>
          </a:p>
          <a:p>
            <a:r>
              <a:rPr lang="en-US" sz="2000" dirty="0">
                <a:solidFill>
                  <a:schemeClr val="tx2"/>
                </a:solidFill>
              </a:rPr>
              <a:t>_______________________________________________________</a:t>
            </a:r>
          </a:p>
          <a:p>
            <a:r>
              <a:rPr lang="en-US" sz="2000" dirty="0">
                <a:solidFill>
                  <a:schemeClr val="tx2"/>
                </a:solidFill>
              </a:rPr>
              <a:t>∴ “You can change your grade.”</a:t>
            </a:r>
          </a:p>
        </p:txBody>
      </p:sp>
      <p:sp>
        <p:nvSpPr>
          <p:cNvPr id="14341" name="Text Box 7"/>
          <p:cNvSpPr txBox="1">
            <a:spLocks noChangeArrowheads="1"/>
          </p:cNvSpPr>
          <p:nvPr/>
        </p:nvSpPr>
        <p:spPr bwMode="auto">
          <a:xfrm>
            <a:off x="406400" y="3657600"/>
            <a:ext cx="10972800" cy="369332"/>
          </a:xfrm>
          <a:prstGeom prst="rect">
            <a:avLst/>
          </a:prstGeom>
          <a:noFill/>
          <a:ln w="9525">
            <a:noFill/>
            <a:miter lim="800000"/>
            <a:headEnd/>
            <a:tailEnd/>
          </a:ln>
        </p:spPr>
        <p:txBody>
          <a:bodyPr>
            <a:spAutoFit/>
          </a:bodyPr>
          <a:lstStyle/>
          <a:p>
            <a:pPr>
              <a:spcBef>
                <a:spcPct val="50000"/>
              </a:spcBef>
            </a:pPr>
            <a:r>
              <a:rPr lang="en-US" dirty="0">
                <a:solidFill>
                  <a:schemeClr val="tx2"/>
                </a:solidFill>
              </a:rPr>
              <a:t>The argument we obtain by substituting these values of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into the argument form is</a:t>
            </a:r>
          </a:p>
        </p:txBody>
      </p:sp>
      <p:sp>
        <p:nvSpPr>
          <p:cNvPr id="6" name="Slide Number Placeholder 3"/>
          <p:cNvSpPr>
            <a:spLocks noGrp="1"/>
          </p:cNvSpPr>
          <p:nvPr>
            <p:ph type="sldNum" sz="quarter" idx="12"/>
          </p:nvPr>
        </p:nvSpPr>
        <p:spPr>
          <a:xfrm>
            <a:off x="1065213" y="6019801"/>
            <a:ext cx="762000" cy="228600"/>
          </a:xfrm>
          <a:noFill/>
        </p:spPr>
        <p:txBody>
          <a:bodyPr/>
          <a:lstStyle/>
          <a:p>
            <a:fld id="{399EDF05-80B9-4389-B43D-BB68FEBF23A0}" type="slidenum">
              <a:rPr lang="en-US" smtClean="0">
                <a:solidFill>
                  <a:schemeClr val="tx2"/>
                </a:solidFill>
              </a:rPr>
              <a:pPr/>
              <a:t>45</a:t>
            </a:fld>
            <a:endParaRPr lang="en-US" dirty="0" smtClean="0">
              <a:solidFill>
                <a:schemeClr val="tx2"/>
              </a:solidFill>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471715" y="391886"/>
            <a:ext cx="11277600" cy="1477328"/>
          </a:xfrm>
          <a:prstGeom prst="rect">
            <a:avLst/>
          </a:prstGeom>
          <a:solidFill>
            <a:srgbClr val="FFFF00"/>
          </a:solidFill>
          <a:ln w="9525">
            <a:noFill/>
            <a:miter lim="800000"/>
            <a:headEnd/>
            <a:tailEnd/>
          </a:ln>
        </p:spPr>
        <p:txBody>
          <a:bodyPr>
            <a:spAutoFit/>
          </a:bodyPr>
          <a:lstStyle/>
          <a:p>
            <a:pPr algn="just"/>
            <a:r>
              <a:rPr lang="en-US" dirty="0">
                <a:solidFill>
                  <a:schemeClr val="tx2"/>
                </a:solidFill>
              </a:rPr>
              <a:t>We know that when </a:t>
            </a:r>
            <a:r>
              <a:rPr lang="en-US" i="1" dirty="0">
                <a:solidFill>
                  <a:schemeClr val="tx2"/>
                </a:solidFill>
              </a:rPr>
              <a:t>p </a:t>
            </a:r>
            <a:r>
              <a:rPr lang="en-US" dirty="0">
                <a:solidFill>
                  <a:schemeClr val="tx2"/>
                </a:solidFill>
              </a:rPr>
              <a:t>and </a:t>
            </a:r>
            <a:r>
              <a:rPr lang="en-US" i="1" dirty="0">
                <a:solidFill>
                  <a:schemeClr val="tx2"/>
                </a:solidFill>
              </a:rPr>
              <a:t>q </a:t>
            </a:r>
            <a:r>
              <a:rPr lang="en-US" dirty="0">
                <a:solidFill>
                  <a:schemeClr val="tx2"/>
                </a:solidFill>
              </a:rPr>
              <a:t>are propositional variables, the statement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is a tautology (shown in previous lecture). In particular, when both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and </a:t>
            </a:r>
            <a:r>
              <a:rPr lang="en-US" i="1" dirty="0">
                <a:solidFill>
                  <a:schemeClr val="tx2"/>
                </a:solidFill>
              </a:rPr>
              <a:t>p </a:t>
            </a:r>
            <a:r>
              <a:rPr lang="en-US" dirty="0">
                <a:solidFill>
                  <a:schemeClr val="tx2"/>
                </a:solidFill>
              </a:rPr>
              <a:t>are true, we know that </a:t>
            </a:r>
            <a:r>
              <a:rPr lang="en-US" i="1" dirty="0">
                <a:solidFill>
                  <a:schemeClr val="tx2"/>
                </a:solidFill>
              </a:rPr>
              <a:t>q </a:t>
            </a:r>
            <a:r>
              <a:rPr lang="en-US" dirty="0">
                <a:solidFill>
                  <a:schemeClr val="tx2"/>
                </a:solidFill>
              </a:rPr>
              <a:t>must also be true. We say this form of argument is </a:t>
            </a:r>
            <a:r>
              <a:rPr lang="en-US" b="1" dirty="0">
                <a:solidFill>
                  <a:schemeClr val="tx2"/>
                </a:solidFill>
              </a:rPr>
              <a:t>valid </a:t>
            </a:r>
            <a:r>
              <a:rPr lang="en-US" dirty="0">
                <a:solidFill>
                  <a:schemeClr val="tx2"/>
                </a:solidFill>
              </a:rPr>
              <a:t>because whenever all its premises (all statements in the argument other than the final one, the conclusion) are true, the conclusion must also be true.</a:t>
            </a:r>
          </a:p>
        </p:txBody>
      </p:sp>
      <p:sp>
        <p:nvSpPr>
          <p:cNvPr id="3" name="Rectangle 2"/>
          <p:cNvSpPr/>
          <p:nvPr/>
        </p:nvSpPr>
        <p:spPr>
          <a:xfrm>
            <a:off x="979714" y="1933302"/>
            <a:ext cx="10228217" cy="2862322"/>
          </a:xfrm>
          <a:prstGeom prst="rect">
            <a:avLst/>
          </a:prstGeom>
        </p:spPr>
        <p:txBody>
          <a:bodyPr wrap="square">
            <a:spAutoFit/>
          </a:bodyPr>
          <a:lstStyle/>
          <a:p>
            <a:pPr algn="just"/>
            <a:r>
              <a:rPr lang="en-US" b="1" dirty="0" smtClean="0">
                <a:solidFill>
                  <a:schemeClr val="tx2"/>
                </a:solidFill>
              </a:rPr>
              <a:t>Rules of Inference for Propositional Logic</a:t>
            </a:r>
          </a:p>
          <a:p>
            <a:pPr algn="just">
              <a:buFont typeface="Wingdings" pitchFamily="2" charset="2"/>
              <a:buChar char="ü"/>
            </a:pPr>
            <a:r>
              <a:rPr lang="en-US" dirty="0" smtClean="0">
                <a:solidFill>
                  <a:schemeClr val="tx2"/>
                </a:solidFill>
              </a:rPr>
              <a:t>We can always use a truth table to show that an argument form is valid. We do this by showing that whenever the premises are true, the conclusion must also be true. </a:t>
            </a:r>
          </a:p>
          <a:p>
            <a:pPr algn="just">
              <a:buFont typeface="Wingdings" pitchFamily="2" charset="2"/>
              <a:buChar char="ü"/>
            </a:pPr>
            <a:endParaRPr lang="en-US" dirty="0" smtClean="0">
              <a:solidFill>
                <a:schemeClr val="tx2"/>
              </a:solidFill>
            </a:endParaRPr>
          </a:p>
          <a:p>
            <a:pPr algn="just">
              <a:buFont typeface="Wingdings" pitchFamily="2" charset="2"/>
              <a:buChar char="ü"/>
            </a:pPr>
            <a:r>
              <a:rPr lang="en-US" dirty="0" smtClean="0">
                <a:solidFill>
                  <a:schemeClr val="tx2"/>
                </a:solidFill>
              </a:rPr>
              <a:t>However, this can be a tedious approach. For example, when an argument form involves 10 different propositional variables, to use a truth table to show this argument form is valid requires 2</a:t>
            </a:r>
            <a:r>
              <a:rPr lang="en-US" baseline="30000" dirty="0" smtClean="0">
                <a:solidFill>
                  <a:schemeClr val="tx2"/>
                </a:solidFill>
              </a:rPr>
              <a:t>10</a:t>
            </a:r>
            <a:r>
              <a:rPr lang="en-US" dirty="0" smtClean="0">
                <a:solidFill>
                  <a:schemeClr val="tx2"/>
                </a:solidFill>
              </a:rPr>
              <a:t> = 1024 different rows. </a:t>
            </a:r>
          </a:p>
          <a:p>
            <a:pPr algn="just">
              <a:buFont typeface="Wingdings" pitchFamily="2" charset="2"/>
              <a:buChar char="ü"/>
            </a:pPr>
            <a:endParaRPr lang="en-US" dirty="0" smtClean="0">
              <a:solidFill>
                <a:schemeClr val="tx2"/>
              </a:solidFill>
            </a:endParaRPr>
          </a:p>
          <a:p>
            <a:pPr algn="just">
              <a:buFont typeface="Wingdings" pitchFamily="2" charset="2"/>
              <a:buChar char="ü"/>
            </a:pPr>
            <a:r>
              <a:rPr lang="en-US" dirty="0" smtClean="0">
                <a:solidFill>
                  <a:schemeClr val="tx2"/>
                </a:solidFill>
              </a:rPr>
              <a:t>Fortunately, we do not have to resort to truth tables. Instead, we can first establish the validity of some relatively simple argument forms, called </a:t>
            </a:r>
            <a:r>
              <a:rPr lang="en-US" b="1" dirty="0" smtClean="0">
                <a:solidFill>
                  <a:schemeClr val="tx2"/>
                </a:solidFill>
              </a:rPr>
              <a:t>rules of inference</a:t>
            </a:r>
            <a:r>
              <a:rPr lang="en-US" dirty="0" smtClean="0">
                <a:solidFill>
                  <a:schemeClr val="tx2"/>
                </a:solidFill>
              </a:rPr>
              <a:t>.</a:t>
            </a:r>
            <a:endParaRPr lang="en-US" dirty="0">
              <a:solidFill>
                <a:schemeClr val="tx2"/>
              </a:solidFill>
            </a:endParaRPr>
          </a:p>
        </p:txBody>
      </p:sp>
      <p:sp>
        <p:nvSpPr>
          <p:cNvPr id="6" name="Rectangle 5"/>
          <p:cNvSpPr/>
          <p:nvPr/>
        </p:nvSpPr>
        <p:spPr>
          <a:xfrm>
            <a:off x="1041283" y="5909157"/>
            <a:ext cx="521297" cy="369332"/>
          </a:xfrm>
          <a:prstGeom prst="rect">
            <a:avLst/>
          </a:prstGeom>
        </p:spPr>
        <p:txBody>
          <a:bodyPr wrap="none">
            <a:spAutoFit/>
          </a:bodyPr>
          <a:lstStyle/>
          <a:p>
            <a:fld id="{399EDF05-80B9-4389-B43D-BB68FEBF23A0}" type="slidenum">
              <a:rPr lang="en-US" smtClean="0">
                <a:solidFill>
                  <a:schemeClr val="tx2"/>
                </a:solidFill>
              </a:rPr>
              <a:pPr/>
              <a:t>46</a:t>
            </a:fld>
            <a:endParaRPr lang="en-US" dirty="0" smtClean="0">
              <a:solidFill>
                <a:schemeClr val="tx2"/>
              </a:solidFill>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3900" y="6092037"/>
            <a:ext cx="521297" cy="369332"/>
          </a:xfrm>
          <a:prstGeom prst="rect">
            <a:avLst/>
          </a:prstGeom>
        </p:spPr>
        <p:txBody>
          <a:bodyPr wrap="none">
            <a:spAutoFit/>
          </a:bodyPr>
          <a:lstStyle/>
          <a:p>
            <a:fld id="{399EDF05-80B9-4389-B43D-BB68FEBF23A0}" type="slidenum">
              <a:rPr lang="en-US" smtClean="0">
                <a:solidFill>
                  <a:schemeClr val="tx2"/>
                </a:solidFill>
              </a:rPr>
              <a:pPr/>
              <a:t>47</a:t>
            </a:fld>
            <a:endParaRPr lang="en-US" dirty="0" smtClean="0">
              <a:solidFill>
                <a:schemeClr val="tx2"/>
              </a:solidFill>
            </a:endParaRPr>
          </a:p>
        </p:txBody>
      </p:sp>
      <p:graphicFrame>
        <p:nvGraphicFramePr>
          <p:cNvPr id="13315" name="Object 4"/>
          <p:cNvGraphicFramePr>
            <a:graphicFrameLocks noChangeAspect="1"/>
          </p:cNvGraphicFramePr>
          <p:nvPr/>
        </p:nvGraphicFramePr>
        <p:xfrm>
          <a:off x="5284697" y="582386"/>
          <a:ext cx="6393025" cy="2474322"/>
        </p:xfrm>
        <a:graphic>
          <a:graphicData uri="http://schemas.openxmlformats.org/presentationml/2006/ole">
            <p:oleObj spid="_x0000_s13315" name="Bitmap Image" r:id="rId3" imgW="6954221" imgH="2561905" progId="PBrush">
              <p:embed/>
            </p:oleObj>
          </a:graphicData>
        </a:graphic>
      </p:graphicFrame>
      <p:graphicFrame>
        <p:nvGraphicFramePr>
          <p:cNvPr id="13316" name="Object 6"/>
          <p:cNvGraphicFramePr>
            <a:graphicFrameLocks noChangeAspect="1"/>
          </p:cNvGraphicFramePr>
          <p:nvPr/>
        </p:nvGraphicFramePr>
        <p:xfrm>
          <a:off x="5306423" y="189414"/>
          <a:ext cx="6386298" cy="361932"/>
        </p:xfrm>
        <a:graphic>
          <a:graphicData uri="http://schemas.openxmlformats.org/presentationml/2006/ole">
            <p:oleObj spid="_x0000_s13316" name="Bitmap Image" r:id="rId4" imgW="6954221" imgH="371527" progId="PBrush">
              <p:embed/>
            </p:oleObj>
          </a:graphicData>
        </a:graphic>
      </p:graphicFrame>
      <p:graphicFrame>
        <p:nvGraphicFramePr>
          <p:cNvPr id="13317" name="Object 5"/>
          <p:cNvGraphicFramePr>
            <a:graphicFrameLocks noChangeAspect="1"/>
          </p:cNvGraphicFramePr>
          <p:nvPr/>
        </p:nvGraphicFramePr>
        <p:xfrm>
          <a:off x="235131" y="0"/>
          <a:ext cx="5055326" cy="3762103"/>
        </p:xfrm>
        <a:graphic>
          <a:graphicData uri="http://schemas.openxmlformats.org/presentationml/2006/ole">
            <p:oleObj spid="_x0000_s13317" name="Bitmap Image" r:id="rId5" imgW="6961905" imgH="5106113" progId="PBrush">
              <p:embed/>
            </p:oleObj>
          </a:graphicData>
        </a:graphic>
      </p:graphicFrame>
      <p:sp>
        <p:nvSpPr>
          <p:cNvPr id="7" name="Rectangle 6"/>
          <p:cNvSpPr/>
          <p:nvPr/>
        </p:nvSpPr>
        <p:spPr>
          <a:xfrm>
            <a:off x="352698" y="3853543"/>
            <a:ext cx="11299370" cy="2031325"/>
          </a:xfrm>
          <a:prstGeom prst="rect">
            <a:avLst/>
          </a:prstGeom>
        </p:spPr>
        <p:txBody>
          <a:bodyPr wrap="square">
            <a:spAutoFit/>
          </a:bodyPr>
          <a:lstStyle/>
          <a:p>
            <a:pPr algn="just"/>
            <a:r>
              <a:rPr lang="en-US" dirty="0" smtClean="0">
                <a:solidFill>
                  <a:schemeClr val="tx2"/>
                </a:solidFill>
              </a:rPr>
              <a:t>The tautology </a:t>
            </a:r>
            <a:r>
              <a:rPr lang="en-US" i="1" dirty="0" smtClean="0">
                <a:solidFill>
                  <a:schemeClr val="tx2"/>
                </a:solidFill>
              </a:rPr>
              <a:t>(p </a:t>
            </a:r>
            <a:r>
              <a:rPr lang="en-US" dirty="0" smtClean="0">
                <a:solidFill>
                  <a:schemeClr val="tx2"/>
                </a:solidFill>
              </a:rPr>
              <a:t>∧ </a:t>
            </a:r>
            <a:r>
              <a:rPr lang="en-US" i="1" dirty="0" smtClean="0">
                <a:solidFill>
                  <a:schemeClr val="tx2"/>
                </a:solidFill>
              </a:rPr>
              <a:t>(p </a:t>
            </a:r>
            <a:r>
              <a:rPr lang="en-US" dirty="0" smtClean="0">
                <a:solidFill>
                  <a:schemeClr val="tx2"/>
                </a:solidFill>
              </a:rPr>
              <a:t>→ </a:t>
            </a:r>
            <a:r>
              <a:rPr lang="en-US" i="1" dirty="0" smtClean="0">
                <a:solidFill>
                  <a:schemeClr val="tx2"/>
                </a:solidFill>
              </a:rPr>
              <a:t>q)) </a:t>
            </a:r>
            <a:r>
              <a:rPr lang="en-US" dirty="0" smtClean="0">
                <a:solidFill>
                  <a:schemeClr val="tx2"/>
                </a:solidFill>
              </a:rPr>
              <a:t>→ </a:t>
            </a:r>
            <a:r>
              <a:rPr lang="en-US" i="1" dirty="0" smtClean="0">
                <a:solidFill>
                  <a:schemeClr val="tx2"/>
                </a:solidFill>
              </a:rPr>
              <a:t>q </a:t>
            </a:r>
            <a:r>
              <a:rPr lang="en-US" dirty="0" smtClean="0">
                <a:solidFill>
                  <a:schemeClr val="tx2"/>
                </a:solidFill>
              </a:rPr>
              <a:t>is the basis of the rule of inference called </a:t>
            </a:r>
            <a:r>
              <a:rPr lang="en-US" b="1" dirty="0" smtClean="0">
                <a:solidFill>
                  <a:schemeClr val="tx2"/>
                </a:solidFill>
              </a:rPr>
              <a:t>modus ponens</a:t>
            </a:r>
            <a:r>
              <a:rPr lang="en-US" dirty="0" smtClean="0">
                <a:solidFill>
                  <a:schemeClr val="tx2"/>
                </a:solidFill>
              </a:rPr>
              <a:t>. (Modus ponens is Latin for </a:t>
            </a:r>
            <a:r>
              <a:rPr lang="en-US" i="1" dirty="0" smtClean="0">
                <a:solidFill>
                  <a:schemeClr val="tx2"/>
                </a:solidFill>
              </a:rPr>
              <a:t>mode that affirms</a:t>
            </a:r>
            <a:r>
              <a:rPr lang="en-US" dirty="0" smtClean="0">
                <a:solidFill>
                  <a:schemeClr val="tx2"/>
                </a:solidFill>
              </a:rPr>
              <a:t>.) This tautology leads to the following valid argument form, which we have already seen in our initial discussion about arguments (where, as before, the symbol ∴ denotes “therefore”):</a:t>
            </a:r>
          </a:p>
          <a:p>
            <a:pPr algn="just"/>
            <a:r>
              <a:rPr lang="en-US" i="1" dirty="0" smtClean="0">
                <a:solidFill>
                  <a:schemeClr val="tx2"/>
                </a:solidFill>
              </a:rPr>
              <a:t>p</a:t>
            </a:r>
          </a:p>
          <a:p>
            <a:pPr algn="just"/>
            <a:r>
              <a:rPr lang="en-US" i="1" dirty="0" smtClean="0">
                <a:solidFill>
                  <a:schemeClr val="tx2"/>
                </a:solidFill>
              </a:rPr>
              <a:t>p </a:t>
            </a:r>
            <a:r>
              <a:rPr lang="en-US" dirty="0" smtClean="0">
                <a:solidFill>
                  <a:schemeClr val="tx2"/>
                </a:solidFill>
              </a:rPr>
              <a:t>→ </a:t>
            </a:r>
            <a:r>
              <a:rPr lang="en-US" i="1" dirty="0" smtClean="0">
                <a:solidFill>
                  <a:schemeClr val="tx2"/>
                </a:solidFill>
              </a:rPr>
              <a:t>q</a:t>
            </a:r>
          </a:p>
          <a:p>
            <a:pPr algn="just"/>
            <a:r>
              <a:rPr lang="en-US" dirty="0" smtClean="0">
                <a:solidFill>
                  <a:schemeClr val="tx2"/>
                </a:solidFill>
              </a:rPr>
              <a:t>∴ </a:t>
            </a:r>
            <a:r>
              <a:rPr lang="en-US" i="1" dirty="0" smtClean="0">
                <a:solidFill>
                  <a:schemeClr val="tx2"/>
                </a:solidFill>
              </a:rPr>
              <a:t>q</a:t>
            </a:r>
            <a:endParaRPr lang="en-US" i="1" dirty="0">
              <a:solidFill>
                <a:schemeClr val="tx2"/>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0" y="304800"/>
            <a:ext cx="1492716" cy="369332"/>
          </a:xfrm>
          <a:prstGeom prst="rect">
            <a:avLst/>
          </a:prstGeom>
          <a:noFill/>
          <a:ln w="9525">
            <a:noFill/>
            <a:miter lim="800000"/>
            <a:headEnd/>
            <a:tailEnd/>
          </a:ln>
        </p:spPr>
        <p:txBody>
          <a:bodyPr wrap="none">
            <a:spAutoFit/>
          </a:bodyPr>
          <a:lstStyle/>
          <a:p>
            <a:r>
              <a:rPr lang="en-US"/>
              <a:t>Example-1</a:t>
            </a:r>
          </a:p>
        </p:txBody>
      </p:sp>
      <p:sp>
        <p:nvSpPr>
          <p:cNvPr id="18435" name="TextBox 3"/>
          <p:cNvSpPr txBox="1">
            <a:spLocks noChangeArrowheads="1"/>
          </p:cNvSpPr>
          <p:nvPr/>
        </p:nvSpPr>
        <p:spPr bwMode="auto">
          <a:xfrm>
            <a:off x="0" y="838201"/>
            <a:ext cx="11480800" cy="2308324"/>
          </a:xfrm>
          <a:prstGeom prst="rect">
            <a:avLst/>
          </a:prstGeom>
          <a:noFill/>
          <a:ln w="9525">
            <a:noFill/>
            <a:miter lim="800000"/>
            <a:headEnd/>
            <a:tailEnd/>
          </a:ln>
        </p:spPr>
        <p:txBody>
          <a:bodyPr>
            <a:spAutoFit/>
          </a:bodyPr>
          <a:lstStyle/>
          <a:p>
            <a:pPr algn="just"/>
            <a:r>
              <a:rPr lang="en-US" dirty="0">
                <a:solidFill>
                  <a:schemeClr val="tx2"/>
                </a:solidFill>
              </a:rPr>
              <a:t>Show that the following argument is a fallacy: </a:t>
            </a:r>
            <a:r>
              <a:rPr lang="en-US" i="1" dirty="0">
                <a:solidFill>
                  <a:schemeClr val="tx2"/>
                </a:solidFill>
              </a:rPr>
              <a:t>p → q, ￢p ┤ ￢q.</a:t>
            </a:r>
          </a:p>
          <a:p>
            <a:pPr algn="just"/>
            <a:endParaRPr lang="en-US" dirty="0">
              <a:solidFill>
                <a:schemeClr val="tx2"/>
              </a:solidFill>
            </a:endParaRPr>
          </a:p>
          <a:p>
            <a:pPr algn="just"/>
            <a:r>
              <a:rPr lang="en-US" dirty="0">
                <a:solidFill>
                  <a:schemeClr val="tx2"/>
                </a:solidFill>
              </a:rPr>
              <a:t>Ans.</a:t>
            </a:r>
          </a:p>
          <a:p>
            <a:pPr algn="just"/>
            <a:r>
              <a:rPr lang="en-US" dirty="0">
                <a:solidFill>
                  <a:schemeClr val="tx2"/>
                </a:solidFill>
              </a:rPr>
              <a:t>Construct the truth table for [</a:t>
            </a:r>
            <a:r>
              <a:rPr lang="en-US" i="1" dirty="0">
                <a:solidFill>
                  <a:schemeClr val="tx2"/>
                </a:solidFill>
              </a:rPr>
              <a:t>(p → q)∧￢p] → ￢q </a:t>
            </a:r>
            <a:r>
              <a:rPr lang="en-US" dirty="0">
                <a:solidFill>
                  <a:schemeClr val="tx2"/>
                </a:solidFill>
              </a:rPr>
              <a:t>as in Fig. below. Since the proposition </a:t>
            </a:r>
            <a:r>
              <a:rPr lang="en-US" i="1" dirty="0">
                <a:solidFill>
                  <a:schemeClr val="tx2"/>
                </a:solidFill>
              </a:rPr>
              <a:t>[(p → q)∧￢p] → ￢q</a:t>
            </a:r>
          </a:p>
          <a:p>
            <a:pPr algn="just"/>
            <a:r>
              <a:rPr lang="en-US" dirty="0">
                <a:solidFill>
                  <a:schemeClr val="tx2"/>
                </a:solidFill>
              </a:rPr>
              <a:t>is not a tautology, the argument is a fallacy. Equivalently, the argument is a fallacy since in the third line of the truth</a:t>
            </a:r>
          </a:p>
          <a:p>
            <a:pPr algn="just"/>
            <a:r>
              <a:rPr lang="en-US" dirty="0">
                <a:solidFill>
                  <a:schemeClr val="tx2"/>
                </a:solidFill>
              </a:rPr>
              <a:t>table </a:t>
            </a:r>
            <a:r>
              <a:rPr lang="en-US" i="1" dirty="0">
                <a:solidFill>
                  <a:schemeClr val="tx2"/>
                </a:solidFill>
              </a:rPr>
              <a:t>p → q </a:t>
            </a:r>
            <a:r>
              <a:rPr lang="en-US" dirty="0">
                <a:solidFill>
                  <a:schemeClr val="tx2"/>
                </a:solidFill>
              </a:rPr>
              <a:t>and</a:t>
            </a:r>
            <a:r>
              <a:rPr lang="en-US" i="1" dirty="0">
                <a:solidFill>
                  <a:schemeClr val="tx2"/>
                </a:solidFill>
              </a:rPr>
              <a:t> ￢p </a:t>
            </a:r>
            <a:r>
              <a:rPr lang="en-US" dirty="0">
                <a:solidFill>
                  <a:schemeClr val="tx2"/>
                </a:solidFill>
              </a:rPr>
              <a:t>are true but </a:t>
            </a:r>
            <a:r>
              <a:rPr lang="en-US" i="1" dirty="0">
                <a:solidFill>
                  <a:schemeClr val="tx2"/>
                </a:solidFill>
              </a:rPr>
              <a:t>￢q </a:t>
            </a:r>
            <a:r>
              <a:rPr lang="en-US" dirty="0">
                <a:solidFill>
                  <a:schemeClr val="tx2"/>
                </a:solidFill>
              </a:rPr>
              <a:t>is false</a:t>
            </a:r>
            <a:r>
              <a:rPr lang="en-US" i="1" dirty="0">
                <a:solidFill>
                  <a:schemeClr val="tx2"/>
                </a:solidFill>
              </a:rPr>
              <a:t>.</a:t>
            </a:r>
            <a:endParaRPr lang="en-US" dirty="0">
              <a:solidFill>
                <a:schemeClr val="tx2"/>
              </a:solidFill>
            </a:endParaRPr>
          </a:p>
        </p:txBody>
      </p:sp>
      <p:pic>
        <p:nvPicPr>
          <p:cNvPr id="18436" name="Picture 7"/>
          <p:cNvPicPr>
            <a:picLocks noChangeAspect="1" noChangeArrowheads="1"/>
          </p:cNvPicPr>
          <p:nvPr/>
        </p:nvPicPr>
        <p:blipFill>
          <a:blip r:embed="rId2"/>
          <a:srcRect/>
          <a:stretch>
            <a:fillRect/>
          </a:stretch>
        </p:blipFill>
        <p:spPr bwMode="auto">
          <a:xfrm>
            <a:off x="239487" y="3474720"/>
            <a:ext cx="11485033" cy="20574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393337" y="498567"/>
            <a:ext cx="11480800" cy="1200329"/>
          </a:xfrm>
          <a:prstGeom prst="rect">
            <a:avLst/>
          </a:prstGeom>
          <a:noFill/>
          <a:ln w="9525">
            <a:noFill/>
            <a:miter lim="800000"/>
            <a:headEnd/>
            <a:tailEnd/>
          </a:ln>
        </p:spPr>
        <p:txBody>
          <a:bodyPr>
            <a:spAutoFit/>
          </a:bodyPr>
          <a:lstStyle/>
          <a:p>
            <a:r>
              <a:rPr lang="en-US" dirty="0">
                <a:solidFill>
                  <a:schemeClr val="tx2"/>
                </a:solidFill>
              </a:rPr>
              <a:t>Prove the following argument is valid: </a:t>
            </a:r>
            <a:r>
              <a:rPr lang="en-US" i="1" dirty="0">
                <a:solidFill>
                  <a:schemeClr val="tx2"/>
                </a:solidFill>
              </a:rPr>
              <a:t>p </a:t>
            </a:r>
            <a:r>
              <a:rPr lang="en-US" dirty="0">
                <a:solidFill>
                  <a:schemeClr val="tx2"/>
                </a:solidFill>
              </a:rPr>
              <a:t>→￢</a:t>
            </a:r>
            <a:r>
              <a:rPr lang="en-US" i="1" dirty="0">
                <a:solidFill>
                  <a:schemeClr val="tx2"/>
                </a:solidFill>
              </a:rPr>
              <a:t>q, r </a:t>
            </a:r>
            <a:r>
              <a:rPr lang="en-US" dirty="0">
                <a:solidFill>
                  <a:schemeClr val="tx2"/>
                </a:solidFill>
              </a:rPr>
              <a:t>→ </a:t>
            </a:r>
            <a:r>
              <a:rPr lang="en-US" i="1" dirty="0">
                <a:solidFill>
                  <a:schemeClr val="tx2"/>
                </a:solidFill>
              </a:rPr>
              <a:t>q, r ┤</a:t>
            </a:r>
            <a:r>
              <a:rPr lang="en-US" dirty="0">
                <a:solidFill>
                  <a:schemeClr val="tx2"/>
                </a:solidFill>
              </a:rPr>
              <a:t> ￢</a:t>
            </a:r>
            <a:r>
              <a:rPr lang="en-US" i="1" dirty="0">
                <a:solidFill>
                  <a:schemeClr val="tx2"/>
                </a:solidFill>
              </a:rPr>
              <a:t>p</a:t>
            </a:r>
            <a:r>
              <a:rPr lang="en-US" dirty="0">
                <a:solidFill>
                  <a:schemeClr val="tx2"/>
                </a:solidFill>
              </a:rPr>
              <a:t>.</a:t>
            </a:r>
          </a:p>
          <a:p>
            <a:r>
              <a:rPr lang="en-US" dirty="0" smtClean="0">
                <a:solidFill>
                  <a:schemeClr val="tx2"/>
                </a:solidFill>
              </a:rPr>
              <a:t>Construct </a:t>
            </a:r>
            <a:r>
              <a:rPr lang="en-US" dirty="0">
                <a:solidFill>
                  <a:schemeClr val="tx2"/>
                </a:solidFill>
              </a:rPr>
              <a:t>the truth table of the premises and conclusions as in Fig. below.  Now,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a:t>
            </a:r>
            <a:r>
              <a:rPr lang="en-US" i="1" dirty="0">
                <a:solidFill>
                  <a:schemeClr val="tx2"/>
                </a:solidFill>
              </a:rPr>
              <a:t>r </a:t>
            </a:r>
            <a:r>
              <a:rPr lang="en-US" dirty="0">
                <a:solidFill>
                  <a:schemeClr val="tx2"/>
                </a:solidFill>
              </a:rPr>
              <a:t>→ </a:t>
            </a:r>
            <a:r>
              <a:rPr lang="en-US" i="1" dirty="0">
                <a:solidFill>
                  <a:schemeClr val="tx2"/>
                </a:solidFill>
              </a:rPr>
              <a:t>q</a:t>
            </a:r>
            <a:r>
              <a:rPr lang="en-US" dirty="0">
                <a:solidFill>
                  <a:schemeClr val="tx2"/>
                </a:solidFill>
              </a:rPr>
              <a:t>, and r are true simultaneously only in the fifth row of the table, where ￢</a:t>
            </a:r>
            <a:r>
              <a:rPr lang="en-US" i="1" dirty="0">
                <a:solidFill>
                  <a:schemeClr val="tx2"/>
                </a:solidFill>
              </a:rPr>
              <a:t>p </a:t>
            </a:r>
            <a:r>
              <a:rPr lang="en-US" dirty="0">
                <a:solidFill>
                  <a:schemeClr val="tx2"/>
                </a:solidFill>
              </a:rPr>
              <a:t>is also true. Hence the argument is valid</a:t>
            </a:r>
          </a:p>
        </p:txBody>
      </p:sp>
      <p:graphicFrame>
        <p:nvGraphicFramePr>
          <p:cNvPr id="3074" name="Object 3"/>
          <p:cNvGraphicFramePr>
            <a:graphicFrameLocks noChangeAspect="1"/>
          </p:cNvGraphicFramePr>
          <p:nvPr>
            <p:ph/>
          </p:nvPr>
        </p:nvGraphicFramePr>
        <p:xfrm>
          <a:off x="3197497" y="1554481"/>
          <a:ext cx="4561840" cy="2010751"/>
        </p:xfrm>
        <a:graphic>
          <a:graphicData uri="http://schemas.openxmlformats.org/presentationml/2006/ole">
            <p:oleObj spid="_x0000_s15362" name="Bitmap Image" r:id="rId3" imgW="3258005" imgH="1914286" progId="PBrush">
              <p:embed/>
            </p:oleObj>
          </a:graphicData>
        </a:graphic>
      </p:graphicFrame>
      <p:sp>
        <p:nvSpPr>
          <p:cNvPr id="3076" name="Text Box 4"/>
          <p:cNvSpPr txBox="1">
            <a:spLocks noChangeArrowheads="1"/>
          </p:cNvSpPr>
          <p:nvPr/>
        </p:nvSpPr>
        <p:spPr bwMode="auto">
          <a:xfrm>
            <a:off x="455748" y="174171"/>
            <a:ext cx="1492716" cy="369332"/>
          </a:xfrm>
          <a:prstGeom prst="rect">
            <a:avLst/>
          </a:prstGeom>
          <a:noFill/>
          <a:ln w="9525">
            <a:noFill/>
            <a:miter lim="800000"/>
            <a:headEnd/>
            <a:tailEnd/>
          </a:ln>
        </p:spPr>
        <p:txBody>
          <a:bodyPr wrap="none">
            <a:spAutoFit/>
          </a:bodyPr>
          <a:lstStyle/>
          <a:p>
            <a:r>
              <a:rPr lang="en-US" dirty="0">
                <a:solidFill>
                  <a:schemeClr val="tx2"/>
                </a:solidFill>
              </a:rPr>
              <a:t>Example-2</a:t>
            </a:r>
          </a:p>
        </p:txBody>
      </p:sp>
      <p:sp>
        <p:nvSpPr>
          <p:cNvPr id="7" name="Text Box 4"/>
          <p:cNvSpPr txBox="1">
            <a:spLocks noChangeArrowheads="1"/>
          </p:cNvSpPr>
          <p:nvPr/>
        </p:nvSpPr>
        <p:spPr bwMode="auto">
          <a:xfrm>
            <a:off x="156754" y="3722914"/>
            <a:ext cx="11795760" cy="3046988"/>
          </a:xfrm>
          <a:prstGeom prst="rect">
            <a:avLst/>
          </a:prstGeom>
          <a:noFill/>
          <a:ln w="9525">
            <a:noFill/>
            <a:miter lim="800000"/>
            <a:headEnd/>
            <a:tailEnd/>
          </a:ln>
        </p:spPr>
        <p:txBody>
          <a:bodyPr wrap="square">
            <a:spAutoFit/>
          </a:bodyPr>
          <a:lstStyle/>
          <a:p>
            <a:r>
              <a:rPr lang="en-US" b="1" dirty="0">
                <a:solidFill>
                  <a:schemeClr val="tx2"/>
                </a:solidFill>
              </a:rPr>
              <a:t>EXAMPLE 3 </a:t>
            </a:r>
            <a:r>
              <a:rPr lang="en-US" dirty="0">
                <a:solidFill>
                  <a:schemeClr val="tx2"/>
                </a:solidFill>
              </a:rPr>
              <a:t>Consider the following argument:</a:t>
            </a:r>
          </a:p>
          <a:p>
            <a:r>
              <a:rPr lang="en-US" i="1" dirty="0">
                <a:solidFill>
                  <a:schemeClr val="tx2"/>
                </a:solidFill>
              </a:rPr>
              <a:t>S</a:t>
            </a:r>
            <a:r>
              <a:rPr lang="en-US" baseline="-25000" dirty="0">
                <a:solidFill>
                  <a:schemeClr val="tx2"/>
                </a:solidFill>
              </a:rPr>
              <a:t>1</a:t>
            </a:r>
            <a:r>
              <a:rPr lang="en-US" dirty="0">
                <a:solidFill>
                  <a:schemeClr val="tx2"/>
                </a:solidFill>
              </a:rPr>
              <a:t> : If a man is a bachelor</a:t>
            </a:r>
            <a:r>
              <a:rPr lang="en-US" i="1" dirty="0">
                <a:solidFill>
                  <a:schemeClr val="tx2"/>
                </a:solidFill>
              </a:rPr>
              <a:t>, </a:t>
            </a:r>
            <a:r>
              <a:rPr lang="en-US" dirty="0">
                <a:solidFill>
                  <a:schemeClr val="tx2"/>
                </a:solidFill>
              </a:rPr>
              <a:t>he is unhappy</a:t>
            </a:r>
            <a:r>
              <a:rPr lang="en-US" i="1" dirty="0">
                <a:solidFill>
                  <a:schemeClr val="tx2"/>
                </a:solidFill>
              </a:rPr>
              <a:t>.</a:t>
            </a:r>
          </a:p>
          <a:p>
            <a:r>
              <a:rPr lang="en-US" i="1" dirty="0">
                <a:solidFill>
                  <a:schemeClr val="tx2"/>
                </a:solidFill>
              </a:rPr>
              <a:t>S</a:t>
            </a:r>
            <a:r>
              <a:rPr lang="en-US" baseline="-25000" dirty="0">
                <a:solidFill>
                  <a:schemeClr val="tx2"/>
                </a:solidFill>
              </a:rPr>
              <a:t>2</a:t>
            </a:r>
            <a:r>
              <a:rPr lang="en-US" dirty="0">
                <a:solidFill>
                  <a:schemeClr val="tx2"/>
                </a:solidFill>
              </a:rPr>
              <a:t> : If a man is unhappy</a:t>
            </a:r>
            <a:r>
              <a:rPr lang="en-US" i="1" dirty="0">
                <a:solidFill>
                  <a:schemeClr val="tx2"/>
                </a:solidFill>
              </a:rPr>
              <a:t>, </a:t>
            </a:r>
            <a:r>
              <a:rPr lang="en-US" dirty="0">
                <a:solidFill>
                  <a:schemeClr val="tx2"/>
                </a:solidFill>
              </a:rPr>
              <a:t>he dies young</a:t>
            </a:r>
            <a:r>
              <a:rPr lang="en-US" i="1" dirty="0">
                <a:solidFill>
                  <a:schemeClr val="tx2"/>
                </a:solidFill>
              </a:rPr>
              <a:t>.</a:t>
            </a:r>
          </a:p>
          <a:p>
            <a:r>
              <a:rPr lang="en-US" sz="1200" b="1" i="1" dirty="0">
                <a:solidFill>
                  <a:schemeClr val="tx2"/>
                </a:solidFill>
              </a:rPr>
              <a:t>___________________________________________________________________</a:t>
            </a:r>
          </a:p>
          <a:p>
            <a:r>
              <a:rPr lang="en-US" i="1" dirty="0">
                <a:solidFill>
                  <a:schemeClr val="tx2"/>
                </a:solidFill>
              </a:rPr>
              <a:t>S </a:t>
            </a:r>
            <a:r>
              <a:rPr lang="en-US" dirty="0">
                <a:solidFill>
                  <a:schemeClr val="tx2"/>
                </a:solidFill>
              </a:rPr>
              <a:t>: Bachelors die young</a:t>
            </a:r>
          </a:p>
          <a:p>
            <a:r>
              <a:rPr lang="en-US" dirty="0">
                <a:solidFill>
                  <a:schemeClr val="tx2"/>
                </a:solidFill>
              </a:rPr>
              <a:t>Here the statement </a:t>
            </a:r>
            <a:r>
              <a:rPr lang="en-US" i="1" dirty="0">
                <a:solidFill>
                  <a:schemeClr val="tx2"/>
                </a:solidFill>
              </a:rPr>
              <a:t>S </a:t>
            </a:r>
            <a:r>
              <a:rPr lang="en-US" dirty="0">
                <a:solidFill>
                  <a:schemeClr val="tx2"/>
                </a:solidFill>
              </a:rPr>
              <a:t>below the line denotes the conclusion of the argument, and the statements </a:t>
            </a:r>
            <a:r>
              <a:rPr lang="en-US" i="1" dirty="0">
                <a:solidFill>
                  <a:schemeClr val="tx2"/>
                </a:solidFill>
              </a:rPr>
              <a:t>S</a:t>
            </a:r>
            <a:r>
              <a:rPr lang="en-US" baseline="-25000" dirty="0">
                <a:solidFill>
                  <a:schemeClr val="tx2"/>
                </a:solidFill>
              </a:rPr>
              <a:t>1</a:t>
            </a:r>
            <a:r>
              <a:rPr lang="en-US" dirty="0">
                <a:solidFill>
                  <a:schemeClr val="tx2"/>
                </a:solidFill>
              </a:rPr>
              <a:t> and </a:t>
            </a:r>
            <a:r>
              <a:rPr lang="en-US" i="1" dirty="0">
                <a:solidFill>
                  <a:schemeClr val="tx2"/>
                </a:solidFill>
              </a:rPr>
              <a:t>S</a:t>
            </a:r>
            <a:r>
              <a:rPr lang="en-US" baseline="-25000" dirty="0">
                <a:solidFill>
                  <a:schemeClr val="tx2"/>
                </a:solidFill>
              </a:rPr>
              <a:t>2</a:t>
            </a:r>
            <a:r>
              <a:rPr lang="en-US" dirty="0">
                <a:solidFill>
                  <a:schemeClr val="tx2"/>
                </a:solidFill>
              </a:rPr>
              <a:t> above the line denote the premises. We claim that the argument </a:t>
            </a:r>
            <a:r>
              <a:rPr lang="en-US" i="1" dirty="0">
                <a:solidFill>
                  <a:schemeClr val="tx2"/>
                </a:solidFill>
              </a:rPr>
              <a:t>S</a:t>
            </a:r>
            <a:r>
              <a:rPr lang="en-US" baseline="-25000" dirty="0">
                <a:solidFill>
                  <a:schemeClr val="tx2"/>
                </a:solidFill>
              </a:rPr>
              <a:t>1</a:t>
            </a:r>
            <a:r>
              <a:rPr lang="en-US" i="1" dirty="0">
                <a:solidFill>
                  <a:schemeClr val="tx2"/>
                </a:solidFill>
              </a:rPr>
              <a:t>, S</a:t>
            </a:r>
            <a:r>
              <a:rPr lang="en-US" baseline="-25000" dirty="0">
                <a:solidFill>
                  <a:schemeClr val="tx2"/>
                </a:solidFill>
              </a:rPr>
              <a:t>2</a:t>
            </a:r>
            <a:r>
              <a:rPr lang="en-US" dirty="0">
                <a:solidFill>
                  <a:schemeClr val="tx2"/>
                </a:solidFill>
              </a:rPr>
              <a:t> </a:t>
            </a:r>
            <a:r>
              <a:rPr lang="en-US" i="1" dirty="0">
                <a:solidFill>
                  <a:schemeClr val="tx2"/>
                </a:solidFill>
              </a:rPr>
              <a:t>┤</a:t>
            </a:r>
            <a:r>
              <a:rPr lang="en-US" dirty="0">
                <a:solidFill>
                  <a:schemeClr val="tx2"/>
                </a:solidFill>
              </a:rPr>
              <a:t> </a:t>
            </a:r>
            <a:r>
              <a:rPr lang="en-US" i="1" dirty="0">
                <a:solidFill>
                  <a:schemeClr val="tx2"/>
                </a:solidFill>
              </a:rPr>
              <a:t>S </a:t>
            </a:r>
            <a:r>
              <a:rPr lang="en-US" dirty="0">
                <a:solidFill>
                  <a:schemeClr val="tx2"/>
                </a:solidFill>
              </a:rPr>
              <a:t>is valid. For the argument is of the form</a:t>
            </a:r>
          </a:p>
          <a:p>
            <a:r>
              <a:rPr lang="en-US" i="1" dirty="0">
                <a:solidFill>
                  <a:schemeClr val="tx2"/>
                </a:solidFill>
              </a:rPr>
              <a:t>p </a:t>
            </a:r>
            <a:r>
              <a:rPr lang="en-US" dirty="0">
                <a:solidFill>
                  <a:schemeClr val="tx2"/>
                </a:solidFill>
              </a:rPr>
              <a:t>→ </a:t>
            </a:r>
            <a:r>
              <a:rPr lang="en-US" i="1" dirty="0">
                <a:solidFill>
                  <a:schemeClr val="tx2"/>
                </a:solidFill>
              </a:rPr>
              <a:t>q, q </a:t>
            </a:r>
            <a:r>
              <a:rPr lang="en-US" dirty="0">
                <a:solidFill>
                  <a:schemeClr val="tx2"/>
                </a:solidFill>
              </a:rPr>
              <a:t>→ </a:t>
            </a:r>
            <a:r>
              <a:rPr lang="en-US" i="1" dirty="0">
                <a:solidFill>
                  <a:schemeClr val="tx2"/>
                </a:solidFill>
              </a:rPr>
              <a:t>r ┤</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r</a:t>
            </a:r>
          </a:p>
          <a:p>
            <a:r>
              <a:rPr lang="en-US" dirty="0">
                <a:solidFill>
                  <a:schemeClr val="tx2"/>
                </a:solidFill>
              </a:rPr>
              <a:t>where </a:t>
            </a:r>
            <a:r>
              <a:rPr lang="en-US" i="1" dirty="0">
                <a:solidFill>
                  <a:schemeClr val="tx2"/>
                </a:solidFill>
              </a:rPr>
              <a:t>p </a:t>
            </a:r>
            <a:r>
              <a:rPr lang="en-US" dirty="0">
                <a:solidFill>
                  <a:schemeClr val="tx2"/>
                </a:solidFill>
              </a:rPr>
              <a:t>is “He is a bachelor,” </a:t>
            </a:r>
            <a:r>
              <a:rPr lang="en-US" i="1" dirty="0">
                <a:solidFill>
                  <a:schemeClr val="tx2"/>
                </a:solidFill>
              </a:rPr>
              <a:t>q </a:t>
            </a:r>
            <a:r>
              <a:rPr lang="en-US" dirty="0">
                <a:solidFill>
                  <a:schemeClr val="tx2"/>
                </a:solidFill>
              </a:rPr>
              <a:t>is “He is unhappy” and </a:t>
            </a:r>
            <a:r>
              <a:rPr lang="en-US" i="1" dirty="0">
                <a:solidFill>
                  <a:schemeClr val="tx2"/>
                </a:solidFill>
              </a:rPr>
              <a:t>r </a:t>
            </a:r>
            <a:r>
              <a:rPr lang="en-US" dirty="0">
                <a:solidFill>
                  <a:schemeClr val="tx2"/>
                </a:solidFill>
              </a:rPr>
              <a:t>is “He dies young;” this argument (Law of Syllogism) is valid.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457201"/>
            <a:ext cx="11887200" cy="5324535"/>
          </a:xfrm>
          <a:prstGeom prst="rect">
            <a:avLst/>
          </a:prstGeom>
          <a:solidFill>
            <a:srgbClr val="CCFFFF"/>
          </a:solidFill>
        </p:spPr>
        <p:txBody>
          <a:bodyPr wrap="square" rtlCol="0">
            <a:spAutoFit/>
          </a:bodyPr>
          <a:lstStyle/>
          <a:p>
            <a:r>
              <a:rPr lang="en-GB" sz="2000" dirty="0" smtClean="0">
                <a:solidFill>
                  <a:schemeClr val="tx2"/>
                </a:solidFill>
                <a:latin typeface="Times New Roman" pitchFamily="18" charset="0"/>
                <a:cs typeface="Times New Roman" pitchFamily="18" charset="0"/>
              </a:rPr>
              <a:t>List the elements of each set where </a:t>
            </a:r>
            <a:r>
              <a:rPr lang="en-GB" sz="2000" b="1" dirty="0" smtClean="0">
                <a:solidFill>
                  <a:schemeClr val="tx2"/>
                </a:solidFill>
                <a:latin typeface="Times New Roman" pitchFamily="18" charset="0"/>
                <a:cs typeface="Times New Roman" pitchFamily="18" charset="0"/>
              </a:rPr>
              <a:t>N = {1, 2, 3, …}.</a:t>
            </a:r>
          </a:p>
          <a:p>
            <a:r>
              <a:rPr lang="pt-BR" sz="2000" dirty="0" smtClean="0">
                <a:solidFill>
                  <a:schemeClr val="tx2"/>
                </a:solidFill>
                <a:latin typeface="Times New Roman" pitchFamily="18" charset="0"/>
                <a:cs typeface="Times New Roman" pitchFamily="18" charset="0"/>
              </a:rPr>
              <a:t>(</a:t>
            </a:r>
            <a:r>
              <a:rPr lang="pt-BR" sz="2000" i="1" dirty="0" smtClean="0">
                <a:solidFill>
                  <a:schemeClr val="tx2"/>
                </a:solidFill>
                <a:latin typeface="Times New Roman" pitchFamily="18" charset="0"/>
                <a:cs typeface="Times New Roman" pitchFamily="18" charset="0"/>
              </a:rPr>
              <a:t>a) A = {x ∈ </a:t>
            </a:r>
            <a:r>
              <a:rPr lang="pt-BR" sz="2000" b="1" i="1" dirty="0" smtClean="0">
                <a:solidFill>
                  <a:schemeClr val="tx2"/>
                </a:solidFill>
                <a:latin typeface="Times New Roman" pitchFamily="18" charset="0"/>
                <a:cs typeface="Times New Roman" pitchFamily="18" charset="0"/>
              </a:rPr>
              <a:t>N| </a:t>
            </a:r>
            <a:r>
              <a:rPr lang="pt-BR" sz="2000" dirty="0" smtClean="0">
                <a:solidFill>
                  <a:schemeClr val="tx2"/>
                </a:solidFill>
                <a:latin typeface="Times New Roman" pitchFamily="18" charset="0"/>
                <a:cs typeface="Times New Roman" pitchFamily="18" charset="0"/>
              </a:rPr>
              <a:t>3</a:t>
            </a:r>
            <a:r>
              <a:rPr lang="pt-BR" sz="2000" i="1" dirty="0" smtClean="0">
                <a:solidFill>
                  <a:schemeClr val="tx2"/>
                </a:solidFill>
                <a:latin typeface="Times New Roman" pitchFamily="18" charset="0"/>
                <a:cs typeface="Times New Roman" pitchFamily="18" charset="0"/>
              </a:rPr>
              <a:t> &lt; x &lt; </a:t>
            </a:r>
            <a:r>
              <a:rPr lang="pt-BR" sz="2000" dirty="0" smtClean="0">
                <a:solidFill>
                  <a:schemeClr val="tx2"/>
                </a:solidFill>
                <a:latin typeface="Times New Roman" pitchFamily="18" charset="0"/>
                <a:cs typeface="Times New Roman" pitchFamily="18" charset="0"/>
              </a:rPr>
              <a:t>9</a:t>
            </a:r>
            <a:r>
              <a:rPr lang="pt-BR" sz="2000" b="1"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b) B = {x ∈ </a:t>
            </a:r>
            <a:r>
              <a:rPr lang="en-GB" sz="2000" b="1" i="1" dirty="0" smtClean="0">
                <a:solidFill>
                  <a:schemeClr val="tx2"/>
                </a:solidFill>
                <a:latin typeface="Times New Roman" pitchFamily="18" charset="0"/>
                <a:cs typeface="Times New Roman" pitchFamily="18" charset="0"/>
              </a:rPr>
              <a:t>N| </a:t>
            </a:r>
            <a:r>
              <a:rPr lang="en-GB" sz="2000" i="1" dirty="0" smtClean="0">
                <a:solidFill>
                  <a:schemeClr val="tx2"/>
                </a:solidFill>
                <a:latin typeface="Times New Roman" pitchFamily="18" charset="0"/>
                <a:cs typeface="Times New Roman" pitchFamily="18" charset="0"/>
              </a:rPr>
              <a:t>x </a:t>
            </a:r>
            <a:r>
              <a:rPr lang="en-GB" sz="2000" dirty="0" smtClean="0">
                <a:solidFill>
                  <a:schemeClr val="tx2"/>
                </a:solidFill>
                <a:latin typeface="Times New Roman" pitchFamily="18" charset="0"/>
                <a:cs typeface="Times New Roman" pitchFamily="18" charset="0"/>
              </a:rPr>
              <a:t>is even</a:t>
            </a:r>
            <a:r>
              <a:rPr lang="en-GB" sz="2000" i="1" dirty="0" smtClean="0">
                <a:solidFill>
                  <a:schemeClr val="tx2"/>
                </a:solidFill>
                <a:latin typeface="Times New Roman" pitchFamily="18" charset="0"/>
                <a:cs typeface="Times New Roman" pitchFamily="18" charset="0"/>
              </a:rPr>
              <a:t>, x &lt; </a:t>
            </a:r>
            <a:r>
              <a:rPr lang="en-GB" sz="2000" dirty="0" smtClean="0">
                <a:solidFill>
                  <a:schemeClr val="tx2"/>
                </a:solidFill>
                <a:latin typeface="Times New Roman" pitchFamily="18" charset="0"/>
                <a:cs typeface="Times New Roman" pitchFamily="18" charset="0"/>
              </a:rPr>
              <a:t>11</a:t>
            </a:r>
            <a:r>
              <a:rPr lang="en-GB" sz="2000" b="1"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c) C = {x ∈ </a:t>
            </a:r>
            <a:r>
              <a:rPr lang="en-GB" sz="2000" b="1" i="1" dirty="0" smtClean="0">
                <a:solidFill>
                  <a:schemeClr val="tx2"/>
                </a:solidFill>
                <a:latin typeface="Times New Roman" pitchFamily="18" charset="0"/>
                <a:cs typeface="Times New Roman" pitchFamily="18" charset="0"/>
              </a:rPr>
              <a:t>N| </a:t>
            </a:r>
            <a:r>
              <a:rPr lang="en-GB" sz="2000" dirty="0" smtClean="0">
                <a:solidFill>
                  <a:schemeClr val="tx2"/>
                </a:solidFill>
                <a:latin typeface="Times New Roman" pitchFamily="18" charset="0"/>
                <a:cs typeface="Times New Roman" pitchFamily="18" charset="0"/>
              </a:rPr>
              <a:t>4</a:t>
            </a:r>
            <a:r>
              <a:rPr lang="en-GB" sz="2000" i="1" dirty="0" smtClean="0">
                <a:solidFill>
                  <a:schemeClr val="tx2"/>
                </a:solidFill>
                <a:latin typeface="Times New Roman" pitchFamily="18" charset="0"/>
                <a:cs typeface="Times New Roman" pitchFamily="18" charset="0"/>
              </a:rPr>
              <a:t> + x </a:t>
            </a:r>
            <a:r>
              <a:rPr lang="en-GB" sz="2000" b="1" i="1" dirty="0" smtClean="0">
                <a:solidFill>
                  <a:schemeClr val="tx2"/>
                </a:solidFill>
                <a:latin typeface="Times New Roman" pitchFamily="18" charset="0"/>
                <a:cs typeface="Times New Roman" pitchFamily="18" charset="0"/>
              </a:rPr>
              <a:t>= </a:t>
            </a:r>
            <a:r>
              <a:rPr lang="en-GB" sz="2000" dirty="0" smtClean="0">
                <a:solidFill>
                  <a:schemeClr val="tx2"/>
                </a:solidFill>
                <a:latin typeface="Times New Roman" pitchFamily="18" charset="0"/>
                <a:cs typeface="Times New Roman" pitchFamily="18" charset="0"/>
              </a:rPr>
              <a:t>3</a:t>
            </a:r>
            <a:r>
              <a:rPr lang="en-GB" sz="2000" b="1"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 A</a:t>
            </a:r>
            <a:r>
              <a:rPr lang="en-GB" sz="2000" dirty="0" smtClean="0">
                <a:solidFill>
                  <a:schemeClr val="tx2"/>
                </a:solidFill>
                <a:latin typeface="Times New Roman" pitchFamily="18" charset="0"/>
                <a:cs typeface="Times New Roman" pitchFamily="18" charset="0"/>
              </a:rPr>
              <a:t> consists of the positive integers between 3 and 9; hence </a:t>
            </a:r>
            <a:r>
              <a:rPr lang="en-GB" sz="2000" i="1" dirty="0" smtClean="0">
                <a:solidFill>
                  <a:schemeClr val="tx2"/>
                </a:solidFill>
                <a:latin typeface="Times New Roman" pitchFamily="18" charset="0"/>
                <a:cs typeface="Times New Roman" pitchFamily="18" charset="0"/>
              </a:rPr>
              <a:t>A = {</a:t>
            </a:r>
            <a:r>
              <a:rPr lang="en-GB" sz="2000" dirty="0" smtClean="0">
                <a:solidFill>
                  <a:schemeClr val="tx2"/>
                </a:solidFill>
                <a:latin typeface="Times New Roman" pitchFamily="18" charset="0"/>
                <a:cs typeface="Times New Roman" pitchFamily="18" charset="0"/>
              </a:rPr>
              <a:t>4, 5, 6, 7, 8</a:t>
            </a:r>
            <a:r>
              <a:rPr lang="en-GB" sz="2000"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b) B </a:t>
            </a:r>
            <a:r>
              <a:rPr lang="en-GB" sz="2000" dirty="0" smtClean="0">
                <a:solidFill>
                  <a:schemeClr val="tx2"/>
                </a:solidFill>
                <a:latin typeface="Times New Roman" pitchFamily="18" charset="0"/>
                <a:cs typeface="Times New Roman" pitchFamily="18" charset="0"/>
              </a:rPr>
              <a:t>consists of the even positive integers less than 11</a:t>
            </a:r>
            <a:r>
              <a:rPr lang="en-GB" sz="2000" i="1" dirty="0" smtClean="0">
                <a:solidFill>
                  <a:schemeClr val="tx2"/>
                </a:solidFill>
                <a:latin typeface="Times New Roman" pitchFamily="18" charset="0"/>
                <a:cs typeface="Times New Roman" pitchFamily="18" charset="0"/>
              </a:rPr>
              <a:t>; </a:t>
            </a:r>
            <a:r>
              <a:rPr lang="en-GB" sz="2000" dirty="0" smtClean="0">
                <a:solidFill>
                  <a:schemeClr val="tx2"/>
                </a:solidFill>
                <a:latin typeface="Times New Roman" pitchFamily="18" charset="0"/>
                <a:cs typeface="Times New Roman" pitchFamily="18" charset="0"/>
              </a:rPr>
              <a:t>hence</a:t>
            </a:r>
            <a:r>
              <a:rPr lang="en-GB" sz="2000" i="1" dirty="0" smtClean="0">
                <a:solidFill>
                  <a:schemeClr val="tx2"/>
                </a:solidFill>
                <a:latin typeface="Times New Roman" pitchFamily="18" charset="0"/>
                <a:cs typeface="Times New Roman" pitchFamily="18" charset="0"/>
              </a:rPr>
              <a:t> B = {</a:t>
            </a:r>
            <a:r>
              <a:rPr lang="en-GB" sz="2000" dirty="0" smtClean="0">
                <a:solidFill>
                  <a:schemeClr val="tx2"/>
                </a:solidFill>
                <a:latin typeface="Times New Roman" pitchFamily="18" charset="0"/>
                <a:cs typeface="Times New Roman" pitchFamily="18" charset="0"/>
              </a:rPr>
              <a:t>2, 4, 6, 8, 10</a:t>
            </a:r>
            <a:r>
              <a:rPr lang="en-GB" sz="2000"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c) </a:t>
            </a:r>
            <a:r>
              <a:rPr lang="en-GB" sz="2000" dirty="0" smtClean="0">
                <a:solidFill>
                  <a:schemeClr val="tx2"/>
                </a:solidFill>
                <a:latin typeface="Times New Roman" pitchFamily="18" charset="0"/>
                <a:cs typeface="Times New Roman" pitchFamily="18" charset="0"/>
              </a:rPr>
              <a:t>No positive integer satisfies 4</a:t>
            </a:r>
            <a:r>
              <a:rPr lang="en-GB" sz="2000" i="1" dirty="0" smtClean="0">
                <a:solidFill>
                  <a:schemeClr val="tx2"/>
                </a:solidFill>
                <a:latin typeface="Times New Roman" pitchFamily="18" charset="0"/>
                <a:cs typeface="Times New Roman" pitchFamily="18" charset="0"/>
              </a:rPr>
              <a:t> + x = </a:t>
            </a:r>
            <a:r>
              <a:rPr lang="en-GB" sz="2000" dirty="0" smtClean="0">
                <a:solidFill>
                  <a:schemeClr val="tx2"/>
                </a:solidFill>
                <a:latin typeface="Times New Roman" pitchFamily="18" charset="0"/>
                <a:cs typeface="Times New Roman" pitchFamily="18" charset="0"/>
              </a:rPr>
              <a:t>3; hence </a:t>
            </a:r>
            <a:r>
              <a:rPr lang="en-GB" sz="2000" i="1" dirty="0" smtClean="0">
                <a:solidFill>
                  <a:schemeClr val="tx2"/>
                </a:solidFill>
                <a:latin typeface="Times New Roman" pitchFamily="18" charset="0"/>
                <a:cs typeface="Times New Roman" pitchFamily="18" charset="0"/>
              </a:rPr>
              <a:t>C = ∅, </a:t>
            </a:r>
            <a:r>
              <a:rPr lang="en-GB" sz="2000" dirty="0" smtClean="0">
                <a:solidFill>
                  <a:schemeClr val="tx2"/>
                </a:solidFill>
                <a:latin typeface="Times New Roman" pitchFamily="18" charset="0"/>
                <a:cs typeface="Times New Roman" pitchFamily="18" charset="0"/>
              </a:rPr>
              <a:t>the empty set</a:t>
            </a:r>
            <a:r>
              <a:rPr lang="en-GB" sz="2000" i="1" dirty="0" smtClean="0">
                <a:solidFill>
                  <a:schemeClr val="tx2"/>
                </a:solidFill>
                <a:latin typeface="Times New Roman" pitchFamily="18" charset="0"/>
                <a:cs typeface="Times New Roman" pitchFamily="18" charset="0"/>
              </a:rPr>
              <a:t>.</a:t>
            </a:r>
          </a:p>
          <a:p>
            <a:endParaRPr lang="en-GB" sz="2000" i="1" dirty="0" smtClean="0">
              <a:solidFill>
                <a:schemeClr val="tx2"/>
              </a:solidFill>
              <a:latin typeface="Times New Roman" pitchFamily="18" charset="0"/>
              <a:cs typeface="Times New Roman" pitchFamily="18" charset="0"/>
            </a:endParaRPr>
          </a:p>
          <a:p>
            <a:endParaRPr lang="en-GB" sz="2000" i="1" dirty="0" smtClean="0">
              <a:solidFill>
                <a:schemeClr val="tx2"/>
              </a:solidFill>
              <a:latin typeface="Times New Roman" pitchFamily="18" charset="0"/>
              <a:cs typeface="Times New Roman" pitchFamily="18" charset="0"/>
            </a:endParaRPr>
          </a:p>
          <a:p>
            <a:endParaRPr lang="en-GB" sz="2000" i="1" dirty="0" smtClean="0">
              <a:solidFill>
                <a:schemeClr val="tx2"/>
              </a:solidFill>
              <a:latin typeface="Times New Roman" pitchFamily="18" charset="0"/>
              <a:cs typeface="Times New Roman" pitchFamily="18" charset="0"/>
            </a:endParaRPr>
          </a:p>
          <a:p>
            <a:r>
              <a:rPr lang="en-GB" sz="2000" dirty="0" smtClean="0">
                <a:solidFill>
                  <a:schemeClr val="tx2"/>
                </a:solidFill>
                <a:latin typeface="Times New Roman" pitchFamily="18" charset="0"/>
                <a:cs typeface="Times New Roman" pitchFamily="18" charset="0"/>
              </a:rPr>
              <a:t>Let </a:t>
            </a:r>
            <a:r>
              <a:rPr lang="en-GB" sz="2000" i="1" dirty="0" smtClean="0">
                <a:solidFill>
                  <a:schemeClr val="tx2"/>
                </a:solidFill>
                <a:latin typeface="Times New Roman" pitchFamily="18" charset="0"/>
                <a:cs typeface="Times New Roman" pitchFamily="18" charset="0"/>
              </a:rPr>
              <a:t>A = </a:t>
            </a:r>
            <a:r>
              <a:rPr lang="en-GB" sz="2000" dirty="0" smtClean="0">
                <a:solidFill>
                  <a:schemeClr val="tx2"/>
                </a:solidFill>
                <a:latin typeface="Times New Roman" pitchFamily="18" charset="0"/>
                <a:cs typeface="Times New Roman" pitchFamily="18" charset="0"/>
              </a:rPr>
              <a:t>{2, 3, 4, 5}</a:t>
            </a:r>
            <a:r>
              <a:rPr lang="en-GB" sz="2000"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 </a:t>
            </a:r>
            <a:r>
              <a:rPr lang="en-GB" sz="2000" dirty="0" smtClean="0">
                <a:solidFill>
                  <a:schemeClr val="tx2"/>
                </a:solidFill>
                <a:latin typeface="Times New Roman" pitchFamily="18" charset="0"/>
                <a:cs typeface="Times New Roman" pitchFamily="18" charset="0"/>
              </a:rPr>
              <a:t>Show that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is not a subset of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a:t>
            </a:r>
            <a:r>
              <a:rPr lang="en-GB" sz="2000" i="1" dirty="0" smtClean="0">
                <a:solidFill>
                  <a:schemeClr val="tx2"/>
                </a:solidFill>
                <a:latin typeface="Times New Roman" pitchFamily="18" charset="0"/>
                <a:cs typeface="Times New Roman" pitchFamily="18" charset="0"/>
              </a:rPr>
              <a:t>= {x ∈ </a:t>
            </a:r>
            <a:r>
              <a:rPr lang="en-GB" sz="2000" b="1" i="1" dirty="0" smtClean="0">
                <a:solidFill>
                  <a:schemeClr val="tx2"/>
                </a:solidFill>
                <a:latin typeface="Times New Roman" pitchFamily="18" charset="0"/>
                <a:cs typeface="Times New Roman" pitchFamily="18" charset="0"/>
              </a:rPr>
              <a:t>N| </a:t>
            </a:r>
            <a:r>
              <a:rPr lang="en-GB" sz="2000" i="1" dirty="0" smtClean="0">
                <a:solidFill>
                  <a:schemeClr val="tx2"/>
                </a:solidFill>
                <a:latin typeface="Times New Roman" pitchFamily="18" charset="0"/>
                <a:cs typeface="Times New Roman" pitchFamily="18" charset="0"/>
              </a:rPr>
              <a:t>x </a:t>
            </a:r>
            <a:r>
              <a:rPr lang="en-GB" sz="2000" dirty="0" smtClean="0">
                <a:solidFill>
                  <a:schemeClr val="tx2"/>
                </a:solidFill>
                <a:latin typeface="Times New Roman" pitchFamily="18" charset="0"/>
                <a:cs typeface="Times New Roman" pitchFamily="18" charset="0"/>
              </a:rPr>
              <a:t>is even</a:t>
            </a:r>
            <a:r>
              <a:rPr lang="en-GB" sz="2000" b="1"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b) </a:t>
            </a:r>
            <a:r>
              <a:rPr lang="en-GB" sz="2000" dirty="0" smtClean="0">
                <a:solidFill>
                  <a:schemeClr val="tx2"/>
                </a:solidFill>
                <a:latin typeface="Times New Roman" pitchFamily="18" charset="0"/>
                <a:cs typeface="Times New Roman" pitchFamily="18" charset="0"/>
              </a:rPr>
              <a:t>Show that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is a proper subset of </a:t>
            </a:r>
            <a:r>
              <a:rPr lang="en-GB" sz="2000" i="1" dirty="0" smtClean="0">
                <a:solidFill>
                  <a:schemeClr val="tx2"/>
                </a:solidFill>
                <a:latin typeface="Times New Roman" pitchFamily="18" charset="0"/>
                <a:cs typeface="Times New Roman" pitchFamily="18" charset="0"/>
              </a:rPr>
              <a:t>C</a:t>
            </a:r>
            <a:r>
              <a:rPr lang="en-GB" sz="2000" dirty="0" smtClean="0">
                <a:solidFill>
                  <a:schemeClr val="tx2"/>
                </a:solidFill>
                <a:latin typeface="Times New Roman" pitchFamily="18" charset="0"/>
                <a:cs typeface="Times New Roman" pitchFamily="18" charset="0"/>
              </a:rPr>
              <a:t> </a:t>
            </a:r>
            <a:r>
              <a:rPr lang="en-GB" sz="2000" i="1" dirty="0" smtClean="0">
                <a:solidFill>
                  <a:schemeClr val="tx2"/>
                </a:solidFill>
                <a:latin typeface="Times New Roman" pitchFamily="18" charset="0"/>
                <a:cs typeface="Times New Roman" pitchFamily="18" charset="0"/>
              </a:rPr>
              <a:t>= {</a:t>
            </a:r>
            <a:r>
              <a:rPr lang="en-GB" sz="2000" dirty="0" smtClean="0">
                <a:solidFill>
                  <a:schemeClr val="tx2"/>
                </a:solidFill>
                <a:latin typeface="Times New Roman" pitchFamily="18" charset="0"/>
                <a:cs typeface="Times New Roman" pitchFamily="18" charset="0"/>
              </a:rPr>
              <a:t>1, 2, 3, . . ., 8, 9</a:t>
            </a:r>
            <a:r>
              <a:rPr lang="en-GB" sz="2000" i="1"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a) </a:t>
            </a:r>
            <a:r>
              <a:rPr lang="en-GB" sz="2000" dirty="0" smtClean="0">
                <a:solidFill>
                  <a:schemeClr val="tx2"/>
                </a:solidFill>
                <a:latin typeface="Times New Roman" pitchFamily="18" charset="0"/>
                <a:cs typeface="Times New Roman" pitchFamily="18" charset="0"/>
              </a:rPr>
              <a:t>It is necessary to show that at least one element in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does not belong to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Now 3 ∈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and, since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consists of even numbers, 3      </a:t>
            </a:r>
            <a:r>
              <a:rPr lang="en-GB" sz="2000" i="1" dirty="0" smtClean="0">
                <a:solidFill>
                  <a:schemeClr val="tx2"/>
                </a:solidFill>
                <a:latin typeface="Times New Roman" pitchFamily="18" charset="0"/>
                <a:cs typeface="Times New Roman" pitchFamily="18" charset="0"/>
              </a:rPr>
              <a:t>B; </a:t>
            </a:r>
            <a:r>
              <a:rPr lang="en-GB" sz="2000" dirty="0" smtClean="0">
                <a:solidFill>
                  <a:schemeClr val="tx2"/>
                </a:solidFill>
                <a:latin typeface="Times New Roman" pitchFamily="18" charset="0"/>
                <a:cs typeface="Times New Roman" pitchFamily="18" charset="0"/>
              </a:rPr>
              <a:t>hence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is not a subset of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a:t>
            </a:r>
          </a:p>
          <a:p>
            <a:r>
              <a:rPr lang="en-GB" sz="2000" dirty="0" smtClean="0">
                <a:solidFill>
                  <a:schemeClr val="tx2"/>
                </a:solidFill>
                <a:latin typeface="Times New Roman" pitchFamily="18" charset="0"/>
                <a:cs typeface="Times New Roman" pitchFamily="18" charset="0"/>
              </a:rPr>
              <a:t>(</a:t>
            </a:r>
            <a:r>
              <a:rPr lang="en-GB" sz="2000" i="1" dirty="0" smtClean="0">
                <a:solidFill>
                  <a:schemeClr val="tx2"/>
                </a:solidFill>
                <a:latin typeface="Times New Roman" pitchFamily="18" charset="0"/>
                <a:cs typeface="Times New Roman" pitchFamily="18" charset="0"/>
              </a:rPr>
              <a:t>b) </a:t>
            </a:r>
            <a:r>
              <a:rPr lang="en-GB" sz="2000" dirty="0" smtClean="0">
                <a:solidFill>
                  <a:schemeClr val="tx2"/>
                </a:solidFill>
                <a:latin typeface="Times New Roman" pitchFamily="18" charset="0"/>
                <a:cs typeface="Times New Roman" pitchFamily="18" charset="0"/>
              </a:rPr>
              <a:t>Each element of A belongs to C so A ⊆ C. On the other hand, 1 ∈ C but 1      A. Hence </a:t>
            </a:r>
            <a:r>
              <a:rPr lang="en-GB" sz="2000" i="1" dirty="0" smtClean="0">
                <a:solidFill>
                  <a:schemeClr val="tx2"/>
                </a:solidFill>
                <a:latin typeface="Times New Roman" pitchFamily="18" charset="0"/>
                <a:cs typeface="Times New Roman" pitchFamily="18" charset="0"/>
              </a:rPr>
              <a:t>A ≠ C</a:t>
            </a:r>
            <a:r>
              <a:rPr lang="en-GB" sz="2000" dirty="0" smtClean="0">
                <a:solidFill>
                  <a:schemeClr val="tx2"/>
                </a:solidFill>
                <a:latin typeface="Times New Roman" pitchFamily="18" charset="0"/>
                <a:cs typeface="Times New Roman" pitchFamily="18" charset="0"/>
              </a:rPr>
              <a:t>. Therefore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is a proper subset of </a:t>
            </a:r>
            <a:r>
              <a:rPr lang="en-GB" sz="2000" i="1" dirty="0" smtClean="0">
                <a:solidFill>
                  <a:schemeClr val="tx2"/>
                </a:solidFill>
                <a:latin typeface="Times New Roman" pitchFamily="18" charset="0"/>
                <a:cs typeface="Times New Roman" pitchFamily="18" charset="0"/>
              </a:rPr>
              <a:t>C.</a:t>
            </a:r>
            <a:endParaRPr lang="en-GB" sz="20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dirty="0"/>
          </a:p>
        </p:txBody>
      </p:sp>
      <p:graphicFrame>
        <p:nvGraphicFramePr>
          <p:cNvPr id="5" name="Object 4"/>
          <p:cNvGraphicFramePr>
            <a:graphicFrameLocks noChangeAspect="1"/>
          </p:cNvGraphicFramePr>
          <p:nvPr/>
        </p:nvGraphicFramePr>
        <p:xfrm>
          <a:off x="6418469" y="4800600"/>
          <a:ext cx="389467" cy="304800"/>
        </p:xfrm>
        <a:graphic>
          <a:graphicData uri="http://schemas.openxmlformats.org/presentationml/2006/ole">
            <p:oleObj spid="_x0000_s1026" name="Equation" r:id="rId3" imgW="126720" imgH="152280" progId="Equation.3">
              <p:embed/>
            </p:oleObj>
          </a:graphicData>
        </a:graphic>
      </p:graphicFrame>
      <p:graphicFrame>
        <p:nvGraphicFramePr>
          <p:cNvPr id="19458" name="Object 2"/>
          <p:cNvGraphicFramePr>
            <a:graphicFrameLocks noChangeAspect="1"/>
          </p:cNvGraphicFramePr>
          <p:nvPr/>
        </p:nvGraphicFramePr>
        <p:xfrm>
          <a:off x="10734261" y="5118652"/>
          <a:ext cx="389467" cy="304800"/>
        </p:xfrm>
        <a:graphic>
          <a:graphicData uri="http://schemas.openxmlformats.org/presentationml/2006/ole">
            <p:oleObj spid="_x0000_s1027" name="Equation" r:id="rId4" imgW="126720" imgH="152280" progId="Equation.3">
              <p:embed/>
            </p:oleObj>
          </a:graphicData>
        </a:graphic>
      </p:graphicFrame>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0" y="1920240"/>
            <a:ext cx="11988800" cy="3139321"/>
          </a:xfrm>
          <a:prstGeom prst="rect">
            <a:avLst/>
          </a:prstGeom>
          <a:noFill/>
          <a:ln w="9525">
            <a:noFill/>
            <a:miter lim="800000"/>
            <a:headEnd/>
            <a:tailEnd/>
          </a:ln>
        </p:spPr>
        <p:txBody>
          <a:bodyPr wrap="square">
            <a:spAutoFit/>
          </a:bodyPr>
          <a:lstStyle/>
          <a:p>
            <a:r>
              <a:rPr lang="en-US" dirty="0">
                <a:solidFill>
                  <a:schemeClr val="tx2"/>
                </a:solidFill>
              </a:rPr>
              <a:t>Determine the validity of the following argument:</a:t>
            </a:r>
          </a:p>
          <a:p>
            <a:r>
              <a:rPr lang="en-US" dirty="0">
                <a:solidFill>
                  <a:schemeClr val="tx2"/>
                </a:solidFill>
              </a:rPr>
              <a:t>If 7 is less than 4, then 7 is not a prime number.</a:t>
            </a:r>
          </a:p>
          <a:p>
            <a:r>
              <a:rPr lang="en-US" dirty="0">
                <a:solidFill>
                  <a:schemeClr val="tx2"/>
                </a:solidFill>
              </a:rPr>
              <a:t>7 is not less than 4.</a:t>
            </a:r>
          </a:p>
          <a:p>
            <a:r>
              <a:rPr lang="en-US" dirty="0">
                <a:solidFill>
                  <a:schemeClr val="tx2"/>
                </a:solidFill>
              </a:rPr>
              <a:t>-------------------------------------------------------------</a:t>
            </a:r>
          </a:p>
          <a:p>
            <a:r>
              <a:rPr lang="en-US" dirty="0">
                <a:solidFill>
                  <a:schemeClr val="tx2"/>
                </a:solidFill>
              </a:rPr>
              <a:t>∴ 7 is a prime number.</a:t>
            </a:r>
          </a:p>
          <a:p>
            <a:r>
              <a:rPr lang="en-US" dirty="0">
                <a:solidFill>
                  <a:schemeClr val="tx2"/>
                </a:solidFill>
              </a:rPr>
              <a:t>First translate the argument into symbolic form. Let </a:t>
            </a:r>
            <a:r>
              <a:rPr lang="en-US" i="1" dirty="0">
                <a:solidFill>
                  <a:schemeClr val="tx2"/>
                </a:solidFill>
              </a:rPr>
              <a:t>p </a:t>
            </a:r>
            <a:r>
              <a:rPr lang="en-US" dirty="0">
                <a:solidFill>
                  <a:schemeClr val="tx2"/>
                </a:solidFill>
              </a:rPr>
              <a:t>be “7 is less than 4” and </a:t>
            </a:r>
            <a:r>
              <a:rPr lang="en-US" i="1" dirty="0">
                <a:solidFill>
                  <a:schemeClr val="tx2"/>
                </a:solidFill>
              </a:rPr>
              <a:t>q </a:t>
            </a:r>
            <a:r>
              <a:rPr lang="en-US" dirty="0">
                <a:solidFill>
                  <a:schemeClr val="tx2"/>
                </a:solidFill>
              </a:rPr>
              <a:t>be “7 is a prime number.” Then the argument is of the form</a:t>
            </a:r>
          </a:p>
          <a:p>
            <a:r>
              <a:rPr lang="en-US" i="1" dirty="0">
                <a:solidFill>
                  <a:schemeClr val="tx2"/>
                </a:solidFill>
              </a:rPr>
              <a:t>p </a:t>
            </a:r>
            <a:r>
              <a:rPr lang="en-US" dirty="0">
                <a:solidFill>
                  <a:schemeClr val="tx2"/>
                </a:solidFill>
              </a:rPr>
              <a:t>→￢</a:t>
            </a:r>
            <a:r>
              <a:rPr lang="en-US" i="1" dirty="0">
                <a:solidFill>
                  <a:schemeClr val="tx2"/>
                </a:solidFill>
              </a:rPr>
              <a:t>q, </a:t>
            </a:r>
            <a:r>
              <a:rPr lang="en-US" dirty="0">
                <a:solidFill>
                  <a:schemeClr val="tx2"/>
                </a:solidFill>
              </a:rPr>
              <a:t>￢</a:t>
            </a:r>
            <a:r>
              <a:rPr lang="en-US" i="1" dirty="0">
                <a:solidFill>
                  <a:schemeClr val="tx2"/>
                </a:solidFill>
              </a:rPr>
              <a:t>q ┤</a:t>
            </a:r>
            <a:r>
              <a:rPr lang="en-US" dirty="0">
                <a:solidFill>
                  <a:schemeClr val="tx2"/>
                </a:solidFill>
              </a:rPr>
              <a:t> </a:t>
            </a:r>
            <a:r>
              <a:rPr lang="en-US" i="1" dirty="0">
                <a:solidFill>
                  <a:schemeClr val="tx2"/>
                </a:solidFill>
              </a:rPr>
              <a:t>q</a:t>
            </a:r>
          </a:p>
          <a:p>
            <a:r>
              <a:rPr lang="en-US" dirty="0">
                <a:solidFill>
                  <a:schemeClr val="tx2"/>
                </a:solidFill>
              </a:rPr>
              <a:t>Now, we construct a truth table as shown below. The above argument is shown to be a fallacy since, in the fourth line of the truth table, the premises </a:t>
            </a:r>
            <a:r>
              <a:rPr lang="en-US" i="1" dirty="0">
                <a:solidFill>
                  <a:schemeClr val="tx2"/>
                </a:solidFill>
              </a:rPr>
              <a:t>p </a:t>
            </a:r>
            <a:r>
              <a:rPr lang="en-US" dirty="0">
                <a:solidFill>
                  <a:schemeClr val="tx2"/>
                </a:solidFill>
              </a:rPr>
              <a:t>→￢</a:t>
            </a:r>
            <a:r>
              <a:rPr lang="en-US" i="1" dirty="0">
                <a:solidFill>
                  <a:schemeClr val="tx2"/>
                </a:solidFill>
              </a:rPr>
              <a:t>q </a:t>
            </a:r>
            <a:r>
              <a:rPr lang="en-US" dirty="0">
                <a:solidFill>
                  <a:schemeClr val="tx2"/>
                </a:solidFill>
              </a:rPr>
              <a:t>and ￢</a:t>
            </a:r>
            <a:r>
              <a:rPr lang="en-US" i="1" dirty="0">
                <a:solidFill>
                  <a:schemeClr val="tx2"/>
                </a:solidFill>
              </a:rPr>
              <a:t>p </a:t>
            </a:r>
            <a:r>
              <a:rPr lang="en-US" dirty="0">
                <a:solidFill>
                  <a:schemeClr val="tx2"/>
                </a:solidFill>
              </a:rPr>
              <a:t>are true, but the conclusion </a:t>
            </a:r>
            <a:r>
              <a:rPr lang="en-US" i="1" dirty="0">
                <a:solidFill>
                  <a:schemeClr val="tx2"/>
                </a:solidFill>
              </a:rPr>
              <a:t>q </a:t>
            </a:r>
            <a:r>
              <a:rPr lang="en-US" dirty="0">
                <a:solidFill>
                  <a:schemeClr val="tx2"/>
                </a:solidFill>
              </a:rPr>
              <a:t>is false.</a:t>
            </a:r>
          </a:p>
        </p:txBody>
      </p:sp>
      <p:graphicFrame>
        <p:nvGraphicFramePr>
          <p:cNvPr id="4098" name="Object 5"/>
          <p:cNvGraphicFramePr>
            <a:graphicFrameLocks noChangeAspect="1"/>
          </p:cNvGraphicFramePr>
          <p:nvPr>
            <p:ph/>
          </p:nvPr>
        </p:nvGraphicFramePr>
        <p:xfrm>
          <a:off x="3939178" y="4959350"/>
          <a:ext cx="4055291" cy="1722347"/>
        </p:xfrm>
        <a:graphic>
          <a:graphicData uri="http://schemas.openxmlformats.org/presentationml/2006/ole">
            <p:oleObj spid="_x0000_s16386" name="Bitmap Image" r:id="rId3" imgW="2152951" imgH="1219370" progId="PBrush">
              <p:embed/>
            </p:oleObj>
          </a:graphicData>
        </a:graphic>
      </p:graphicFrame>
      <p:sp>
        <p:nvSpPr>
          <p:cNvPr id="4100" name="Rectangle 7"/>
          <p:cNvSpPr>
            <a:spLocks noChangeArrowheads="1"/>
          </p:cNvSpPr>
          <p:nvPr/>
        </p:nvSpPr>
        <p:spPr bwMode="auto">
          <a:xfrm>
            <a:off x="261257" y="1358537"/>
            <a:ext cx="1632178" cy="369332"/>
          </a:xfrm>
          <a:prstGeom prst="rect">
            <a:avLst/>
          </a:prstGeom>
          <a:noFill/>
          <a:ln w="9525">
            <a:noFill/>
            <a:miter lim="800000"/>
            <a:headEnd/>
            <a:tailEnd/>
          </a:ln>
        </p:spPr>
        <p:txBody>
          <a:bodyPr wrap="none">
            <a:spAutoFit/>
          </a:bodyPr>
          <a:lstStyle/>
          <a:p>
            <a:r>
              <a:rPr lang="en-US" b="1" dirty="0">
                <a:solidFill>
                  <a:schemeClr val="tx2"/>
                </a:solidFill>
              </a:rPr>
              <a:t>EXAMPLE 4</a:t>
            </a:r>
          </a:p>
        </p:txBody>
      </p:sp>
      <p:pic>
        <p:nvPicPr>
          <p:cNvPr id="7" name="Picture 5"/>
          <p:cNvPicPr>
            <a:picLocks noChangeAspect="1" noChangeArrowheads="1"/>
          </p:cNvPicPr>
          <p:nvPr/>
        </p:nvPicPr>
        <p:blipFill>
          <a:blip r:embed="rId4"/>
          <a:srcRect/>
          <a:stretch>
            <a:fillRect/>
          </a:stretch>
        </p:blipFill>
        <p:spPr bwMode="auto">
          <a:xfrm>
            <a:off x="268514" y="311331"/>
            <a:ext cx="9019178" cy="8109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06400" y="629194"/>
            <a:ext cx="11785600" cy="2585323"/>
          </a:xfrm>
          <a:prstGeom prst="rect">
            <a:avLst/>
          </a:prstGeom>
          <a:noFill/>
          <a:ln w="9525">
            <a:noFill/>
            <a:miter lim="800000"/>
            <a:headEnd/>
            <a:tailEnd/>
          </a:ln>
        </p:spPr>
        <p:txBody>
          <a:bodyPr>
            <a:spAutoFit/>
          </a:bodyPr>
          <a:lstStyle/>
          <a:p>
            <a:r>
              <a:rPr lang="en-US" dirty="0">
                <a:solidFill>
                  <a:schemeClr val="tx2"/>
                </a:solidFill>
              </a:rPr>
              <a:t>Test the validity of the following argument:</a:t>
            </a:r>
          </a:p>
          <a:p>
            <a:r>
              <a:rPr lang="en-US" dirty="0">
                <a:solidFill>
                  <a:schemeClr val="tx2"/>
                </a:solidFill>
              </a:rPr>
              <a:t>If two sides of a triangle are equal, then the opposite angles are equal.</a:t>
            </a:r>
          </a:p>
          <a:p>
            <a:r>
              <a:rPr lang="en-US" dirty="0">
                <a:solidFill>
                  <a:schemeClr val="tx2"/>
                </a:solidFill>
              </a:rPr>
              <a:t>Two sides of a triangle are not equal.</a:t>
            </a:r>
          </a:p>
          <a:p>
            <a:r>
              <a:rPr lang="en-US" dirty="0">
                <a:solidFill>
                  <a:schemeClr val="tx2"/>
                </a:solidFill>
              </a:rPr>
              <a:t>------------------------------------------------------------</a:t>
            </a:r>
          </a:p>
          <a:p>
            <a:r>
              <a:rPr lang="en-US" dirty="0">
                <a:solidFill>
                  <a:schemeClr val="tx2"/>
                </a:solidFill>
              </a:rPr>
              <a:t>∴ The opposite angles are not equal.</a:t>
            </a:r>
          </a:p>
          <a:p>
            <a:endParaRPr lang="en-US" dirty="0">
              <a:solidFill>
                <a:schemeClr val="tx2"/>
              </a:solidFill>
            </a:endParaRPr>
          </a:p>
          <a:p>
            <a:r>
              <a:rPr lang="en-US" dirty="0">
                <a:solidFill>
                  <a:schemeClr val="tx2"/>
                </a:solidFill>
              </a:rPr>
              <a:t>First translate the argument into the symbolic form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where </a:t>
            </a:r>
            <a:r>
              <a:rPr lang="en-US" i="1" dirty="0">
                <a:solidFill>
                  <a:schemeClr val="tx2"/>
                </a:solidFill>
              </a:rPr>
              <a:t>p </a:t>
            </a:r>
            <a:r>
              <a:rPr lang="en-US" dirty="0">
                <a:solidFill>
                  <a:schemeClr val="tx2"/>
                </a:solidFill>
              </a:rPr>
              <a:t>is “Two sides of a triangle are equal” and </a:t>
            </a:r>
            <a:r>
              <a:rPr lang="en-US" i="1" dirty="0">
                <a:solidFill>
                  <a:schemeClr val="tx2"/>
                </a:solidFill>
              </a:rPr>
              <a:t>q </a:t>
            </a:r>
            <a:r>
              <a:rPr lang="en-US" dirty="0">
                <a:solidFill>
                  <a:schemeClr val="tx2"/>
                </a:solidFill>
              </a:rPr>
              <a:t>is “The opposite angles are equal.” By previous exampe-1, this argument is a fallacy.</a:t>
            </a:r>
          </a:p>
        </p:txBody>
      </p:sp>
      <p:sp>
        <p:nvSpPr>
          <p:cNvPr id="20483" name="Rectangle 5"/>
          <p:cNvSpPr>
            <a:spLocks noChangeArrowheads="1"/>
          </p:cNvSpPr>
          <p:nvPr/>
        </p:nvSpPr>
        <p:spPr bwMode="auto">
          <a:xfrm>
            <a:off x="365760" y="304800"/>
            <a:ext cx="1876018" cy="369332"/>
          </a:xfrm>
          <a:prstGeom prst="rect">
            <a:avLst/>
          </a:prstGeom>
          <a:noFill/>
          <a:ln w="9525">
            <a:noFill/>
            <a:miter lim="800000"/>
            <a:headEnd/>
            <a:tailEnd/>
          </a:ln>
        </p:spPr>
        <p:txBody>
          <a:bodyPr wrap="square">
            <a:spAutoFit/>
          </a:bodyPr>
          <a:lstStyle/>
          <a:p>
            <a:r>
              <a:rPr lang="en-US" b="1" dirty="0">
                <a:solidFill>
                  <a:schemeClr val="tx2"/>
                </a:solidFill>
              </a:rPr>
              <a:t>EXAMPLE 5</a:t>
            </a:r>
          </a:p>
        </p:txBody>
      </p:sp>
      <p:sp>
        <p:nvSpPr>
          <p:cNvPr id="4" name="Rectangle 3"/>
          <p:cNvSpPr/>
          <p:nvPr/>
        </p:nvSpPr>
        <p:spPr>
          <a:xfrm>
            <a:off x="607825" y="3335774"/>
            <a:ext cx="1632178" cy="369332"/>
          </a:xfrm>
          <a:prstGeom prst="rect">
            <a:avLst/>
          </a:prstGeom>
        </p:spPr>
        <p:txBody>
          <a:bodyPr wrap="none">
            <a:spAutoFit/>
          </a:bodyPr>
          <a:lstStyle/>
          <a:p>
            <a:pPr>
              <a:spcBef>
                <a:spcPct val="50000"/>
              </a:spcBef>
            </a:pPr>
            <a:r>
              <a:rPr lang="en-US" b="1" dirty="0" smtClean="0">
                <a:solidFill>
                  <a:schemeClr val="tx2"/>
                </a:solidFill>
              </a:rPr>
              <a:t>EXAMPLE 6</a:t>
            </a:r>
            <a:endParaRPr lang="en-US" b="1" dirty="0">
              <a:solidFill>
                <a:schemeClr val="tx2"/>
              </a:solidFill>
            </a:endParaRPr>
          </a:p>
        </p:txBody>
      </p:sp>
      <p:graphicFrame>
        <p:nvGraphicFramePr>
          <p:cNvPr id="22530" name="Object 5"/>
          <p:cNvGraphicFramePr>
            <a:graphicFrameLocks noChangeAspect="1"/>
          </p:cNvGraphicFramePr>
          <p:nvPr/>
        </p:nvGraphicFramePr>
        <p:xfrm>
          <a:off x="3148149" y="3762103"/>
          <a:ext cx="8321040" cy="2847702"/>
        </p:xfrm>
        <a:graphic>
          <a:graphicData uri="http://schemas.openxmlformats.org/presentationml/2006/ole">
            <p:oleObj spid="_x0000_s22530" name="Bitmap Image" r:id="rId3" imgW="7895238" imgH="2991268" progId="PBrush">
              <p:embed/>
            </p:oleObj>
          </a:graphicData>
        </a:graphic>
      </p:graphicFrame>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4"/>
          <p:cNvSpPr txBox="1">
            <a:spLocks noChangeArrowheads="1"/>
          </p:cNvSpPr>
          <p:nvPr/>
        </p:nvSpPr>
        <p:spPr bwMode="auto">
          <a:xfrm>
            <a:off x="200297" y="230777"/>
            <a:ext cx="11277600" cy="2308324"/>
          </a:xfrm>
          <a:prstGeom prst="rect">
            <a:avLst/>
          </a:prstGeom>
          <a:noFill/>
          <a:ln w="9525">
            <a:noFill/>
            <a:miter lim="800000"/>
            <a:headEnd/>
            <a:tailEnd/>
          </a:ln>
        </p:spPr>
        <p:txBody>
          <a:bodyPr>
            <a:spAutoFit/>
          </a:bodyPr>
          <a:lstStyle/>
          <a:p>
            <a:pPr algn="just"/>
            <a:r>
              <a:rPr lang="en-US" b="1" dirty="0">
                <a:solidFill>
                  <a:schemeClr val="tx2"/>
                </a:solidFill>
              </a:rPr>
              <a:t>EXAMPLE 7 </a:t>
            </a:r>
            <a:r>
              <a:rPr lang="en-US" dirty="0">
                <a:solidFill>
                  <a:schemeClr val="tx2"/>
                </a:solidFill>
              </a:rPr>
              <a:t>State which rule of inference is the basis of the following argument: “It is below freezing now. Therefore, it is either below freezing or raining now.”</a:t>
            </a:r>
          </a:p>
          <a:p>
            <a:pPr algn="just"/>
            <a:endParaRPr lang="en-US" dirty="0">
              <a:solidFill>
                <a:schemeClr val="tx2"/>
              </a:solidFill>
            </a:endParaRPr>
          </a:p>
          <a:p>
            <a:pPr algn="just"/>
            <a:r>
              <a:rPr lang="en-US" i="1" dirty="0">
                <a:solidFill>
                  <a:schemeClr val="tx2"/>
                </a:solidFill>
              </a:rPr>
              <a:t>Solution: </a:t>
            </a:r>
            <a:r>
              <a:rPr lang="en-US" dirty="0">
                <a:solidFill>
                  <a:schemeClr val="tx2"/>
                </a:solidFill>
              </a:rPr>
              <a:t>Let </a:t>
            </a:r>
            <a:r>
              <a:rPr lang="en-US" i="1" dirty="0">
                <a:solidFill>
                  <a:schemeClr val="tx2"/>
                </a:solidFill>
              </a:rPr>
              <a:t>p </a:t>
            </a:r>
            <a:r>
              <a:rPr lang="en-US" dirty="0">
                <a:solidFill>
                  <a:schemeClr val="tx2"/>
                </a:solidFill>
              </a:rPr>
              <a:t>be the proposition “It is below freezing now” and </a:t>
            </a:r>
            <a:r>
              <a:rPr lang="en-US" i="1" dirty="0">
                <a:solidFill>
                  <a:schemeClr val="tx2"/>
                </a:solidFill>
              </a:rPr>
              <a:t>q </a:t>
            </a:r>
            <a:r>
              <a:rPr lang="en-US" dirty="0">
                <a:solidFill>
                  <a:schemeClr val="tx2"/>
                </a:solidFill>
              </a:rPr>
              <a:t>the proposition “It is raining now.” Then this argument is of the form</a:t>
            </a:r>
          </a:p>
          <a:p>
            <a:pPr algn="just"/>
            <a:r>
              <a:rPr lang="en-US" i="1" dirty="0">
                <a:solidFill>
                  <a:schemeClr val="tx2"/>
                </a:solidFill>
              </a:rPr>
              <a:t>    p</a:t>
            </a:r>
          </a:p>
          <a:p>
            <a:pPr algn="just"/>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q</a:t>
            </a:r>
          </a:p>
          <a:p>
            <a:pPr algn="just"/>
            <a:r>
              <a:rPr lang="en-US" dirty="0">
                <a:solidFill>
                  <a:schemeClr val="tx2"/>
                </a:solidFill>
              </a:rPr>
              <a:t>This is an argument that uses the addition rule.</a:t>
            </a:r>
          </a:p>
        </p:txBody>
      </p:sp>
      <p:graphicFrame>
        <p:nvGraphicFramePr>
          <p:cNvPr id="6146" name="Object 5"/>
          <p:cNvGraphicFramePr>
            <a:graphicFrameLocks noChangeAspect="1"/>
          </p:cNvGraphicFramePr>
          <p:nvPr/>
        </p:nvGraphicFramePr>
        <p:xfrm>
          <a:off x="1136469" y="2508069"/>
          <a:ext cx="8976784" cy="657225"/>
        </p:xfrm>
        <a:graphic>
          <a:graphicData uri="http://schemas.openxmlformats.org/presentationml/2006/ole">
            <p:oleObj spid="_x0000_s18434" name="Bitmap Image" r:id="rId3" imgW="6733333" imgH="657317" progId="PBrush">
              <p:embed/>
            </p:oleObj>
          </a:graphicData>
        </a:graphic>
      </p:graphicFrame>
      <p:sp>
        <p:nvSpPr>
          <p:cNvPr id="6149" name="Text Box 6"/>
          <p:cNvSpPr txBox="1">
            <a:spLocks noChangeArrowheads="1"/>
          </p:cNvSpPr>
          <p:nvPr/>
        </p:nvSpPr>
        <p:spPr bwMode="auto">
          <a:xfrm>
            <a:off x="268516" y="2481943"/>
            <a:ext cx="679994" cy="369332"/>
          </a:xfrm>
          <a:prstGeom prst="rect">
            <a:avLst/>
          </a:prstGeom>
          <a:solidFill>
            <a:srgbClr val="FFFF99"/>
          </a:solidFill>
          <a:ln w="9525">
            <a:noFill/>
            <a:miter lim="800000"/>
            <a:headEnd/>
            <a:tailEnd/>
          </a:ln>
        </p:spPr>
        <p:txBody>
          <a:bodyPr wrap="none">
            <a:spAutoFit/>
          </a:bodyPr>
          <a:lstStyle/>
          <a:p>
            <a:r>
              <a:rPr lang="en-US" dirty="0"/>
              <a:t>Rule</a:t>
            </a:r>
          </a:p>
        </p:txBody>
      </p:sp>
      <p:sp>
        <p:nvSpPr>
          <p:cNvPr id="6" name="Text Box 4"/>
          <p:cNvSpPr txBox="1">
            <a:spLocks noChangeArrowheads="1"/>
          </p:cNvSpPr>
          <p:nvPr/>
        </p:nvSpPr>
        <p:spPr bwMode="auto">
          <a:xfrm>
            <a:off x="343989" y="3237412"/>
            <a:ext cx="11379200" cy="2308324"/>
          </a:xfrm>
          <a:prstGeom prst="rect">
            <a:avLst/>
          </a:prstGeom>
          <a:noFill/>
          <a:ln w="9525">
            <a:noFill/>
            <a:miter lim="800000"/>
            <a:headEnd/>
            <a:tailEnd/>
          </a:ln>
        </p:spPr>
        <p:txBody>
          <a:bodyPr>
            <a:spAutoFit/>
          </a:bodyPr>
          <a:lstStyle/>
          <a:p>
            <a:pPr algn="just"/>
            <a:r>
              <a:rPr lang="en-US" b="1" dirty="0">
                <a:solidFill>
                  <a:schemeClr val="tx2"/>
                </a:solidFill>
              </a:rPr>
              <a:t>EXAMPLE 8 </a:t>
            </a:r>
            <a:r>
              <a:rPr lang="en-US" dirty="0">
                <a:solidFill>
                  <a:schemeClr val="tx2"/>
                </a:solidFill>
              </a:rPr>
              <a:t>State which rule of inference is the basis of the following argument: “It is below freezing and raining now. Therefore, it is below freezing now.”</a:t>
            </a:r>
          </a:p>
          <a:p>
            <a:pPr algn="just"/>
            <a:endParaRPr lang="en-US" dirty="0">
              <a:solidFill>
                <a:schemeClr val="tx2"/>
              </a:solidFill>
            </a:endParaRPr>
          </a:p>
          <a:p>
            <a:pPr algn="just"/>
            <a:r>
              <a:rPr lang="en-US" i="1" dirty="0">
                <a:solidFill>
                  <a:schemeClr val="tx2"/>
                </a:solidFill>
              </a:rPr>
              <a:t>Solution: </a:t>
            </a:r>
            <a:r>
              <a:rPr lang="en-US" dirty="0">
                <a:solidFill>
                  <a:schemeClr val="tx2"/>
                </a:solidFill>
              </a:rPr>
              <a:t>Let </a:t>
            </a:r>
            <a:r>
              <a:rPr lang="en-US" i="1" dirty="0">
                <a:solidFill>
                  <a:schemeClr val="tx2"/>
                </a:solidFill>
              </a:rPr>
              <a:t>p </a:t>
            </a:r>
            <a:r>
              <a:rPr lang="en-US" dirty="0">
                <a:solidFill>
                  <a:schemeClr val="tx2"/>
                </a:solidFill>
              </a:rPr>
              <a:t>be the proposition “It is below freezing now,” and let </a:t>
            </a:r>
            <a:r>
              <a:rPr lang="en-US" i="1" dirty="0">
                <a:solidFill>
                  <a:schemeClr val="tx2"/>
                </a:solidFill>
              </a:rPr>
              <a:t>q </a:t>
            </a:r>
            <a:r>
              <a:rPr lang="en-US" dirty="0">
                <a:solidFill>
                  <a:schemeClr val="tx2"/>
                </a:solidFill>
              </a:rPr>
              <a:t>be the proposition “It is raining now.” This argument is of the form</a:t>
            </a:r>
          </a:p>
          <a:p>
            <a:pPr algn="just"/>
            <a:r>
              <a:rPr lang="en-US" i="1" dirty="0">
                <a:solidFill>
                  <a:schemeClr val="tx2"/>
                </a:solidFill>
              </a:rPr>
              <a:t>p </a:t>
            </a:r>
            <a:r>
              <a:rPr lang="en-US" dirty="0">
                <a:solidFill>
                  <a:schemeClr val="tx2"/>
                </a:solidFill>
              </a:rPr>
              <a:t>∧ </a:t>
            </a:r>
            <a:r>
              <a:rPr lang="en-US" i="1" dirty="0">
                <a:solidFill>
                  <a:schemeClr val="tx2"/>
                </a:solidFill>
              </a:rPr>
              <a:t>q</a:t>
            </a:r>
          </a:p>
          <a:p>
            <a:pPr algn="just"/>
            <a:r>
              <a:rPr lang="en-US" dirty="0">
                <a:solidFill>
                  <a:schemeClr val="tx2"/>
                </a:solidFill>
              </a:rPr>
              <a:t>∴ </a:t>
            </a:r>
            <a:r>
              <a:rPr lang="en-US" i="1" dirty="0">
                <a:solidFill>
                  <a:schemeClr val="tx2"/>
                </a:solidFill>
              </a:rPr>
              <a:t>p</a:t>
            </a:r>
          </a:p>
          <a:p>
            <a:pPr algn="just"/>
            <a:r>
              <a:rPr lang="en-US" dirty="0">
                <a:solidFill>
                  <a:schemeClr val="tx2"/>
                </a:solidFill>
              </a:rPr>
              <a:t>This argument uses the simplification rule.</a:t>
            </a:r>
          </a:p>
        </p:txBody>
      </p:sp>
      <p:graphicFrame>
        <p:nvGraphicFramePr>
          <p:cNvPr id="18435" name="Object 5"/>
          <p:cNvGraphicFramePr>
            <a:graphicFrameLocks noChangeAspect="1"/>
          </p:cNvGraphicFramePr>
          <p:nvPr/>
        </p:nvGraphicFramePr>
        <p:xfrm>
          <a:off x="825863" y="5669279"/>
          <a:ext cx="10234613" cy="1030877"/>
        </p:xfrm>
        <a:graphic>
          <a:graphicData uri="http://schemas.openxmlformats.org/presentationml/2006/ole">
            <p:oleObj spid="_x0000_s18435" name="Bitmap Image" r:id="rId4" imgW="7676190" imgH="1181265" progId="PBrush">
              <p:embed/>
            </p:oleObj>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200297" y="215538"/>
            <a:ext cx="11176000" cy="3139321"/>
          </a:xfrm>
          <a:prstGeom prst="rect">
            <a:avLst/>
          </a:prstGeom>
          <a:noFill/>
          <a:ln w="9525">
            <a:noFill/>
            <a:miter lim="800000"/>
            <a:headEnd/>
            <a:tailEnd/>
          </a:ln>
        </p:spPr>
        <p:txBody>
          <a:bodyPr>
            <a:spAutoFit/>
          </a:bodyPr>
          <a:lstStyle/>
          <a:p>
            <a:pPr algn="just"/>
            <a:r>
              <a:rPr lang="en-US" b="1" dirty="0">
                <a:solidFill>
                  <a:schemeClr val="tx2"/>
                </a:solidFill>
              </a:rPr>
              <a:t>EXAMPLE 9 </a:t>
            </a:r>
            <a:r>
              <a:rPr lang="en-US" dirty="0">
                <a:solidFill>
                  <a:schemeClr val="tx2"/>
                </a:solidFill>
              </a:rPr>
              <a:t>State which rule of inference is used in the argument:</a:t>
            </a:r>
          </a:p>
          <a:p>
            <a:pPr algn="just"/>
            <a:r>
              <a:rPr lang="en-US" dirty="0">
                <a:solidFill>
                  <a:schemeClr val="tx2"/>
                </a:solidFill>
              </a:rPr>
              <a:t>If it rains today, then we will not have a barbecue today. If we do not have a barbecue today, then we will have a barbecue tomorrow. Therefore, if it rains today, then we will have a barbecue tomorrow. </a:t>
            </a:r>
          </a:p>
          <a:p>
            <a:pPr algn="just"/>
            <a:r>
              <a:rPr lang="en-US" i="1" dirty="0">
                <a:solidFill>
                  <a:schemeClr val="tx2"/>
                </a:solidFill>
              </a:rPr>
              <a:t>Solution: </a:t>
            </a:r>
            <a:r>
              <a:rPr lang="en-US" dirty="0">
                <a:solidFill>
                  <a:schemeClr val="tx2"/>
                </a:solidFill>
              </a:rPr>
              <a:t>Let </a:t>
            </a:r>
            <a:r>
              <a:rPr lang="en-US" i="1" dirty="0">
                <a:solidFill>
                  <a:schemeClr val="tx2"/>
                </a:solidFill>
              </a:rPr>
              <a:t>p </a:t>
            </a:r>
            <a:r>
              <a:rPr lang="en-US" dirty="0">
                <a:solidFill>
                  <a:schemeClr val="tx2"/>
                </a:solidFill>
              </a:rPr>
              <a:t>be the proposition “It is raining today,” let </a:t>
            </a:r>
            <a:r>
              <a:rPr lang="en-US" i="1" dirty="0">
                <a:solidFill>
                  <a:schemeClr val="tx2"/>
                </a:solidFill>
              </a:rPr>
              <a:t>q </a:t>
            </a:r>
            <a:r>
              <a:rPr lang="en-US" dirty="0">
                <a:solidFill>
                  <a:schemeClr val="tx2"/>
                </a:solidFill>
              </a:rPr>
              <a:t>be the proposition “We will not have a barbecue today,” and let </a:t>
            </a:r>
            <a:r>
              <a:rPr lang="en-US" i="1" dirty="0">
                <a:solidFill>
                  <a:schemeClr val="tx2"/>
                </a:solidFill>
              </a:rPr>
              <a:t>r </a:t>
            </a:r>
            <a:r>
              <a:rPr lang="en-US" dirty="0">
                <a:solidFill>
                  <a:schemeClr val="tx2"/>
                </a:solidFill>
              </a:rPr>
              <a:t>be the proposition “We will have a barbecue tomorrow.” Then this argument is of the form</a:t>
            </a:r>
          </a:p>
          <a:p>
            <a:pPr algn="just"/>
            <a:r>
              <a:rPr lang="en-US" i="1" dirty="0">
                <a:solidFill>
                  <a:schemeClr val="tx2"/>
                </a:solidFill>
              </a:rPr>
              <a:t>p </a:t>
            </a:r>
            <a:r>
              <a:rPr lang="en-US" dirty="0">
                <a:solidFill>
                  <a:schemeClr val="tx2"/>
                </a:solidFill>
              </a:rPr>
              <a:t>→ </a:t>
            </a:r>
            <a:r>
              <a:rPr lang="en-US" i="1" dirty="0">
                <a:solidFill>
                  <a:schemeClr val="tx2"/>
                </a:solidFill>
              </a:rPr>
              <a:t>q</a:t>
            </a:r>
          </a:p>
          <a:p>
            <a:pPr algn="just"/>
            <a:r>
              <a:rPr lang="en-US" i="1" dirty="0">
                <a:solidFill>
                  <a:schemeClr val="tx2"/>
                </a:solidFill>
              </a:rPr>
              <a:t>q </a:t>
            </a:r>
            <a:r>
              <a:rPr lang="en-US" dirty="0">
                <a:solidFill>
                  <a:schemeClr val="tx2"/>
                </a:solidFill>
              </a:rPr>
              <a:t>→ </a:t>
            </a:r>
            <a:r>
              <a:rPr lang="en-US" i="1" dirty="0">
                <a:solidFill>
                  <a:schemeClr val="tx2"/>
                </a:solidFill>
              </a:rPr>
              <a:t>r</a:t>
            </a:r>
          </a:p>
          <a:p>
            <a:pPr algn="just"/>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r</a:t>
            </a:r>
          </a:p>
          <a:p>
            <a:pPr algn="just"/>
            <a:r>
              <a:rPr lang="en-US" dirty="0">
                <a:solidFill>
                  <a:schemeClr val="tx2"/>
                </a:solidFill>
              </a:rPr>
              <a:t>Hence, this argument is a hypothetical syllogism.</a:t>
            </a:r>
          </a:p>
        </p:txBody>
      </p:sp>
      <p:sp>
        <p:nvSpPr>
          <p:cNvPr id="4" name="Rectangle 3"/>
          <p:cNvSpPr/>
          <p:nvPr/>
        </p:nvSpPr>
        <p:spPr>
          <a:xfrm>
            <a:off x="169817" y="3383280"/>
            <a:ext cx="11861073" cy="3139321"/>
          </a:xfrm>
          <a:prstGeom prst="rect">
            <a:avLst/>
          </a:prstGeom>
        </p:spPr>
        <p:txBody>
          <a:bodyPr wrap="square">
            <a:spAutoFit/>
          </a:bodyPr>
          <a:lstStyle/>
          <a:p>
            <a:pPr algn="just"/>
            <a:r>
              <a:rPr lang="en-US" b="1" dirty="0" smtClean="0">
                <a:solidFill>
                  <a:schemeClr val="tx2"/>
                </a:solidFill>
              </a:rPr>
              <a:t>EXAMPLE 10 </a:t>
            </a:r>
            <a:r>
              <a:rPr lang="en-US" dirty="0" smtClean="0">
                <a:solidFill>
                  <a:schemeClr val="tx2"/>
                </a:solidFill>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a:t>
            </a:r>
          </a:p>
          <a:p>
            <a:pPr algn="just"/>
            <a:r>
              <a:rPr lang="en-US" i="1" dirty="0" smtClean="0">
                <a:solidFill>
                  <a:schemeClr val="tx2"/>
                </a:solidFill>
              </a:rPr>
              <a:t>Solution: </a:t>
            </a:r>
            <a:r>
              <a:rPr lang="en-US" dirty="0" smtClean="0">
                <a:solidFill>
                  <a:schemeClr val="tx2"/>
                </a:solidFill>
              </a:rPr>
              <a:t>Let </a:t>
            </a:r>
            <a:r>
              <a:rPr lang="en-US" i="1" dirty="0" smtClean="0">
                <a:solidFill>
                  <a:schemeClr val="tx2"/>
                </a:solidFill>
              </a:rPr>
              <a:t>p </a:t>
            </a:r>
            <a:r>
              <a:rPr lang="en-US" dirty="0" smtClean="0">
                <a:solidFill>
                  <a:schemeClr val="tx2"/>
                </a:solidFill>
              </a:rPr>
              <a:t>be the proposition “It is sunny this afternoon,” </a:t>
            </a:r>
            <a:r>
              <a:rPr lang="en-US" i="1" dirty="0" smtClean="0">
                <a:solidFill>
                  <a:schemeClr val="tx2"/>
                </a:solidFill>
              </a:rPr>
              <a:t>q </a:t>
            </a:r>
            <a:r>
              <a:rPr lang="en-US" dirty="0" smtClean="0">
                <a:solidFill>
                  <a:schemeClr val="tx2"/>
                </a:solidFill>
              </a:rPr>
              <a:t>the proposition “It is colder than yesterday,” </a:t>
            </a:r>
            <a:r>
              <a:rPr lang="en-US" i="1" dirty="0" smtClean="0">
                <a:solidFill>
                  <a:schemeClr val="tx2"/>
                </a:solidFill>
              </a:rPr>
              <a:t>r </a:t>
            </a:r>
            <a:r>
              <a:rPr lang="en-US" dirty="0" smtClean="0">
                <a:solidFill>
                  <a:schemeClr val="tx2"/>
                </a:solidFill>
              </a:rPr>
              <a:t>the proposition “We will go swimming,” </a:t>
            </a:r>
            <a:r>
              <a:rPr lang="en-US" i="1" dirty="0" smtClean="0">
                <a:solidFill>
                  <a:schemeClr val="tx2"/>
                </a:solidFill>
              </a:rPr>
              <a:t>s </a:t>
            </a:r>
            <a:r>
              <a:rPr lang="en-US" dirty="0" smtClean="0">
                <a:solidFill>
                  <a:schemeClr val="tx2"/>
                </a:solidFill>
              </a:rPr>
              <a:t>the proposition “We will take a canoe trip,” and </a:t>
            </a:r>
            <a:r>
              <a:rPr lang="en-US" i="1" dirty="0" smtClean="0">
                <a:solidFill>
                  <a:schemeClr val="tx2"/>
                </a:solidFill>
              </a:rPr>
              <a:t>t </a:t>
            </a:r>
            <a:r>
              <a:rPr lang="en-US" dirty="0" smtClean="0">
                <a:solidFill>
                  <a:schemeClr val="tx2"/>
                </a:solidFill>
              </a:rPr>
              <a:t>the proposition “We will be home by sunset.” Then the premises become ￢</a:t>
            </a:r>
            <a:r>
              <a:rPr lang="en-US" i="1" dirty="0" smtClean="0">
                <a:solidFill>
                  <a:schemeClr val="tx2"/>
                </a:solidFill>
              </a:rPr>
              <a:t>p </a:t>
            </a:r>
            <a:r>
              <a:rPr lang="en-US" dirty="0" smtClean="0">
                <a:solidFill>
                  <a:schemeClr val="tx2"/>
                </a:solidFill>
              </a:rPr>
              <a:t>∧ </a:t>
            </a:r>
            <a:r>
              <a:rPr lang="en-US" i="1" dirty="0" smtClean="0">
                <a:solidFill>
                  <a:schemeClr val="tx2"/>
                </a:solidFill>
              </a:rPr>
              <a:t>q, r </a:t>
            </a:r>
            <a:r>
              <a:rPr lang="en-US" dirty="0" smtClean="0">
                <a:solidFill>
                  <a:schemeClr val="tx2"/>
                </a:solidFill>
              </a:rPr>
              <a:t>→ </a:t>
            </a:r>
            <a:r>
              <a:rPr lang="en-US" i="1" dirty="0" smtClean="0">
                <a:solidFill>
                  <a:schemeClr val="tx2"/>
                </a:solidFill>
              </a:rPr>
              <a:t>p, </a:t>
            </a:r>
            <a:r>
              <a:rPr lang="en-US" dirty="0" smtClean="0">
                <a:solidFill>
                  <a:schemeClr val="tx2"/>
                </a:solidFill>
              </a:rPr>
              <a:t>￢</a:t>
            </a:r>
            <a:r>
              <a:rPr lang="en-US" i="1" dirty="0" smtClean="0">
                <a:solidFill>
                  <a:schemeClr val="tx2"/>
                </a:solidFill>
              </a:rPr>
              <a:t>r </a:t>
            </a:r>
            <a:r>
              <a:rPr lang="en-US" dirty="0" smtClean="0">
                <a:solidFill>
                  <a:schemeClr val="tx2"/>
                </a:solidFill>
              </a:rPr>
              <a:t>→ </a:t>
            </a:r>
            <a:r>
              <a:rPr lang="en-US" i="1" dirty="0" smtClean="0">
                <a:solidFill>
                  <a:schemeClr val="tx2"/>
                </a:solidFill>
              </a:rPr>
              <a:t>s, </a:t>
            </a:r>
            <a:r>
              <a:rPr lang="en-US" dirty="0" smtClean="0">
                <a:solidFill>
                  <a:schemeClr val="tx2"/>
                </a:solidFill>
              </a:rPr>
              <a:t>and </a:t>
            </a:r>
            <a:r>
              <a:rPr lang="en-US" i="1" dirty="0" smtClean="0">
                <a:solidFill>
                  <a:schemeClr val="tx2"/>
                </a:solidFill>
              </a:rPr>
              <a:t>s </a:t>
            </a:r>
            <a:r>
              <a:rPr lang="en-US" dirty="0" smtClean="0">
                <a:solidFill>
                  <a:schemeClr val="tx2"/>
                </a:solidFill>
              </a:rPr>
              <a:t>→ </a:t>
            </a:r>
            <a:r>
              <a:rPr lang="en-US" i="1" dirty="0" smtClean="0">
                <a:solidFill>
                  <a:schemeClr val="tx2"/>
                </a:solidFill>
              </a:rPr>
              <a:t>t </a:t>
            </a:r>
            <a:r>
              <a:rPr lang="en-US" dirty="0" smtClean="0">
                <a:solidFill>
                  <a:schemeClr val="tx2"/>
                </a:solidFill>
              </a:rPr>
              <a:t>. The conclusion is simply </a:t>
            </a:r>
            <a:r>
              <a:rPr lang="en-US" i="1" dirty="0" smtClean="0">
                <a:solidFill>
                  <a:schemeClr val="tx2"/>
                </a:solidFill>
              </a:rPr>
              <a:t>t </a:t>
            </a:r>
            <a:r>
              <a:rPr lang="en-US" dirty="0" smtClean="0">
                <a:solidFill>
                  <a:schemeClr val="tx2"/>
                </a:solidFill>
              </a:rPr>
              <a:t>. We need to give a valid argument with premises ￢</a:t>
            </a:r>
            <a:r>
              <a:rPr lang="en-US" i="1" dirty="0" smtClean="0">
                <a:solidFill>
                  <a:schemeClr val="tx2"/>
                </a:solidFill>
              </a:rPr>
              <a:t>p </a:t>
            </a:r>
            <a:r>
              <a:rPr lang="en-US" dirty="0" smtClean="0">
                <a:solidFill>
                  <a:schemeClr val="tx2"/>
                </a:solidFill>
              </a:rPr>
              <a:t>∧ </a:t>
            </a:r>
            <a:r>
              <a:rPr lang="en-US" i="1" dirty="0" smtClean="0">
                <a:solidFill>
                  <a:schemeClr val="tx2"/>
                </a:solidFill>
              </a:rPr>
              <a:t>q</a:t>
            </a:r>
            <a:r>
              <a:rPr lang="en-US" dirty="0" smtClean="0">
                <a:solidFill>
                  <a:schemeClr val="tx2"/>
                </a:solidFill>
              </a:rPr>
              <a:t>, </a:t>
            </a:r>
            <a:r>
              <a:rPr lang="en-US" i="1" dirty="0" smtClean="0">
                <a:solidFill>
                  <a:schemeClr val="tx2"/>
                </a:solidFill>
              </a:rPr>
              <a:t>r </a:t>
            </a:r>
            <a:r>
              <a:rPr lang="en-US" dirty="0" smtClean="0">
                <a:solidFill>
                  <a:schemeClr val="tx2"/>
                </a:solidFill>
              </a:rPr>
              <a:t>→ </a:t>
            </a:r>
            <a:r>
              <a:rPr lang="en-US" i="1" dirty="0" smtClean="0">
                <a:solidFill>
                  <a:schemeClr val="tx2"/>
                </a:solidFill>
              </a:rPr>
              <a:t>p</a:t>
            </a:r>
            <a:r>
              <a:rPr lang="en-US" dirty="0" smtClean="0">
                <a:solidFill>
                  <a:schemeClr val="tx2"/>
                </a:solidFill>
              </a:rPr>
              <a:t>, ￢</a:t>
            </a:r>
            <a:r>
              <a:rPr lang="en-US" i="1" dirty="0" smtClean="0">
                <a:solidFill>
                  <a:schemeClr val="tx2"/>
                </a:solidFill>
              </a:rPr>
              <a:t>r </a:t>
            </a:r>
            <a:r>
              <a:rPr lang="en-US" dirty="0" smtClean="0">
                <a:solidFill>
                  <a:schemeClr val="tx2"/>
                </a:solidFill>
              </a:rPr>
              <a:t>→ </a:t>
            </a:r>
            <a:r>
              <a:rPr lang="en-US" i="1" dirty="0" smtClean="0">
                <a:solidFill>
                  <a:schemeClr val="tx2"/>
                </a:solidFill>
              </a:rPr>
              <a:t>s</a:t>
            </a:r>
            <a:r>
              <a:rPr lang="en-US" dirty="0" smtClean="0">
                <a:solidFill>
                  <a:schemeClr val="tx2"/>
                </a:solidFill>
              </a:rPr>
              <a:t>, and </a:t>
            </a:r>
            <a:r>
              <a:rPr lang="en-US" i="1" dirty="0" smtClean="0">
                <a:solidFill>
                  <a:schemeClr val="tx2"/>
                </a:solidFill>
              </a:rPr>
              <a:t>s </a:t>
            </a:r>
            <a:r>
              <a:rPr lang="en-US" dirty="0" smtClean="0">
                <a:solidFill>
                  <a:schemeClr val="tx2"/>
                </a:solidFill>
              </a:rPr>
              <a:t>→ </a:t>
            </a:r>
            <a:r>
              <a:rPr lang="en-US" i="1" dirty="0" smtClean="0">
                <a:solidFill>
                  <a:schemeClr val="tx2"/>
                </a:solidFill>
              </a:rPr>
              <a:t>t </a:t>
            </a:r>
            <a:r>
              <a:rPr lang="en-US" dirty="0" smtClean="0">
                <a:solidFill>
                  <a:schemeClr val="tx2"/>
                </a:solidFill>
              </a:rPr>
              <a:t>and conclusion </a:t>
            </a:r>
            <a:r>
              <a:rPr lang="en-US" i="1" dirty="0" smtClean="0">
                <a:solidFill>
                  <a:schemeClr val="tx2"/>
                </a:solidFill>
              </a:rPr>
              <a:t>t </a:t>
            </a:r>
            <a:r>
              <a:rPr lang="en-US" dirty="0" smtClean="0">
                <a:solidFill>
                  <a:schemeClr val="tx2"/>
                </a:solidFill>
              </a:rPr>
              <a:t>. We construct an argument to show that our premises lead to the desired conclusion as</a:t>
            </a:r>
          </a:p>
          <a:p>
            <a:pPr algn="just"/>
            <a:r>
              <a:rPr lang="en-US" dirty="0" smtClean="0">
                <a:solidFill>
                  <a:schemeClr val="tx2"/>
                </a:solidFill>
              </a:rPr>
              <a:t>follows.</a:t>
            </a:r>
            <a:endParaRPr lang="en-US" dirty="0">
              <a:solidFill>
                <a:schemeClr val="tx2"/>
              </a:solidFill>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643257" cy="2585323"/>
          </a:xfrm>
          <a:prstGeom prst="rect">
            <a:avLst/>
          </a:prstGeom>
        </p:spPr>
        <p:txBody>
          <a:bodyPr wrap="square">
            <a:spAutoFit/>
          </a:bodyPr>
          <a:lstStyle/>
          <a:p>
            <a:r>
              <a:rPr lang="en-US" b="1" dirty="0" smtClean="0">
                <a:solidFill>
                  <a:schemeClr val="tx2"/>
                </a:solidFill>
              </a:rPr>
              <a:t>Step 				Reason</a:t>
            </a:r>
          </a:p>
          <a:p>
            <a:r>
              <a:rPr lang="en-US" dirty="0" smtClean="0">
                <a:solidFill>
                  <a:schemeClr val="tx2"/>
                </a:solidFill>
              </a:rPr>
              <a:t>1. ￢</a:t>
            </a:r>
            <a:r>
              <a:rPr lang="en-US" i="1" dirty="0" smtClean="0">
                <a:solidFill>
                  <a:schemeClr val="tx2"/>
                </a:solidFill>
              </a:rPr>
              <a:t>p </a:t>
            </a:r>
            <a:r>
              <a:rPr lang="en-US" dirty="0" smtClean="0">
                <a:solidFill>
                  <a:schemeClr val="tx2"/>
                </a:solidFill>
              </a:rPr>
              <a:t>∧ </a:t>
            </a:r>
            <a:r>
              <a:rPr lang="en-US" i="1" dirty="0" smtClean="0">
                <a:solidFill>
                  <a:schemeClr val="tx2"/>
                </a:solidFill>
              </a:rPr>
              <a:t>q 	</a:t>
            </a:r>
            <a:r>
              <a:rPr lang="en-US" dirty="0" smtClean="0">
                <a:solidFill>
                  <a:schemeClr val="tx2"/>
                </a:solidFill>
              </a:rPr>
              <a:t>Premise</a:t>
            </a:r>
          </a:p>
          <a:p>
            <a:r>
              <a:rPr lang="en-US" dirty="0" smtClean="0">
                <a:solidFill>
                  <a:schemeClr val="tx2"/>
                </a:solidFill>
              </a:rPr>
              <a:t>2. ￢</a:t>
            </a:r>
            <a:r>
              <a:rPr lang="en-US" i="1" dirty="0" smtClean="0">
                <a:solidFill>
                  <a:schemeClr val="tx2"/>
                </a:solidFill>
              </a:rPr>
              <a:t>p 		</a:t>
            </a:r>
            <a:r>
              <a:rPr lang="en-US" dirty="0" smtClean="0">
                <a:solidFill>
                  <a:schemeClr val="tx2"/>
                </a:solidFill>
              </a:rPr>
              <a:t>Simplification using (1)</a:t>
            </a:r>
          </a:p>
          <a:p>
            <a:r>
              <a:rPr lang="en-US" dirty="0" smtClean="0">
                <a:solidFill>
                  <a:schemeClr val="tx2"/>
                </a:solidFill>
              </a:rPr>
              <a:t>3. </a:t>
            </a:r>
            <a:r>
              <a:rPr lang="en-US" i="1" dirty="0" smtClean="0">
                <a:solidFill>
                  <a:schemeClr val="tx2"/>
                </a:solidFill>
              </a:rPr>
              <a:t>r </a:t>
            </a:r>
            <a:r>
              <a:rPr lang="en-US" dirty="0" smtClean="0">
                <a:solidFill>
                  <a:schemeClr val="tx2"/>
                </a:solidFill>
              </a:rPr>
              <a:t>→ </a:t>
            </a:r>
            <a:r>
              <a:rPr lang="en-US" i="1" dirty="0" smtClean="0">
                <a:solidFill>
                  <a:schemeClr val="tx2"/>
                </a:solidFill>
              </a:rPr>
              <a:t>p 	</a:t>
            </a:r>
            <a:r>
              <a:rPr lang="en-US" dirty="0" smtClean="0">
                <a:solidFill>
                  <a:schemeClr val="tx2"/>
                </a:solidFill>
              </a:rPr>
              <a:t>Premise</a:t>
            </a:r>
          </a:p>
          <a:p>
            <a:r>
              <a:rPr lang="en-US" dirty="0" smtClean="0">
                <a:solidFill>
                  <a:schemeClr val="tx2"/>
                </a:solidFill>
              </a:rPr>
              <a:t>4. ￢</a:t>
            </a:r>
            <a:r>
              <a:rPr lang="en-US" i="1" dirty="0" smtClean="0">
                <a:solidFill>
                  <a:schemeClr val="tx2"/>
                </a:solidFill>
              </a:rPr>
              <a:t>r 		</a:t>
            </a:r>
            <a:r>
              <a:rPr lang="en-US" dirty="0" smtClean="0">
                <a:solidFill>
                  <a:schemeClr val="tx2"/>
                </a:solidFill>
              </a:rPr>
              <a:t>Modus </a:t>
            </a:r>
            <a:r>
              <a:rPr lang="en-US" dirty="0" err="1" smtClean="0">
                <a:solidFill>
                  <a:schemeClr val="tx2"/>
                </a:solidFill>
              </a:rPr>
              <a:t>tollens</a:t>
            </a:r>
            <a:r>
              <a:rPr lang="en-US" dirty="0" smtClean="0">
                <a:solidFill>
                  <a:schemeClr val="tx2"/>
                </a:solidFill>
              </a:rPr>
              <a:t> using (2) and (3)</a:t>
            </a:r>
          </a:p>
          <a:p>
            <a:r>
              <a:rPr lang="en-US" dirty="0" smtClean="0">
                <a:solidFill>
                  <a:schemeClr val="tx2"/>
                </a:solidFill>
              </a:rPr>
              <a:t>5. ￢</a:t>
            </a:r>
            <a:r>
              <a:rPr lang="en-US" i="1" dirty="0" smtClean="0">
                <a:solidFill>
                  <a:schemeClr val="tx2"/>
                </a:solidFill>
              </a:rPr>
              <a:t>r </a:t>
            </a:r>
            <a:r>
              <a:rPr lang="en-US" dirty="0" smtClean="0">
                <a:solidFill>
                  <a:schemeClr val="tx2"/>
                </a:solidFill>
              </a:rPr>
              <a:t>→ </a:t>
            </a:r>
            <a:r>
              <a:rPr lang="en-US" i="1" dirty="0" smtClean="0">
                <a:solidFill>
                  <a:schemeClr val="tx2"/>
                </a:solidFill>
              </a:rPr>
              <a:t>s 	</a:t>
            </a:r>
            <a:r>
              <a:rPr lang="en-US" dirty="0" smtClean="0">
                <a:solidFill>
                  <a:schemeClr val="tx2"/>
                </a:solidFill>
              </a:rPr>
              <a:t>Premise</a:t>
            </a:r>
          </a:p>
          <a:p>
            <a:r>
              <a:rPr lang="en-US" dirty="0" smtClean="0">
                <a:solidFill>
                  <a:schemeClr val="tx2"/>
                </a:solidFill>
              </a:rPr>
              <a:t>6. </a:t>
            </a:r>
            <a:r>
              <a:rPr lang="en-US" i="1" dirty="0" smtClean="0">
                <a:solidFill>
                  <a:schemeClr val="tx2"/>
                </a:solidFill>
              </a:rPr>
              <a:t>s 		</a:t>
            </a:r>
            <a:r>
              <a:rPr lang="en-US" dirty="0" smtClean="0">
                <a:solidFill>
                  <a:schemeClr val="tx2"/>
                </a:solidFill>
              </a:rPr>
              <a:t>Modus ponens using (4) and (5)</a:t>
            </a:r>
          </a:p>
          <a:p>
            <a:r>
              <a:rPr lang="en-US" dirty="0" smtClean="0">
                <a:solidFill>
                  <a:schemeClr val="tx2"/>
                </a:solidFill>
              </a:rPr>
              <a:t>7. </a:t>
            </a:r>
            <a:r>
              <a:rPr lang="en-US" i="1" dirty="0" smtClean="0">
                <a:solidFill>
                  <a:schemeClr val="tx2"/>
                </a:solidFill>
              </a:rPr>
              <a:t>s </a:t>
            </a:r>
            <a:r>
              <a:rPr lang="en-US" dirty="0" smtClean="0">
                <a:solidFill>
                  <a:schemeClr val="tx2"/>
                </a:solidFill>
              </a:rPr>
              <a:t>→ </a:t>
            </a:r>
            <a:r>
              <a:rPr lang="en-US" i="1" dirty="0" smtClean="0">
                <a:solidFill>
                  <a:schemeClr val="tx2"/>
                </a:solidFill>
              </a:rPr>
              <a:t>t 	</a:t>
            </a:r>
            <a:r>
              <a:rPr lang="en-US" dirty="0" smtClean="0">
                <a:solidFill>
                  <a:schemeClr val="tx2"/>
                </a:solidFill>
              </a:rPr>
              <a:t>Premise</a:t>
            </a:r>
          </a:p>
          <a:p>
            <a:r>
              <a:rPr lang="en-US" dirty="0" smtClean="0">
                <a:solidFill>
                  <a:schemeClr val="tx2"/>
                </a:solidFill>
              </a:rPr>
              <a:t>8. </a:t>
            </a:r>
            <a:r>
              <a:rPr lang="en-US" i="1" dirty="0" smtClean="0">
                <a:solidFill>
                  <a:schemeClr val="tx2"/>
                </a:solidFill>
              </a:rPr>
              <a:t>t 		</a:t>
            </a:r>
            <a:r>
              <a:rPr lang="en-US" dirty="0" smtClean="0">
                <a:solidFill>
                  <a:schemeClr val="tx2"/>
                </a:solidFill>
              </a:rPr>
              <a:t>Modus ponens using (6) and (7)</a:t>
            </a:r>
            <a:endParaRPr lang="en-US" dirty="0">
              <a:solidFill>
                <a:schemeClr val="tx2"/>
              </a:solidFill>
            </a:endParaRPr>
          </a:p>
        </p:txBody>
      </p:sp>
      <p:grpSp>
        <p:nvGrpSpPr>
          <p:cNvPr id="4" name="Group 5"/>
          <p:cNvGrpSpPr>
            <a:grpSpLocks/>
          </p:cNvGrpSpPr>
          <p:nvPr/>
        </p:nvGrpSpPr>
        <p:grpSpPr bwMode="auto">
          <a:xfrm>
            <a:off x="963747" y="2719251"/>
            <a:ext cx="5397864" cy="2427514"/>
            <a:chOff x="762000" y="3657600"/>
            <a:chExt cx="6915150" cy="2876550"/>
          </a:xfrm>
        </p:grpSpPr>
        <p:pic>
          <p:nvPicPr>
            <p:cNvPr id="5" name="Picture 5"/>
            <p:cNvPicPr>
              <a:picLocks noChangeAspect="1" noChangeArrowheads="1"/>
            </p:cNvPicPr>
            <p:nvPr/>
          </p:nvPicPr>
          <p:blipFill>
            <a:blip r:embed="rId2"/>
            <a:srcRect/>
            <a:stretch>
              <a:fillRect/>
            </a:stretch>
          </p:blipFill>
          <p:spPr bwMode="auto">
            <a:xfrm>
              <a:off x="762000" y="3657600"/>
              <a:ext cx="6867525" cy="2209800"/>
            </a:xfrm>
            <a:prstGeom prst="rect">
              <a:avLst/>
            </a:prstGeom>
            <a:noFill/>
            <a:ln w="9525">
              <a:noFill/>
              <a:miter lim="800000"/>
              <a:headEnd/>
              <a:tailEnd/>
            </a:ln>
          </p:spPr>
        </p:pic>
        <p:pic>
          <p:nvPicPr>
            <p:cNvPr id="6" name="Picture 6"/>
            <p:cNvPicPr>
              <a:picLocks noChangeAspect="1" noChangeArrowheads="1"/>
            </p:cNvPicPr>
            <p:nvPr/>
          </p:nvPicPr>
          <p:blipFill>
            <a:blip r:embed="rId3"/>
            <a:srcRect/>
            <a:stretch>
              <a:fillRect/>
            </a:stretch>
          </p:blipFill>
          <p:spPr bwMode="auto">
            <a:xfrm>
              <a:off x="762000" y="5791200"/>
              <a:ext cx="6915150" cy="742950"/>
            </a:xfrm>
            <a:prstGeom prst="rect">
              <a:avLst/>
            </a:prstGeom>
            <a:noFill/>
            <a:ln w="9525">
              <a:noFill/>
              <a:miter lim="800000"/>
              <a:headEnd/>
              <a:tailEnd/>
            </a:ln>
          </p:spPr>
        </p:pic>
      </p:grpSp>
      <p:sp>
        <p:nvSpPr>
          <p:cNvPr id="7" name="Rectangle 6"/>
          <p:cNvSpPr/>
          <p:nvPr/>
        </p:nvSpPr>
        <p:spPr>
          <a:xfrm>
            <a:off x="722810" y="5238206"/>
            <a:ext cx="9544595" cy="1200329"/>
          </a:xfrm>
          <a:prstGeom prst="rect">
            <a:avLst/>
          </a:prstGeom>
        </p:spPr>
        <p:txBody>
          <a:bodyPr wrap="square">
            <a:spAutoFit/>
          </a:bodyPr>
          <a:lstStyle/>
          <a:p>
            <a:pPr algn="just"/>
            <a:r>
              <a:rPr lang="en-US" dirty="0" smtClean="0">
                <a:solidFill>
                  <a:schemeClr val="tx2"/>
                </a:solidFill>
              </a:rPr>
              <a:t>Note that we could have used a truth table to show that whenever each of the four hypotheses is true, the conclusion is also true. However, because we are working with five propositional variables, </a:t>
            </a:r>
            <a:r>
              <a:rPr lang="en-US" i="1" dirty="0" smtClean="0">
                <a:solidFill>
                  <a:schemeClr val="tx2"/>
                </a:solidFill>
              </a:rPr>
              <a:t>p</a:t>
            </a:r>
            <a:r>
              <a:rPr lang="en-US" dirty="0" smtClean="0">
                <a:solidFill>
                  <a:schemeClr val="tx2"/>
                </a:solidFill>
              </a:rPr>
              <a:t>, </a:t>
            </a:r>
            <a:r>
              <a:rPr lang="en-US" i="1" dirty="0" smtClean="0">
                <a:solidFill>
                  <a:schemeClr val="tx2"/>
                </a:solidFill>
              </a:rPr>
              <a:t>q</a:t>
            </a:r>
            <a:r>
              <a:rPr lang="en-US" dirty="0" smtClean="0">
                <a:solidFill>
                  <a:schemeClr val="tx2"/>
                </a:solidFill>
              </a:rPr>
              <a:t>, </a:t>
            </a:r>
            <a:r>
              <a:rPr lang="en-US" i="1" dirty="0" smtClean="0">
                <a:solidFill>
                  <a:schemeClr val="tx2"/>
                </a:solidFill>
              </a:rPr>
              <a:t>r</a:t>
            </a:r>
            <a:r>
              <a:rPr lang="en-US" dirty="0" smtClean="0">
                <a:solidFill>
                  <a:schemeClr val="tx2"/>
                </a:solidFill>
              </a:rPr>
              <a:t>, </a:t>
            </a:r>
            <a:r>
              <a:rPr lang="en-US" i="1" dirty="0" smtClean="0">
                <a:solidFill>
                  <a:schemeClr val="tx2"/>
                </a:solidFill>
              </a:rPr>
              <a:t>s</a:t>
            </a:r>
            <a:r>
              <a:rPr lang="en-US" dirty="0" smtClean="0">
                <a:solidFill>
                  <a:schemeClr val="tx2"/>
                </a:solidFill>
              </a:rPr>
              <a:t>, and </a:t>
            </a:r>
            <a:r>
              <a:rPr lang="en-US" i="1" dirty="0" smtClean="0">
                <a:solidFill>
                  <a:schemeClr val="tx2"/>
                </a:solidFill>
              </a:rPr>
              <a:t>t </a:t>
            </a:r>
            <a:r>
              <a:rPr lang="en-US" dirty="0" smtClean="0">
                <a:solidFill>
                  <a:schemeClr val="tx2"/>
                </a:solidFill>
              </a:rPr>
              <a:t>, such a truth table would have 32 rows.</a:t>
            </a:r>
            <a:endParaRPr lang="en-US" dirty="0">
              <a:solidFill>
                <a:schemeClr val="tx2"/>
              </a:solidFill>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406400" y="533400"/>
            <a:ext cx="11277600" cy="3139321"/>
          </a:xfrm>
          <a:prstGeom prst="rect">
            <a:avLst/>
          </a:prstGeom>
          <a:noFill/>
          <a:ln w="9525">
            <a:noFill/>
            <a:miter lim="800000"/>
            <a:headEnd/>
            <a:tailEnd/>
          </a:ln>
        </p:spPr>
        <p:txBody>
          <a:bodyPr>
            <a:spAutoFit/>
          </a:bodyPr>
          <a:lstStyle/>
          <a:p>
            <a:pPr algn="just"/>
            <a:r>
              <a:rPr lang="en-US" b="1" dirty="0">
                <a:solidFill>
                  <a:schemeClr val="tx2"/>
                </a:solidFill>
              </a:rPr>
              <a:t>EXAMPLE 11 </a:t>
            </a:r>
            <a:r>
              <a:rPr lang="en-US" dirty="0">
                <a:solidFill>
                  <a:schemeClr val="tx2"/>
                </a:solidFill>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p>
          <a:p>
            <a:pPr algn="just"/>
            <a:endParaRPr lang="en-US" i="1" dirty="0">
              <a:solidFill>
                <a:schemeClr val="tx2"/>
              </a:solidFill>
            </a:endParaRPr>
          </a:p>
          <a:p>
            <a:pPr algn="just"/>
            <a:r>
              <a:rPr lang="en-US" i="1" dirty="0">
                <a:solidFill>
                  <a:schemeClr val="tx2"/>
                </a:solidFill>
              </a:rPr>
              <a:t>Solution: </a:t>
            </a:r>
            <a:r>
              <a:rPr lang="en-US" dirty="0">
                <a:solidFill>
                  <a:schemeClr val="tx2"/>
                </a:solidFill>
              </a:rPr>
              <a:t>Let </a:t>
            </a:r>
            <a:r>
              <a:rPr lang="en-US" i="1" dirty="0">
                <a:solidFill>
                  <a:schemeClr val="tx2"/>
                </a:solidFill>
              </a:rPr>
              <a:t>p </a:t>
            </a:r>
            <a:r>
              <a:rPr lang="en-US" dirty="0">
                <a:solidFill>
                  <a:schemeClr val="tx2"/>
                </a:solidFill>
              </a:rPr>
              <a:t>be the proposition “You send me an e-mail message,” </a:t>
            </a:r>
            <a:r>
              <a:rPr lang="en-US" i="1" dirty="0">
                <a:solidFill>
                  <a:schemeClr val="tx2"/>
                </a:solidFill>
              </a:rPr>
              <a:t>q </a:t>
            </a:r>
            <a:r>
              <a:rPr lang="en-US" dirty="0">
                <a:solidFill>
                  <a:schemeClr val="tx2"/>
                </a:solidFill>
              </a:rPr>
              <a:t>the proposition “I will finish writing the program,” </a:t>
            </a:r>
            <a:r>
              <a:rPr lang="en-US" i="1" dirty="0">
                <a:solidFill>
                  <a:schemeClr val="tx2"/>
                </a:solidFill>
              </a:rPr>
              <a:t>r </a:t>
            </a:r>
            <a:r>
              <a:rPr lang="en-US" dirty="0">
                <a:solidFill>
                  <a:schemeClr val="tx2"/>
                </a:solidFill>
              </a:rPr>
              <a:t>the proposition “I will go to sleep early,” and </a:t>
            </a:r>
            <a:r>
              <a:rPr lang="en-US" i="1" dirty="0">
                <a:solidFill>
                  <a:schemeClr val="tx2"/>
                </a:solidFill>
              </a:rPr>
              <a:t>s </a:t>
            </a:r>
            <a:r>
              <a:rPr lang="en-US" dirty="0">
                <a:solidFill>
                  <a:schemeClr val="tx2"/>
                </a:solidFill>
              </a:rPr>
              <a:t>the proposition “I Will wake up feeling refreshed.” Then the premises are </a:t>
            </a:r>
            <a:r>
              <a:rPr lang="en-US" i="1" dirty="0">
                <a:solidFill>
                  <a:schemeClr val="tx2"/>
                </a:solidFill>
              </a:rPr>
              <a:t>p </a:t>
            </a:r>
            <a:r>
              <a:rPr lang="en-US" dirty="0">
                <a:solidFill>
                  <a:schemeClr val="tx2"/>
                </a:solidFill>
              </a:rPr>
              <a:t>→ </a:t>
            </a:r>
            <a:r>
              <a:rPr lang="en-US" i="1" dirty="0" err="1">
                <a:solidFill>
                  <a:schemeClr val="tx2"/>
                </a:solidFill>
              </a:rPr>
              <a:t>q</a:t>
            </a:r>
            <a:r>
              <a:rPr lang="en-US" dirty="0" err="1">
                <a:solidFill>
                  <a:schemeClr val="tx2"/>
                </a:solidFill>
              </a:rPr>
              <a:t>,￢</a:t>
            </a:r>
            <a:r>
              <a:rPr lang="en-US" i="1" dirty="0" err="1">
                <a:solidFill>
                  <a:schemeClr val="tx2"/>
                </a:solidFill>
              </a:rPr>
              <a:t>p</a:t>
            </a:r>
            <a:r>
              <a:rPr lang="en-US" i="1" dirty="0">
                <a:solidFill>
                  <a:schemeClr val="tx2"/>
                </a:solidFill>
              </a:rPr>
              <a:t> </a:t>
            </a:r>
            <a:r>
              <a:rPr lang="en-US" dirty="0">
                <a:solidFill>
                  <a:schemeClr val="tx2"/>
                </a:solidFill>
              </a:rPr>
              <a:t>→ </a:t>
            </a:r>
            <a:r>
              <a:rPr lang="en-US" i="1" dirty="0">
                <a:solidFill>
                  <a:schemeClr val="tx2"/>
                </a:solidFill>
              </a:rPr>
              <a:t>r</a:t>
            </a:r>
            <a:r>
              <a:rPr lang="en-US" dirty="0">
                <a:solidFill>
                  <a:schemeClr val="tx2"/>
                </a:solidFill>
              </a:rPr>
              <a:t>, and </a:t>
            </a:r>
            <a:r>
              <a:rPr lang="en-US" i="1" dirty="0">
                <a:solidFill>
                  <a:schemeClr val="tx2"/>
                </a:solidFill>
              </a:rPr>
              <a:t>r </a:t>
            </a:r>
            <a:r>
              <a:rPr lang="en-US" dirty="0">
                <a:solidFill>
                  <a:schemeClr val="tx2"/>
                </a:solidFill>
              </a:rPr>
              <a:t>→ </a:t>
            </a:r>
            <a:r>
              <a:rPr lang="en-US" i="1" dirty="0">
                <a:solidFill>
                  <a:schemeClr val="tx2"/>
                </a:solidFill>
              </a:rPr>
              <a:t>s</a:t>
            </a:r>
            <a:r>
              <a:rPr lang="en-US" dirty="0">
                <a:solidFill>
                  <a:schemeClr val="tx2"/>
                </a:solidFill>
              </a:rPr>
              <a:t>. The desired conclusion is ￢</a:t>
            </a:r>
            <a:r>
              <a:rPr lang="en-US" i="1" dirty="0">
                <a:solidFill>
                  <a:schemeClr val="tx2"/>
                </a:solidFill>
              </a:rPr>
              <a:t>q </a:t>
            </a:r>
            <a:r>
              <a:rPr lang="en-US" dirty="0">
                <a:solidFill>
                  <a:schemeClr val="tx2"/>
                </a:solidFill>
              </a:rPr>
              <a:t>→ </a:t>
            </a:r>
            <a:r>
              <a:rPr lang="en-US" i="1" dirty="0">
                <a:solidFill>
                  <a:schemeClr val="tx2"/>
                </a:solidFill>
              </a:rPr>
              <a:t>s</a:t>
            </a:r>
            <a:r>
              <a:rPr lang="en-US" dirty="0" smtClean="0">
                <a:solidFill>
                  <a:schemeClr val="tx2"/>
                </a:solidFill>
              </a:rPr>
              <a:t>. We </a:t>
            </a:r>
            <a:r>
              <a:rPr lang="en-US" dirty="0">
                <a:solidFill>
                  <a:schemeClr val="tx2"/>
                </a:solidFill>
              </a:rPr>
              <a:t>need to give a valid argument with premises </a:t>
            </a:r>
            <a:r>
              <a:rPr lang="en-US" i="1" dirty="0">
                <a:solidFill>
                  <a:schemeClr val="tx2"/>
                </a:solidFill>
              </a:rPr>
              <a:t>p </a:t>
            </a:r>
            <a:r>
              <a:rPr lang="en-US" dirty="0">
                <a:solidFill>
                  <a:schemeClr val="tx2"/>
                </a:solidFill>
              </a:rPr>
              <a:t>→ </a:t>
            </a:r>
            <a:r>
              <a:rPr lang="en-US" i="1" dirty="0">
                <a:solidFill>
                  <a:schemeClr val="tx2"/>
                </a:solidFill>
              </a:rPr>
              <a:t>q</a:t>
            </a:r>
            <a:r>
              <a:rPr lang="en-US" dirty="0">
                <a:solidFill>
                  <a:schemeClr val="tx2"/>
                </a:solidFill>
              </a:rPr>
              <a:t>, ￢</a:t>
            </a:r>
            <a:r>
              <a:rPr lang="en-US" i="1" dirty="0">
                <a:solidFill>
                  <a:schemeClr val="tx2"/>
                </a:solidFill>
              </a:rPr>
              <a:t>p </a:t>
            </a:r>
            <a:r>
              <a:rPr lang="en-US" dirty="0">
                <a:solidFill>
                  <a:schemeClr val="tx2"/>
                </a:solidFill>
              </a:rPr>
              <a:t>→ </a:t>
            </a:r>
            <a:r>
              <a:rPr lang="en-US" i="1" dirty="0">
                <a:solidFill>
                  <a:schemeClr val="tx2"/>
                </a:solidFill>
              </a:rPr>
              <a:t>r</a:t>
            </a:r>
            <a:r>
              <a:rPr lang="en-US" dirty="0">
                <a:solidFill>
                  <a:schemeClr val="tx2"/>
                </a:solidFill>
              </a:rPr>
              <a:t>, and </a:t>
            </a:r>
            <a:r>
              <a:rPr lang="en-US" i="1" dirty="0">
                <a:solidFill>
                  <a:schemeClr val="tx2"/>
                </a:solidFill>
              </a:rPr>
              <a:t>r </a:t>
            </a:r>
            <a:r>
              <a:rPr lang="en-US" dirty="0">
                <a:solidFill>
                  <a:schemeClr val="tx2"/>
                </a:solidFill>
              </a:rPr>
              <a:t>→ </a:t>
            </a:r>
            <a:r>
              <a:rPr lang="en-US" i="1" dirty="0">
                <a:solidFill>
                  <a:schemeClr val="tx2"/>
                </a:solidFill>
              </a:rPr>
              <a:t>s </a:t>
            </a:r>
            <a:r>
              <a:rPr lang="en-US" dirty="0">
                <a:solidFill>
                  <a:schemeClr val="tx2"/>
                </a:solidFill>
              </a:rPr>
              <a:t>and conclusion ￢</a:t>
            </a:r>
            <a:r>
              <a:rPr lang="en-US" i="1" dirty="0">
                <a:solidFill>
                  <a:schemeClr val="tx2"/>
                </a:solidFill>
              </a:rPr>
              <a:t>q </a:t>
            </a:r>
            <a:r>
              <a:rPr lang="en-US" dirty="0">
                <a:solidFill>
                  <a:schemeClr val="tx2"/>
                </a:solidFill>
              </a:rPr>
              <a:t>→ </a:t>
            </a:r>
            <a:r>
              <a:rPr lang="en-US" i="1" dirty="0">
                <a:solidFill>
                  <a:schemeClr val="tx2"/>
                </a:solidFill>
              </a:rPr>
              <a:t>s</a:t>
            </a:r>
            <a:r>
              <a:rPr lang="en-US" dirty="0">
                <a:solidFill>
                  <a:schemeClr val="tx2"/>
                </a:solidFill>
              </a:rPr>
              <a:t>. This argument form shows that the premises lead to the desired conclusion.</a:t>
            </a:r>
          </a:p>
        </p:txBody>
      </p:sp>
      <p:sp>
        <p:nvSpPr>
          <p:cNvPr id="3" name="Rectangle 2"/>
          <p:cNvSpPr/>
          <p:nvPr/>
        </p:nvSpPr>
        <p:spPr>
          <a:xfrm>
            <a:off x="2316479" y="3912887"/>
            <a:ext cx="8421189" cy="2031325"/>
          </a:xfrm>
          <a:prstGeom prst="rect">
            <a:avLst/>
          </a:prstGeom>
        </p:spPr>
        <p:txBody>
          <a:bodyPr wrap="square">
            <a:spAutoFit/>
          </a:bodyPr>
          <a:lstStyle/>
          <a:p>
            <a:r>
              <a:rPr lang="en-US" b="1" dirty="0" smtClean="0">
                <a:solidFill>
                  <a:schemeClr val="tx2"/>
                </a:solidFill>
              </a:rPr>
              <a:t>Step 			Reason</a:t>
            </a:r>
          </a:p>
          <a:p>
            <a:r>
              <a:rPr lang="en-US" dirty="0" smtClean="0">
                <a:solidFill>
                  <a:schemeClr val="tx2"/>
                </a:solidFill>
              </a:rPr>
              <a:t>1. </a:t>
            </a:r>
            <a:r>
              <a:rPr lang="en-US" i="1" dirty="0" smtClean="0">
                <a:solidFill>
                  <a:schemeClr val="tx2"/>
                </a:solidFill>
              </a:rPr>
              <a:t>p </a:t>
            </a:r>
            <a:r>
              <a:rPr lang="en-US" dirty="0" smtClean="0">
                <a:solidFill>
                  <a:schemeClr val="tx2"/>
                </a:solidFill>
              </a:rPr>
              <a:t>→ </a:t>
            </a:r>
            <a:r>
              <a:rPr lang="en-US" i="1" dirty="0" smtClean="0">
                <a:solidFill>
                  <a:schemeClr val="tx2"/>
                </a:solidFill>
              </a:rPr>
              <a:t>q 		</a:t>
            </a:r>
            <a:r>
              <a:rPr lang="en-US" dirty="0" smtClean="0">
                <a:solidFill>
                  <a:schemeClr val="tx2"/>
                </a:solidFill>
              </a:rPr>
              <a:t>Premise</a:t>
            </a:r>
          </a:p>
          <a:p>
            <a:r>
              <a:rPr lang="en-US" dirty="0" smtClean="0">
                <a:solidFill>
                  <a:schemeClr val="tx2"/>
                </a:solidFill>
              </a:rPr>
              <a:t>2. ￢</a:t>
            </a:r>
            <a:r>
              <a:rPr lang="en-US" i="1" dirty="0" smtClean="0">
                <a:solidFill>
                  <a:schemeClr val="tx2"/>
                </a:solidFill>
              </a:rPr>
              <a:t>q </a:t>
            </a:r>
            <a:r>
              <a:rPr lang="en-US" dirty="0" smtClean="0">
                <a:solidFill>
                  <a:schemeClr val="tx2"/>
                </a:solidFill>
              </a:rPr>
              <a:t>→￢</a:t>
            </a:r>
            <a:r>
              <a:rPr lang="en-US" i="1" dirty="0" smtClean="0">
                <a:solidFill>
                  <a:schemeClr val="tx2"/>
                </a:solidFill>
              </a:rPr>
              <a:t>p 		</a:t>
            </a:r>
            <a:r>
              <a:rPr lang="en-US" dirty="0" err="1" smtClean="0">
                <a:solidFill>
                  <a:schemeClr val="tx2"/>
                </a:solidFill>
              </a:rPr>
              <a:t>Contrapositive</a:t>
            </a:r>
            <a:r>
              <a:rPr lang="en-US" dirty="0" smtClean="0">
                <a:solidFill>
                  <a:schemeClr val="tx2"/>
                </a:solidFill>
              </a:rPr>
              <a:t> of (1)</a:t>
            </a:r>
          </a:p>
          <a:p>
            <a:r>
              <a:rPr lang="en-US" dirty="0" smtClean="0">
                <a:solidFill>
                  <a:schemeClr val="tx2"/>
                </a:solidFill>
              </a:rPr>
              <a:t>3. ￢</a:t>
            </a:r>
            <a:r>
              <a:rPr lang="en-US" i="1" dirty="0" smtClean="0">
                <a:solidFill>
                  <a:schemeClr val="tx2"/>
                </a:solidFill>
              </a:rPr>
              <a:t>p </a:t>
            </a:r>
            <a:r>
              <a:rPr lang="en-US" dirty="0" smtClean="0">
                <a:solidFill>
                  <a:schemeClr val="tx2"/>
                </a:solidFill>
              </a:rPr>
              <a:t>→ </a:t>
            </a:r>
            <a:r>
              <a:rPr lang="en-US" i="1" dirty="0" smtClean="0">
                <a:solidFill>
                  <a:schemeClr val="tx2"/>
                </a:solidFill>
              </a:rPr>
              <a:t>r 		</a:t>
            </a:r>
            <a:r>
              <a:rPr lang="en-US" dirty="0" smtClean="0">
                <a:solidFill>
                  <a:schemeClr val="tx2"/>
                </a:solidFill>
              </a:rPr>
              <a:t>Premise</a:t>
            </a:r>
          </a:p>
          <a:p>
            <a:r>
              <a:rPr lang="en-US" dirty="0" smtClean="0">
                <a:solidFill>
                  <a:schemeClr val="tx2"/>
                </a:solidFill>
              </a:rPr>
              <a:t>4. ￢</a:t>
            </a:r>
            <a:r>
              <a:rPr lang="en-US" i="1" dirty="0" smtClean="0">
                <a:solidFill>
                  <a:schemeClr val="tx2"/>
                </a:solidFill>
              </a:rPr>
              <a:t>q </a:t>
            </a:r>
            <a:r>
              <a:rPr lang="en-US" dirty="0" smtClean="0">
                <a:solidFill>
                  <a:schemeClr val="tx2"/>
                </a:solidFill>
              </a:rPr>
              <a:t>→ </a:t>
            </a:r>
            <a:r>
              <a:rPr lang="en-US" i="1" dirty="0" smtClean="0">
                <a:solidFill>
                  <a:schemeClr val="tx2"/>
                </a:solidFill>
              </a:rPr>
              <a:t>r 		</a:t>
            </a:r>
            <a:r>
              <a:rPr lang="en-US" dirty="0" smtClean="0">
                <a:solidFill>
                  <a:schemeClr val="tx2"/>
                </a:solidFill>
              </a:rPr>
              <a:t>Hypothetical syllogism using (2) and (3)</a:t>
            </a:r>
          </a:p>
          <a:p>
            <a:r>
              <a:rPr lang="en-US" dirty="0" smtClean="0">
                <a:solidFill>
                  <a:schemeClr val="tx2"/>
                </a:solidFill>
              </a:rPr>
              <a:t>5. </a:t>
            </a:r>
            <a:r>
              <a:rPr lang="en-US" i="1" dirty="0" smtClean="0">
                <a:solidFill>
                  <a:schemeClr val="tx2"/>
                </a:solidFill>
              </a:rPr>
              <a:t>r </a:t>
            </a:r>
            <a:r>
              <a:rPr lang="en-US" dirty="0" smtClean="0">
                <a:solidFill>
                  <a:schemeClr val="tx2"/>
                </a:solidFill>
              </a:rPr>
              <a:t>→ </a:t>
            </a:r>
            <a:r>
              <a:rPr lang="en-US" i="1" dirty="0" smtClean="0">
                <a:solidFill>
                  <a:schemeClr val="tx2"/>
                </a:solidFill>
              </a:rPr>
              <a:t>s 		</a:t>
            </a:r>
            <a:r>
              <a:rPr lang="en-US" dirty="0" smtClean="0">
                <a:solidFill>
                  <a:schemeClr val="tx2"/>
                </a:solidFill>
              </a:rPr>
              <a:t>Premise</a:t>
            </a:r>
          </a:p>
          <a:p>
            <a:r>
              <a:rPr lang="en-US" dirty="0" smtClean="0">
                <a:solidFill>
                  <a:schemeClr val="tx2"/>
                </a:solidFill>
              </a:rPr>
              <a:t>6. ￢</a:t>
            </a:r>
            <a:r>
              <a:rPr lang="en-US" i="1" dirty="0" smtClean="0">
                <a:solidFill>
                  <a:schemeClr val="tx2"/>
                </a:solidFill>
              </a:rPr>
              <a:t>q </a:t>
            </a:r>
            <a:r>
              <a:rPr lang="en-US" dirty="0" smtClean="0">
                <a:solidFill>
                  <a:schemeClr val="tx2"/>
                </a:solidFill>
              </a:rPr>
              <a:t>→ </a:t>
            </a:r>
            <a:r>
              <a:rPr lang="en-US" i="1" dirty="0" smtClean="0">
                <a:solidFill>
                  <a:schemeClr val="tx2"/>
                </a:solidFill>
              </a:rPr>
              <a:t>s 		</a:t>
            </a:r>
            <a:r>
              <a:rPr lang="en-US" dirty="0" smtClean="0">
                <a:solidFill>
                  <a:schemeClr val="tx2"/>
                </a:solidFill>
              </a:rPr>
              <a:t>Hypothetical syllogism using (4) and (5)</a:t>
            </a:r>
            <a:endParaRPr lang="en-US" dirty="0">
              <a:solidFill>
                <a:schemeClr val="tx2"/>
              </a:solidFill>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56754" y="213360"/>
            <a:ext cx="11848012" cy="2308324"/>
          </a:xfrm>
          <a:prstGeom prst="rect">
            <a:avLst/>
          </a:prstGeom>
          <a:noFill/>
          <a:ln w="9525">
            <a:noFill/>
            <a:miter lim="800000"/>
            <a:headEnd/>
            <a:tailEnd/>
          </a:ln>
        </p:spPr>
        <p:txBody>
          <a:bodyPr wrap="square">
            <a:spAutoFit/>
          </a:bodyPr>
          <a:lstStyle/>
          <a:p>
            <a:pPr algn="just"/>
            <a:r>
              <a:rPr lang="en-US" b="1" dirty="0"/>
              <a:t>EXAMPLE 12 </a:t>
            </a:r>
            <a:r>
              <a:rPr lang="en-US" dirty="0"/>
              <a:t>Use resolution to show that the hypotheses “Jasmine is skiing or it is not snowing” and “It is snowing or Bart is playing hockey” imply that “Jasmine is skiing or Bart is playing hockey.”</a:t>
            </a:r>
          </a:p>
          <a:p>
            <a:pPr algn="just"/>
            <a:endParaRPr lang="en-US" dirty="0"/>
          </a:p>
          <a:p>
            <a:pPr algn="just"/>
            <a:r>
              <a:rPr lang="en-US" i="1" dirty="0"/>
              <a:t>Solution: </a:t>
            </a:r>
            <a:r>
              <a:rPr lang="en-US" dirty="0"/>
              <a:t>Let </a:t>
            </a:r>
            <a:r>
              <a:rPr lang="en-US" i="1" dirty="0"/>
              <a:t>p </a:t>
            </a:r>
            <a:r>
              <a:rPr lang="en-US" dirty="0"/>
              <a:t>be the proposition “It is snowing,” </a:t>
            </a:r>
            <a:r>
              <a:rPr lang="en-US" i="1" dirty="0"/>
              <a:t>q </a:t>
            </a:r>
            <a:r>
              <a:rPr lang="en-US" dirty="0"/>
              <a:t>the proposition “Jasmine is skiing,” and </a:t>
            </a:r>
            <a:r>
              <a:rPr lang="en-US" i="1" dirty="0"/>
              <a:t>r </a:t>
            </a:r>
            <a:r>
              <a:rPr lang="en-US" dirty="0"/>
              <a:t>the proposition “Bart is playing hockey.”We can represent the hypotheses as ￢</a:t>
            </a:r>
            <a:r>
              <a:rPr lang="en-US" i="1" dirty="0"/>
              <a:t>p </a:t>
            </a:r>
            <a:r>
              <a:rPr lang="en-US" dirty="0"/>
              <a:t>∨ </a:t>
            </a:r>
            <a:r>
              <a:rPr lang="en-US" i="1" dirty="0"/>
              <a:t>q </a:t>
            </a:r>
            <a:r>
              <a:rPr lang="en-US" dirty="0"/>
              <a:t>and </a:t>
            </a:r>
            <a:r>
              <a:rPr lang="en-US" i="1" dirty="0"/>
              <a:t>p </a:t>
            </a:r>
            <a:r>
              <a:rPr lang="en-US" dirty="0"/>
              <a:t>∨ </a:t>
            </a:r>
            <a:r>
              <a:rPr lang="en-US" i="1" dirty="0"/>
              <a:t>r</a:t>
            </a:r>
            <a:r>
              <a:rPr lang="en-US" dirty="0"/>
              <a:t>, respectively. Using resolution, the proposition </a:t>
            </a:r>
            <a:r>
              <a:rPr lang="en-US" i="1" dirty="0"/>
              <a:t>q </a:t>
            </a:r>
            <a:r>
              <a:rPr lang="en-US" dirty="0"/>
              <a:t>∨ </a:t>
            </a:r>
            <a:r>
              <a:rPr lang="en-US" i="1" dirty="0"/>
              <a:t>r</a:t>
            </a:r>
            <a:r>
              <a:rPr lang="en-US" dirty="0"/>
              <a:t>, “Jasmine is skiing or Bart is playing hockey,” follows.</a:t>
            </a:r>
          </a:p>
        </p:txBody>
      </p:sp>
      <p:pic>
        <p:nvPicPr>
          <p:cNvPr id="27651" name="Picture 4"/>
          <p:cNvPicPr>
            <a:picLocks noChangeAspect="1" noChangeArrowheads="1"/>
          </p:cNvPicPr>
          <p:nvPr/>
        </p:nvPicPr>
        <p:blipFill>
          <a:blip r:embed="rId3"/>
          <a:srcRect/>
          <a:stretch>
            <a:fillRect/>
          </a:stretch>
        </p:blipFill>
        <p:spPr bwMode="auto">
          <a:xfrm>
            <a:off x="200299" y="2453640"/>
            <a:ext cx="8288779" cy="851263"/>
          </a:xfrm>
          <a:prstGeom prst="rect">
            <a:avLst/>
          </a:prstGeom>
          <a:noFill/>
          <a:ln w="9525">
            <a:noFill/>
            <a:miter lim="800000"/>
            <a:headEnd/>
            <a:tailEnd/>
          </a:ln>
        </p:spPr>
      </p:pic>
      <p:sp>
        <p:nvSpPr>
          <p:cNvPr id="4" name="Text Box 4"/>
          <p:cNvSpPr txBox="1">
            <a:spLocks noChangeArrowheads="1"/>
          </p:cNvSpPr>
          <p:nvPr/>
        </p:nvSpPr>
        <p:spPr bwMode="auto">
          <a:xfrm>
            <a:off x="197393" y="3402875"/>
            <a:ext cx="11715931" cy="1200329"/>
          </a:xfrm>
          <a:prstGeom prst="rect">
            <a:avLst/>
          </a:prstGeom>
          <a:noFill/>
          <a:ln w="9525">
            <a:noFill/>
            <a:miter lim="800000"/>
            <a:headEnd/>
            <a:tailEnd/>
          </a:ln>
        </p:spPr>
        <p:txBody>
          <a:bodyPr wrap="square">
            <a:spAutoFit/>
          </a:bodyPr>
          <a:lstStyle/>
          <a:p>
            <a:pPr algn="just"/>
            <a:r>
              <a:rPr lang="en-US" b="1" dirty="0">
                <a:solidFill>
                  <a:schemeClr val="tx2"/>
                </a:solidFill>
              </a:rPr>
              <a:t>Rules of Inference for Quantified Statements</a:t>
            </a:r>
          </a:p>
          <a:p>
            <a:pPr algn="just"/>
            <a:r>
              <a:rPr lang="en-US" dirty="0">
                <a:solidFill>
                  <a:schemeClr val="tx2"/>
                </a:solidFill>
              </a:rPr>
              <a:t>We have discussed rules of inference for propositions. We will </a:t>
            </a:r>
            <a:r>
              <a:rPr lang="en-US" dirty="0" err="1">
                <a:solidFill>
                  <a:schemeClr val="tx2"/>
                </a:solidFill>
              </a:rPr>
              <a:t>nowdescribe</a:t>
            </a:r>
            <a:r>
              <a:rPr lang="en-US" dirty="0">
                <a:solidFill>
                  <a:schemeClr val="tx2"/>
                </a:solidFill>
              </a:rPr>
              <a:t> some important rules of inference for statements involving quantifiers. These rules of inference are used extensively</a:t>
            </a:r>
          </a:p>
          <a:p>
            <a:pPr algn="just"/>
            <a:r>
              <a:rPr lang="en-US" dirty="0">
                <a:solidFill>
                  <a:schemeClr val="tx2"/>
                </a:solidFill>
              </a:rPr>
              <a:t>in mathematical arguments, often without being explicitly mentioned.</a:t>
            </a:r>
          </a:p>
        </p:txBody>
      </p:sp>
      <p:graphicFrame>
        <p:nvGraphicFramePr>
          <p:cNvPr id="36866" name="Object 5"/>
          <p:cNvGraphicFramePr>
            <a:graphicFrameLocks noChangeAspect="1"/>
          </p:cNvGraphicFramePr>
          <p:nvPr/>
        </p:nvGraphicFramePr>
        <p:xfrm>
          <a:off x="3287485" y="4626974"/>
          <a:ext cx="4785361" cy="2024378"/>
        </p:xfrm>
        <a:graphic>
          <a:graphicData uri="http://schemas.openxmlformats.org/presentationml/2006/ole">
            <p:oleObj spid="_x0000_s36866" name="Bitmap Image" r:id="rId4" imgW="5106113" imgH="3524742" progId="PBrush">
              <p:embed/>
            </p:oleObj>
          </a:graphicData>
        </a:graphic>
      </p:graphicFrame>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304800" y="381000"/>
            <a:ext cx="11480800" cy="2554288"/>
          </a:xfrm>
          <a:prstGeom prst="rect">
            <a:avLst/>
          </a:prstGeom>
          <a:noFill/>
          <a:ln w="9525">
            <a:noFill/>
            <a:miter lim="800000"/>
            <a:headEnd/>
            <a:tailEnd/>
          </a:ln>
        </p:spPr>
        <p:txBody>
          <a:bodyPr>
            <a:spAutoFit/>
          </a:bodyPr>
          <a:lstStyle/>
          <a:p>
            <a:pPr algn="just"/>
            <a:r>
              <a:rPr lang="en-US" sz="2000" b="1" dirty="0">
                <a:solidFill>
                  <a:schemeClr val="tx2"/>
                </a:solidFill>
              </a:rPr>
              <a:t>EXAMPLE 13 </a:t>
            </a:r>
            <a:r>
              <a:rPr lang="en-US" sz="2000" dirty="0">
                <a:solidFill>
                  <a:schemeClr val="tx2"/>
                </a:solidFill>
              </a:rPr>
              <a:t>Show that the premises “Everyone in this discrete mathematics class has taken a course in computer science” and “Marla is a student in this class” imply the conclusion “Marla has taken a course in computer science.”</a:t>
            </a:r>
          </a:p>
          <a:p>
            <a:pPr algn="just"/>
            <a:endParaRPr lang="en-US" sz="2000" i="1" dirty="0">
              <a:solidFill>
                <a:schemeClr val="tx2"/>
              </a:solidFill>
            </a:endParaRPr>
          </a:p>
          <a:p>
            <a:pPr algn="just"/>
            <a:r>
              <a:rPr lang="en-US" sz="2000" i="1" dirty="0">
                <a:solidFill>
                  <a:schemeClr val="tx2"/>
                </a:solidFill>
              </a:rPr>
              <a:t>Solution: </a:t>
            </a:r>
            <a:r>
              <a:rPr lang="en-US" sz="2000" dirty="0">
                <a:solidFill>
                  <a:schemeClr val="tx2"/>
                </a:solidFill>
              </a:rPr>
              <a:t>Let </a:t>
            </a:r>
            <a:r>
              <a:rPr lang="en-US" sz="2000" i="1" dirty="0">
                <a:solidFill>
                  <a:schemeClr val="tx2"/>
                </a:solidFill>
              </a:rPr>
              <a:t>D(x) </a:t>
            </a:r>
            <a:r>
              <a:rPr lang="en-US" sz="2000" dirty="0">
                <a:solidFill>
                  <a:schemeClr val="tx2"/>
                </a:solidFill>
              </a:rPr>
              <a:t>denote “</a:t>
            </a:r>
            <a:r>
              <a:rPr lang="en-US" sz="2000" i="1" dirty="0">
                <a:solidFill>
                  <a:schemeClr val="tx2"/>
                </a:solidFill>
              </a:rPr>
              <a:t>x </a:t>
            </a:r>
            <a:r>
              <a:rPr lang="en-US" sz="2000" dirty="0">
                <a:solidFill>
                  <a:schemeClr val="tx2"/>
                </a:solidFill>
              </a:rPr>
              <a:t>is in this discrete mathematics class,” and let </a:t>
            </a:r>
            <a:r>
              <a:rPr lang="en-US" sz="2000" i="1" dirty="0">
                <a:solidFill>
                  <a:schemeClr val="tx2"/>
                </a:solidFill>
              </a:rPr>
              <a:t>C(x) </a:t>
            </a:r>
            <a:r>
              <a:rPr lang="en-US" sz="2000" dirty="0">
                <a:solidFill>
                  <a:schemeClr val="tx2"/>
                </a:solidFill>
              </a:rPr>
              <a:t>denote “</a:t>
            </a:r>
            <a:r>
              <a:rPr lang="en-US" sz="2000" i="1" dirty="0">
                <a:solidFill>
                  <a:schemeClr val="tx2"/>
                </a:solidFill>
              </a:rPr>
              <a:t>x </a:t>
            </a:r>
            <a:r>
              <a:rPr lang="en-US" sz="2000" dirty="0">
                <a:solidFill>
                  <a:schemeClr val="tx2"/>
                </a:solidFill>
              </a:rPr>
              <a:t>has taken a course in computer science.” Then the premises are ∀</a:t>
            </a:r>
            <a:r>
              <a:rPr lang="en-US" sz="2000" i="1" dirty="0">
                <a:solidFill>
                  <a:schemeClr val="tx2"/>
                </a:solidFill>
              </a:rPr>
              <a:t>x(D(x) </a:t>
            </a:r>
            <a:r>
              <a:rPr lang="en-US" sz="2000" dirty="0">
                <a:solidFill>
                  <a:schemeClr val="tx2"/>
                </a:solidFill>
              </a:rPr>
              <a:t>→ </a:t>
            </a:r>
            <a:r>
              <a:rPr lang="en-US" sz="2000" i="1" dirty="0">
                <a:solidFill>
                  <a:schemeClr val="tx2"/>
                </a:solidFill>
              </a:rPr>
              <a:t>C(x)) </a:t>
            </a:r>
            <a:r>
              <a:rPr lang="en-US" sz="2000" dirty="0">
                <a:solidFill>
                  <a:schemeClr val="tx2"/>
                </a:solidFill>
              </a:rPr>
              <a:t>and </a:t>
            </a:r>
            <a:r>
              <a:rPr lang="en-US" sz="2000" i="1" dirty="0">
                <a:solidFill>
                  <a:schemeClr val="tx2"/>
                </a:solidFill>
              </a:rPr>
              <a:t>D</a:t>
            </a:r>
            <a:r>
              <a:rPr lang="en-US" sz="2000" dirty="0">
                <a:solidFill>
                  <a:schemeClr val="tx2"/>
                </a:solidFill>
              </a:rPr>
              <a:t>(Marla). The conclusion is </a:t>
            </a:r>
            <a:r>
              <a:rPr lang="en-US" sz="2000" i="1" dirty="0">
                <a:solidFill>
                  <a:schemeClr val="tx2"/>
                </a:solidFill>
              </a:rPr>
              <a:t>C</a:t>
            </a:r>
            <a:r>
              <a:rPr lang="en-US" sz="2000" dirty="0">
                <a:solidFill>
                  <a:schemeClr val="tx2"/>
                </a:solidFill>
              </a:rPr>
              <a:t>(Marla). The following steps can be used to establish the conclusion from the premises.</a:t>
            </a:r>
          </a:p>
        </p:txBody>
      </p:sp>
      <p:sp>
        <p:nvSpPr>
          <p:cNvPr id="28675" name="Text Box 5"/>
          <p:cNvSpPr txBox="1">
            <a:spLocks noChangeArrowheads="1"/>
          </p:cNvSpPr>
          <p:nvPr/>
        </p:nvSpPr>
        <p:spPr bwMode="auto">
          <a:xfrm>
            <a:off x="508000" y="3200400"/>
            <a:ext cx="10871200" cy="1477328"/>
          </a:xfrm>
          <a:prstGeom prst="rect">
            <a:avLst/>
          </a:prstGeom>
          <a:noFill/>
          <a:ln w="9525">
            <a:noFill/>
            <a:miter lim="800000"/>
            <a:headEnd/>
            <a:tailEnd/>
          </a:ln>
        </p:spPr>
        <p:txBody>
          <a:bodyPr>
            <a:spAutoFit/>
          </a:bodyPr>
          <a:lstStyle/>
          <a:p>
            <a:r>
              <a:rPr lang="en-US" b="1" dirty="0">
                <a:solidFill>
                  <a:schemeClr val="tx2"/>
                </a:solidFill>
              </a:rPr>
              <a:t>Step 				Reason</a:t>
            </a:r>
          </a:p>
          <a:p>
            <a:r>
              <a:rPr lang="en-US" dirty="0">
                <a:solidFill>
                  <a:schemeClr val="tx2"/>
                </a:solidFill>
              </a:rPr>
              <a:t>1. ∀</a:t>
            </a:r>
            <a:r>
              <a:rPr lang="en-US" i="1" dirty="0">
                <a:solidFill>
                  <a:schemeClr val="tx2"/>
                </a:solidFill>
              </a:rPr>
              <a:t>x(D(x) </a:t>
            </a:r>
            <a:r>
              <a:rPr lang="en-US" dirty="0">
                <a:solidFill>
                  <a:schemeClr val="tx2"/>
                </a:solidFill>
              </a:rPr>
              <a:t>→ </a:t>
            </a:r>
            <a:r>
              <a:rPr lang="en-US" i="1" dirty="0">
                <a:solidFill>
                  <a:schemeClr val="tx2"/>
                </a:solidFill>
              </a:rPr>
              <a:t>C(x)) 		</a:t>
            </a:r>
            <a:r>
              <a:rPr lang="en-US" dirty="0">
                <a:solidFill>
                  <a:schemeClr val="tx2"/>
                </a:solidFill>
              </a:rPr>
              <a:t>Premise</a:t>
            </a:r>
          </a:p>
          <a:p>
            <a:r>
              <a:rPr lang="en-US" dirty="0">
                <a:solidFill>
                  <a:schemeClr val="tx2"/>
                </a:solidFill>
              </a:rPr>
              <a:t>2. </a:t>
            </a:r>
            <a:r>
              <a:rPr lang="en-US" i="1" dirty="0">
                <a:solidFill>
                  <a:schemeClr val="tx2"/>
                </a:solidFill>
              </a:rPr>
              <a:t>D</a:t>
            </a:r>
            <a:r>
              <a:rPr lang="en-US" dirty="0">
                <a:solidFill>
                  <a:schemeClr val="tx2"/>
                </a:solidFill>
              </a:rPr>
              <a:t>(Marla)→</a:t>
            </a:r>
            <a:r>
              <a:rPr lang="en-US" i="1" dirty="0">
                <a:solidFill>
                  <a:schemeClr val="tx2"/>
                </a:solidFill>
              </a:rPr>
              <a:t>C</a:t>
            </a:r>
            <a:r>
              <a:rPr lang="en-US" dirty="0">
                <a:solidFill>
                  <a:schemeClr val="tx2"/>
                </a:solidFill>
              </a:rPr>
              <a:t>(Marla) 	Universal instantiation from (1)</a:t>
            </a:r>
          </a:p>
          <a:p>
            <a:r>
              <a:rPr lang="en-US" dirty="0">
                <a:solidFill>
                  <a:schemeClr val="tx2"/>
                </a:solidFill>
              </a:rPr>
              <a:t>3. </a:t>
            </a:r>
            <a:r>
              <a:rPr lang="en-US" i="1" dirty="0">
                <a:solidFill>
                  <a:schemeClr val="tx2"/>
                </a:solidFill>
              </a:rPr>
              <a:t>D</a:t>
            </a:r>
            <a:r>
              <a:rPr lang="en-US" dirty="0">
                <a:solidFill>
                  <a:schemeClr val="tx2"/>
                </a:solidFill>
              </a:rPr>
              <a:t>(Marla) 			Premise</a:t>
            </a:r>
          </a:p>
          <a:p>
            <a:r>
              <a:rPr lang="en-US" dirty="0">
                <a:solidFill>
                  <a:schemeClr val="tx2"/>
                </a:solidFill>
              </a:rPr>
              <a:t>4. </a:t>
            </a:r>
            <a:r>
              <a:rPr lang="en-US" i="1" dirty="0">
                <a:solidFill>
                  <a:schemeClr val="tx2"/>
                </a:solidFill>
              </a:rPr>
              <a:t>C</a:t>
            </a:r>
            <a:r>
              <a:rPr lang="en-US" dirty="0">
                <a:solidFill>
                  <a:schemeClr val="tx2"/>
                </a:solidFill>
              </a:rPr>
              <a:t>(Marla) 			Modus ponens from (2) and (3)</a:t>
            </a:r>
          </a:p>
        </p:txBody>
      </p:sp>
      <p:pic>
        <p:nvPicPr>
          <p:cNvPr id="28676" name="Picture 5"/>
          <p:cNvPicPr>
            <a:picLocks noChangeAspect="1" noChangeArrowheads="1"/>
          </p:cNvPicPr>
          <p:nvPr/>
        </p:nvPicPr>
        <p:blipFill>
          <a:blip r:embed="rId2"/>
          <a:srcRect/>
          <a:stretch>
            <a:fillRect/>
          </a:stretch>
        </p:blipFill>
        <p:spPr bwMode="auto">
          <a:xfrm>
            <a:off x="1117600" y="5181600"/>
            <a:ext cx="9144000" cy="1447800"/>
          </a:xfrm>
          <a:prstGeom prst="rect">
            <a:avLst/>
          </a:prstGeom>
          <a:noFill/>
          <a:ln w="9525">
            <a:noFill/>
            <a:miter lim="800000"/>
            <a:headEnd/>
            <a:tailEnd/>
          </a:ln>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304800" y="228600"/>
            <a:ext cx="11277600" cy="1754326"/>
          </a:xfrm>
          <a:prstGeom prst="rect">
            <a:avLst/>
          </a:prstGeom>
          <a:noFill/>
          <a:ln w="9525">
            <a:noFill/>
            <a:miter lim="800000"/>
            <a:headEnd/>
            <a:tailEnd/>
          </a:ln>
        </p:spPr>
        <p:txBody>
          <a:bodyPr>
            <a:spAutoFit/>
          </a:bodyPr>
          <a:lstStyle/>
          <a:p>
            <a:pPr algn="just"/>
            <a:r>
              <a:rPr lang="en-US" b="1">
                <a:solidFill>
                  <a:schemeClr val="tx2"/>
                </a:solidFill>
              </a:rPr>
              <a:t>EXAMPLE 14: </a:t>
            </a:r>
            <a:r>
              <a:rPr lang="en-US">
                <a:solidFill>
                  <a:schemeClr val="tx2"/>
                </a:solidFill>
              </a:rPr>
              <a:t>Show that the premises “A student in this class has not read the book,” and “Everyone in this class passed the first exam” imply the conclusion “Someone who passed the first exam has not read the book.”</a:t>
            </a:r>
          </a:p>
          <a:p>
            <a:pPr algn="just"/>
            <a:r>
              <a:rPr lang="en-US" i="1">
                <a:solidFill>
                  <a:schemeClr val="tx2"/>
                </a:solidFill>
              </a:rPr>
              <a:t>Solution: </a:t>
            </a:r>
            <a:r>
              <a:rPr lang="en-US">
                <a:solidFill>
                  <a:schemeClr val="tx2"/>
                </a:solidFill>
              </a:rPr>
              <a:t>Let </a:t>
            </a:r>
            <a:r>
              <a:rPr lang="en-US" i="1">
                <a:solidFill>
                  <a:schemeClr val="tx2"/>
                </a:solidFill>
              </a:rPr>
              <a:t>C(x) </a:t>
            </a:r>
            <a:r>
              <a:rPr lang="en-US">
                <a:solidFill>
                  <a:schemeClr val="tx2"/>
                </a:solidFill>
              </a:rPr>
              <a:t>be “</a:t>
            </a:r>
            <a:r>
              <a:rPr lang="en-US" i="1">
                <a:solidFill>
                  <a:schemeClr val="tx2"/>
                </a:solidFill>
              </a:rPr>
              <a:t>x </a:t>
            </a:r>
            <a:r>
              <a:rPr lang="en-US">
                <a:solidFill>
                  <a:schemeClr val="tx2"/>
                </a:solidFill>
              </a:rPr>
              <a:t>is in this class,” </a:t>
            </a:r>
            <a:r>
              <a:rPr lang="en-US" i="1">
                <a:solidFill>
                  <a:schemeClr val="tx2"/>
                </a:solidFill>
              </a:rPr>
              <a:t>B(x) </a:t>
            </a:r>
            <a:r>
              <a:rPr lang="en-US">
                <a:solidFill>
                  <a:schemeClr val="tx2"/>
                </a:solidFill>
              </a:rPr>
              <a:t>be “</a:t>
            </a:r>
            <a:r>
              <a:rPr lang="en-US" i="1">
                <a:solidFill>
                  <a:schemeClr val="tx2"/>
                </a:solidFill>
              </a:rPr>
              <a:t>x </a:t>
            </a:r>
            <a:r>
              <a:rPr lang="en-US">
                <a:solidFill>
                  <a:schemeClr val="tx2"/>
                </a:solidFill>
              </a:rPr>
              <a:t>has read the book,” and </a:t>
            </a:r>
            <a:r>
              <a:rPr lang="en-US" i="1">
                <a:solidFill>
                  <a:schemeClr val="tx2"/>
                </a:solidFill>
              </a:rPr>
              <a:t>P(x) </a:t>
            </a:r>
            <a:r>
              <a:rPr lang="en-US">
                <a:solidFill>
                  <a:schemeClr val="tx2"/>
                </a:solidFill>
              </a:rPr>
              <a:t>be “</a:t>
            </a:r>
            <a:r>
              <a:rPr lang="en-US" i="1">
                <a:solidFill>
                  <a:schemeClr val="tx2"/>
                </a:solidFill>
              </a:rPr>
              <a:t>x </a:t>
            </a:r>
            <a:r>
              <a:rPr lang="en-US">
                <a:solidFill>
                  <a:schemeClr val="tx2"/>
                </a:solidFill>
              </a:rPr>
              <a:t>passed the first exam.” The premises are ∃</a:t>
            </a:r>
            <a:r>
              <a:rPr lang="en-US" i="1">
                <a:solidFill>
                  <a:schemeClr val="tx2"/>
                </a:solidFill>
              </a:rPr>
              <a:t>x(C(x)</a:t>
            </a:r>
            <a:r>
              <a:rPr lang="en-US">
                <a:solidFill>
                  <a:schemeClr val="tx2"/>
                </a:solidFill>
              </a:rPr>
              <a:t>∧￢</a:t>
            </a:r>
            <a:r>
              <a:rPr lang="en-US" i="1">
                <a:solidFill>
                  <a:schemeClr val="tx2"/>
                </a:solidFill>
              </a:rPr>
              <a:t>B(x)) </a:t>
            </a:r>
            <a:r>
              <a:rPr lang="en-US">
                <a:solidFill>
                  <a:schemeClr val="tx2"/>
                </a:solidFill>
              </a:rPr>
              <a:t>and ∀</a:t>
            </a:r>
            <a:r>
              <a:rPr lang="en-US" i="1">
                <a:solidFill>
                  <a:schemeClr val="tx2"/>
                </a:solidFill>
              </a:rPr>
              <a:t>x(C(x) </a:t>
            </a:r>
            <a:r>
              <a:rPr lang="en-US">
                <a:solidFill>
                  <a:schemeClr val="tx2"/>
                </a:solidFill>
              </a:rPr>
              <a:t>→ </a:t>
            </a:r>
            <a:r>
              <a:rPr lang="en-US" i="1">
                <a:solidFill>
                  <a:schemeClr val="tx2"/>
                </a:solidFill>
              </a:rPr>
              <a:t>P(x))</a:t>
            </a:r>
            <a:r>
              <a:rPr lang="en-US">
                <a:solidFill>
                  <a:schemeClr val="tx2"/>
                </a:solidFill>
              </a:rPr>
              <a:t>. The conclusion</a:t>
            </a:r>
          </a:p>
          <a:p>
            <a:pPr algn="just"/>
            <a:r>
              <a:rPr lang="en-US">
                <a:solidFill>
                  <a:schemeClr val="tx2"/>
                </a:solidFill>
              </a:rPr>
              <a:t>is ∃</a:t>
            </a:r>
            <a:r>
              <a:rPr lang="en-US" i="1">
                <a:solidFill>
                  <a:schemeClr val="tx2"/>
                </a:solidFill>
              </a:rPr>
              <a:t>x(P(x)</a:t>
            </a:r>
            <a:r>
              <a:rPr lang="en-US">
                <a:solidFill>
                  <a:schemeClr val="tx2"/>
                </a:solidFill>
              </a:rPr>
              <a:t>∧￢</a:t>
            </a:r>
            <a:r>
              <a:rPr lang="en-US" i="1">
                <a:solidFill>
                  <a:schemeClr val="tx2"/>
                </a:solidFill>
              </a:rPr>
              <a:t>B(x))</a:t>
            </a:r>
            <a:r>
              <a:rPr lang="en-US">
                <a:solidFill>
                  <a:schemeClr val="tx2"/>
                </a:solidFill>
              </a:rPr>
              <a:t>. These steps can be used to establish the conclusion from the premises.</a:t>
            </a:r>
          </a:p>
        </p:txBody>
      </p:sp>
      <p:sp>
        <p:nvSpPr>
          <p:cNvPr id="29699" name="Text Box 5"/>
          <p:cNvSpPr txBox="1">
            <a:spLocks noChangeArrowheads="1"/>
          </p:cNvSpPr>
          <p:nvPr/>
        </p:nvSpPr>
        <p:spPr bwMode="auto">
          <a:xfrm>
            <a:off x="481874" y="2699023"/>
            <a:ext cx="10972800" cy="3140075"/>
          </a:xfrm>
          <a:prstGeom prst="rect">
            <a:avLst/>
          </a:prstGeom>
          <a:noFill/>
          <a:ln w="9525">
            <a:noFill/>
            <a:miter lim="800000"/>
            <a:headEnd/>
            <a:tailEnd/>
          </a:ln>
        </p:spPr>
        <p:txBody>
          <a:bodyPr>
            <a:spAutoFit/>
          </a:bodyPr>
          <a:lstStyle/>
          <a:p>
            <a:r>
              <a:rPr lang="en-US" sz="2000" b="1" dirty="0">
                <a:solidFill>
                  <a:schemeClr val="tx2"/>
                </a:solidFill>
              </a:rPr>
              <a:t>Step 					Reason</a:t>
            </a:r>
          </a:p>
          <a:p>
            <a:r>
              <a:rPr lang="en-US" sz="2000" dirty="0">
                <a:solidFill>
                  <a:schemeClr val="tx2"/>
                </a:solidFill>
              </a:rPr>
              <a:t>1. ∃</a:t>
            </a:r>
            <a:r>
              <a:rPr lang="en-US" sz="2000" i="1" dirty="0">
                <a:solidFill>
                  <a:schemeClr val="tx2"/>
                </a:solidFill>
              </a:rPr>
              <a:t>x(C(x)</a:t>
            </a:r>
            <a:r>
              <a:rPr lang="en-US" sz="2000" dirty="0">
                <a:solidFill>
                  <a:schemeClr val="tx2"/>
                </a:solidFill>
              </a:rPr>
              <a:t>∧￢</a:t>
            </a:r>
            <a:r>
              <a:rPr lang="en-US" sz="2000" i="1" dirty="0">
                <a:solidFill>
                  <a:schemeClr val="tx2"/>
                </a:solidFill>
              </a:rPr>
              <a:t>B(x)) 		</a:t>
            </a:r>
            <a:r>
              <a:rPr lang="en-US" sz="2000" dirty="0">
                <a:solidFill>
                  <a:schemeClr val="tx2"/>
                </a:solidFill>
              </a:rPr>
              <a:t>Premise</a:t>
            </a:r>
          </a:p>
          <a:p>
            <a:r>
              <a:rPr lang="en-US" sz="2000" dirty="0">
                <a:solidFill>
                  <a:schemeClr val="tx2"/>
                </a:solidFill>
              </a:rPr>
              <a:t>2. </a:t>
            </a:r>
            <a:r>
              <a:rPr lang="en-US" sz="2000" i="1" dirty="0">
                <a:solidFill>
                  <a:schemeClr val="tx2"/>
                </a:solidFill>
              </a:rPr>
              <a:t>C(a)</a:t>
            </a:r>
            <a:r>
              <a:rPr lang="en-US" sz="2000" dirty="0">
                <a:solidFill>
                  <a:schemeClr val="tx2"/>
                </a:solidFill>
              </a:rPr>
              <a:t>∧￢</a:t>
            </a:r>
            <a:r>
              <a:rPr lang="en-US" sz="2000" i="1" dirty="0">
                <a:solidFill>
                  <a:schemeClr val="tx2"/>
                </a:solidFill>
              </a:rPr>
              <a:t>B(a) 			</a:t>
            </a:r>
            <a:r>
              <a:rPr lang="en-US" sz="2000" dirty="0">
                <a:solidFill>
                  <a:schemeClr val="tx2"/>
                </a:solidFill>
              </a:rPr>
              <a:t>Existential instantiation from (1)</a:t>
            </a:r>
          </a:p>
          <a:p>
            <a:r>
              <a:rPr lang="en-US" sz="2000" dirty="0">
                <a:solidFill>
                  <a:schemeClr val="tx2"/>
                </a:solidFill>
              </a:rPr>
              <a:t>3. </a:t>
            </a:r>
            <a:r>
              <a:rPr lang="en-US" sz="2000" i="1" dirty="0">
                <a:solidFill>
                  <a:schemeClr val="tx2"/>
                </a:solidFill>
              </a:rPr>
              <a:t>C(a) 				</a:t>
            </a:r>
            <a:r>
              <a:rPr lang="en-US" sz="2000" dirty="0">
                <a:solidFill>
                  <a:schemeClr val="tx2"/>
                </a:solidFill>
              </a:rPr>
              <a:t>Simplification from (2)</a:t>
            </a:r>
          </a:p>
          <a:p>
            <a:r>
              <a:rPr lang="en-US" sz="2000" dirty="0">
                <a:solidFill>
                  <a:schemeClr val="tx2"/>
                </a:solidFill>
              </a:rPr>
              <a:t>4. ∀</a:t>
            </a:r>
            <a:r>
              <a:rPr lang="en-US" sz="2000" i="1" dirty="0">
                <a:solidFill>
                  <a:schemeClr val="tx2"/>
                </a:solidFill>
              </a:rPr>
              <a:t>x(C(x) </a:t>
            </a:r>
            <a:r>
              <a:rPr lang="en-US" sz="2000" dirty="0">
                <a:solidFill>
                  <a:schemeClr val="tx2"/>
                </a:solidFill>
              </a:rPr>
              <a:t>→ </a:t>
            </a:r>
            <a:r>
              <a:rPr lang="en-US" sz="2000" i="1" dirty="0">
                <a:solidFill>
                  <a:schemeClr val="tx2"/>
                </a:solidFill>
              </a:rPr>
              <a:t>P(x)) 		</a:t>
            </a:r>
            <a:r>
              <a:rPr lang="en-US" sz="2000" dirty="0">
                <a:solidFill>
                  <a:schemeClr val="tx2"/>
                </a:solidFill>
              </a:rPr>
              <a:t>Premise</a:t>
            </a:r>
          </a:p>
          <a:p>
            <a:r>
              <a:rPr lang="en-US" sz="2000" dirty="0">
                <a:solidFill>
                  <a:schemeClr val="tx2"/>
                </a:solidFill>
              </a:rPr>
              <a:t>5. </a:t>
            </a:r>
            <a:r>
              <a:rPr lang="en-US" sz="2000" i="1" dirty="0">
                <a:solidFill>
                  <a:schemeClr val="tx2"/>
                </a:solidFill>
              </a:rPr>
              <a:t>C(a) </a:t>
            </a:r>
            <a:r>
              <a:rPr lang="en-US" sz="2000" dirty="0">
                <a:solidFill>
                  <a:schemeClr val="tx2"/>
                </a:solidFill>
              </a:rPr>
              <a:t>→ </a:t>
            </a:r>
            <a:r>
              <a:rPr lang="en-US" sz="2000" i="1" dirty="0">
                <a:solidFill>
                  <a:schemeClr val="tx2"/>
                </a:solidFill>
              </a:rPr>
              <a:t>P(a) 			</a:t>
            </a:r>
            <a:r>
              <a:rPr lang="en-US" sz="2000" dirty="0">
                <a:solidFill>
                  <a:schemeClr val="tx2"/>
                </a:solidFill>
              </a:rPr>
              <a:t>Universal instantiation from (4)</a:t>
            </a:r>
          </a:p>
          <a:p>
            <a:r>
              <a:rPr lang="en-US" sz="2000" dirty="0">
                <a:solidFill>
                  <a:schemeClr val="tx2"/>
                </a:solidFill>
              </a:rPr>
              <a:t>6. </a:t>
            </a:r>
            <a:r>
              <a:rPr lang="en-US" sz="2000" i="1" dirty="0">
                <a:solidFill>
                  <a:schemeClr val="tx2"/>
                </a:solidFill>
              </a:rPr>
              <a:t>P(a) 				</a:t>
            </a:r>
            <a:r>
              <a:rPr lang="en-US" sz="2000" dirty="0">
                <a:solidFill>
                  <a:schemeClr val="tx2"/>
                </a:solidFill>
              </a:rPr>
              <a:t>Modus ponens from (3) and (5)</a:t>
            </a:r>
          </a:p>
          <a:p>
            <a:r>
              <a:rPr lang="en-US" sz="2000" dirty="0">
                <a:solidFill>
                  <a:schemeClr val="tx2"/>
                </a:solidFill>
              </a:rPr>
              <a:t>7. ￢</a:t>
            </a:r>
            <a:r>
              <a:rPr lang="en-US" sz="2000" i="1" dirty="0">
                <a:solidFill>
                  <a:schemeClr val="tx2"/>
                </a:solidFill>
              </a:rPr>
              <a:t>B(a) 			</a:t>
            </a:r>
            <a:r>
              <a:rPr lang="en-US" sz="2000" dirty="0">
                <a:solidFill>
                  <a:schemeClr val="tx2"/>
                </a:solidFill>
              </a:rPr>
              <a:t>Simplification from (2)</a:t>
            </a:r>
          </a:p>
          <a:p>
            <a:r>
              <a:rPr lang="en-US" sz="2000" dirty="0">
                <a:solidFill>
                  <a:schemeClr val="tx2"/>
                </a:solidFill>
              </a:rPr>
              <a:t>8. </a:t>
            </a:r>
            <a:r>
              <a:rPr lang="en-US" sz="2000" i="1" dirty="0">
                <a:solidFill>
                  <a:schemeClr val="tx2"/>
                </a:solidFill>
              </a:rPr>
              <a:t>P(a)</a:t>
            </a:r>
            <a:r>
              <a:rPr lang="en-US" sz="2000" dirty="0">
                <a:solidFill>
                  <a:schemeClr val="tx2"/>
                </a:solidFill>
              </a:rPr>
              <a:t>∧￢</a:t>
            </a:r>
            <a:r>
              <a:rPr lang="en-US" sz="2000" i="1" dirty="0">
                <a:solidFill>
                  <a:schemeClr val="tx2"/>
                </a:solidFill>
              </a:rPr>
              <a:t>B(a) 			</a:t>
            </a:r>
            <a:r>
              <a:rPr lang="en-US" sz="2000" dirty="0">
                <a:solidFill>
                  <a:schemeClr val="tx2"/>
                </a:solidFill>
              </a:rPr>
              <a:t>Conjunction from (6) and (7)</a:t>
            </a:r>
          </a:p>
          <a:p>
            <a:r>
              <a:rPr lang="en-US" sz="2000" dirty="0">
                <a:solidFill>
                  <a:schemeClr val="tx2"/>
                </a:solidFill>
              </a:rPr>
              <a:t>9. ∃</a:t>
            </a:r>
            <a:r>
              <a:rPr lang="en-US" sz="2000" i="1" dirty="0">
                <a:solidFill>
                  <a:schemeClr val="tx2"/>
                </a:solidFill>
              </a:rPr>
              <a:t>x(P(x)</a:t>
            </a:r>
            <a:r>
              <a:rPr lang="en-US" sz="2000" dirty="0">
                <a:solidFill>
                  <a:schemeClr val="tx2"/>
                </a:solidFill>
              </a:rPr>
              <a:t>∧￢</a:t>
            </a:r>
            <a:r>
              <a:rPr lang="en-US" sz="2000" i="1" dirty="0">
                <a:solidFill>
                  <a:schemeClr val="tx2"/>
                </a:solidFill>
              </a:rPr>
              <a:t>B(x)) 		</a:t>
            </a:r>
            <a:r>
              <a:rPr lang="en-US" sz="2000" dirty="0">
                <a:solidFill>
                  <a:schemeClr val="tx2"/>
                </a:solidFill>
              </a:rPr>
              <a:t>Existential generalization from (8)</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365759" y="2072640"/>
            <a:ext cx="11344366" cy="2031325"/>
          </a:xfrm>
          <a:prstGeom prst="rect">
            <a:avLst/>
          </a:prstGeom>
          <a:noFill/>
          <a:ln w="9525">
            <a:noFill/>
            <a:miter lim="800000"/>
            <a:headEnd/>
            <a:tailEnd/>
          </a:ln>
        </p:spPr>
        <p:txBody>
          <a:bodyPr wrap="square">
            <a:spAutoFit/>
          </a:bodyPr>
          <a:lstStyle/>
          <a:p>
            <a:pPr algn="just"/>
            <a:r>
              <a:rPr lang="en-US" b="1" dirty="0">
                <a:solidFill>
                  <a:schemeClr val="tx2"/>
                </a:solidFill>
              </a:rPr>
              <a:t>EXAMPLE 1 </a:t>
            </a:r>
            <a:r>
              <a:rPr lang="en-US" dirty="0">
                <a:solidFill>
                  <a:schemeClr val="tx2"/>
                </a:solidFill>
              </a:rPr>
              <a:t>Give a direct proof of the theorem “If </a:t>
            </a:r>
            <a:r>
              <a:rPr lang="en-US" i="1" dirty="0">
                <a:solidFill>
                  <a:schemeClr val="tx2"/>
                </a:solidFill>
              </a:rPr>
              <a:t>n </a:t>
            </a:r>
            <a:r>
              <a:rPr lang="en-US" dirty="0">
                <a:solidFill>
                  <a:schemeClr val="tx2"/>
                </a:solidFill>
              </a:rPr>
              <a:t>is an odd integer, then </a:t>
            </a:r>
            <a:r>
              <a:rPr lang="en-US" i="1" dirty="0">
                <a:solidFill>
                  <a:schemeClr val="tx2"/>
                </a:solidFill>
              </a:rPr>
              <a:t>n</a:t>
            </a:r>
            <a:r>
              <a:rPr lang="en-US" baseline="30000" dirty="0">
                <a:solidFill>
                  <a:schemeClr val="tx2"/>
                </a:solidFill>
              </a:rPr>
              <a:t>2</a:t>
            </a:r>
            <a:r>
              <a:rPr lang="en-US" dirty="0">
                <a:solidFill>
                  <a:schemeClr val="tx2"/>
                </a:solidFill>
              </a:rPr>
              <a:t> is odd.”</a:t>
            </a:r>
          </a:p>
          <a:p>
            <a:pPr algn="just"/>
            <a:r>
              <a:rPr lang="en-US" dirty="0">
                <a:solidFill>
                  <a:schemeClr val="tx2"/>
                </a:solidFill>
              </a:rPr>
              <a:t>By the definition of an odd integer, it follows that </a:t>
            </a:r>
            <a:r>
              <a:rPr lang="en-US" i="1" dirty="0">
                <a:solidFill>
                  <a:schemeClr val="tx2"/>
                </a:solidFill>
              </a:rPr>
              <a:t>n </a:t>
            </a:r>
            <a:r>
              <a:rPr lang="en-US" dirty="0">
                <a:solidFill>
                  <a:schemeClr val="tx2"/>
                </a:solidFill>
              </a:rPr>
              <a:t>= 2</a:t>
            </a:r>
            <a:r>
              <a:rPr lang="en-US" i="1" dirty="0">
                <a:solidFill>
                  <a:schemeClr val="tx2"/>
                </a:solidFill>
              </a:rPr>
              <a:t>k </a:t>
            </a:r>
            <a:r>
              <a:rPr lang="en-US" dirty="0">
                <a:solidFill>
                  <a:schemeClr val="tx2"/>
                </a:solidFill>
              </a:rPr>
              <a:t>+ 1, where </a:t>
            </a:r>
            <a:r>
              <a:rPr lang="en-US" i="1" dirty="0">
                <a:solidFill>
                  <a:schemeClr val="tx2"/>
                </a:solidFill>
              </a:rPr>
              <a:t>k </a:t>
            </a:r>
            <a:r>
              <a:rPr lang="en-US" dirty="0">
                <a:solidFill>
                  <a:schemeClr val="tx2"/>
                </a:solidFill>
              </a:rPr>
              <a:t>is some integer. We want to show that </a:t>
            </a:r>
            <a:r>
              <a:rPr lang="en-US" i="1" dirty="0">
                <a:solidFill>
                  <a:schemeClr val="tx2"/>
                </a:solidFill>
              </a:rPr>
              <a:t>n</a:t>
            </a:r>
            <a:r>
              <a:rPr lang="en-US" baseline="30000" dirty="0">
                <a:solidFill>
                  <a:schemeClr val="tx2"/>
                </a:solidFill>
              </a:rPr>
              <a:t>2</a:t>
            </a:r>
            <a:r>
              <a:rPr lang="en-US" dirty="0">
                <a:solidFill>
                  <a:schemeClr val="tx2"/>
                </a:solidFill>
              </a:rPr>
              <a:t> is also odd. We can square both sides of the equation </a:t>
            </a:r>
            <a:r>
              <a:rPr lang="en-US" i="1" dirty="0">
                <a:solidFill>
                  <a:schemeClr val="tx2"/>
                </a:solidFill>
              </a:rPr>
              <a:t>n </a:t>
            </a:r>
            <a:r>
              <a:rPr lang="en-US" dirty="0">
                <a:solidFill>
                  <a:schemeClr val="tx2"/>
                </a:solidFill>
              </a:rPr>
              <a:t>= 2</a:t>
            </a:r>
            <a:r>
              <a:rPr lang="en-US" i="1" dirty="0">
                <a:solidFill>
                  <a:schemeClr val="tx2"/>
                </a:solidFill>
              </a:rPr>
              <a:t>k </a:t>
            </a:r>
            <a:r>
              <a:rPr lang="en-US" dirty="0">
                <a:solidFill>
                  <a:schemeClr val="tx2"/>
                </a:solidFill>
              </a:rPr>
              <a:t>+ 1 to obtain a new equation that expresses </a:t>
            </a:r>
            <a:r>
              <a:rPr lang="en-US" i="1" dirty="0">
                <a:solidFill>
                  <a:schemeClr val="tx2"/>
                </a:solidFill>
              </a:rPr>
              <a:t>n</a:t>
            </a:r>
            <a:r>
              <a:rPr lang="en-US" baseline="30000" dirty="0">
                <a:solidFill>
                  <a:schemeClr val="tx2"/>
                </a:solidFill>
              </a:rPr>
              <a:t>2</a:t>
            </a:r>
            <a:r>
              <a:rPr lang="en-US" dirty="0">
                <a:solidFill>
                  <a:schemeClr val="tx2"/>
                </a:solidFill>
              </a:rPr>
              <a:t>. When we do this, we find that </a:t>
            </a:r>
            <a:r>
              <a:rPr lang="en-US" i="1" dirty="0">
                <a:solidFill>
                  <a:schemeClr val="tx2"/>
                </a:solidFill>
              </a:rPr>
              <a:t>n</a:t>
            </a:r>
            <a:r>
              <a:rPr lang="en-US" dirty="0">
                <a:solidFill>
                  <a:schemeClr val="tx2"/>
                </a:solidFill>
              </a:rPr>
              <a:t>2 = </a:t>
            </a:r>
            <a:r>
              <a:rPr lang="en-US" i="1" dirty="0">
                <a:solidFill>
                  <a:schemeClr val="tx2"/>
                </a:solidFill>
              </a:rPr>
              <a:t>(</a:t>
            </a:r>
            <a:r>
              <a:rPr lang="en-US" dirty="0">
                <a:solidFill>
                  <a:schemeClr val="tx2"/>
                </a:solidFill>
              </a:rPr>
              <a:t>2</a:t>
            </a:r>
            <a:r>
              <a:rPr lang="en-US" i="1" dirty="0">
                <a:solidFill>
                  <a:schemeClr val="tx2"/>
                </a:solidFill>
              </a:rPr>
              <a:t>k </a:t>
            </a:r>
            <a:r>
              <a:rPr lang="en-US" dirty="0">
                <a:solidFill>
                  <a:schemeClr val="tx2"/>
                </a:solidFill>
              </a:rPr>
              <a:t>+ 1</a:t>
            </a:r>
            <a:r>
              <a:rPr lang="en-US" i="1" dirty="0">
                <a:solidFill>
                  <a:schemeClr val="tx2"/>
                </a:solidFill>
              </a:rPr>
              <a:t>)</a:t>
            </a:r>
            <a:r>
              <a:rPr lang="en-US" baseline="30000" dirty="0">
                <a:solidFill>
                  <a:schemeClr val="tx2"/>
                </a:solidFill>
              </a:rPr>
              <a:t>2</a:t>
            </a:r>
            <a:r>
              <a:rPr lang="en-US" dirty="0">
                <a:solidFill>
                  <a:schemeClr val="tx2"/>
                </a:solidFill>
              </a:rPr>
              <a:t> = 4</a:t>
            </a:r>
            <a:r>
              <a:rPr lang="en-US" i="1" dirty="0">
                <a:solidFill>
                  <a:schemeClr val="tx2"/>
                </a:solidFill>
              </a:rPr>
              <a:t>k</a:t>
            </a:r>
            <a:r>
              <a:rPr lang="en-US" dirty="0">
                <a:solidFill>
                  <a:schemeClr val="tx2"/>
                </a:solidFill>
              </a:rPr>
              <a:t>2 + 4</a:t>
            </a:r>
            <a:r>
              <a:rPr lang="en-US" i="1" dirty="0">
                <a:solidFill>
                  <a:schemeClr val="tx2"/>
                </a:solidFill>
              </a:rPr>
              <a:t>k </a:t>
            </a:r>
            <a:r>
              <a:rPr lang="en-US" dirty="0">
                <a:solidFill>
                  <a:schemeClr val="tx2"/>
                </a:solidFill>
              </a:rPr>
              <a:t>+ 1 = 2</a:t>
            </a:r>
            <a:r>
              <a:rPr lang="en-US" i="1" dirty="0">
                <a:solidFill>
                  <a:schemeClr val="tx2"/>
                </a:solidFill>
              </a:rPr>
              <a:t>(</a:t>
            </a:r>
            <a:r>
              <a:rPr lang="en-US" dirty="0">
                <a:solidFill>
                  <a:schemeClr val="tx2"/>
                </a:solidFill>
              </a:rPr>
              <a:t>2</a:t>
            </a:r>
            <a:r>
              <a:rPr lang="en-US" i="1" dirty="0">
                <a:solidFill>
                  <a:schemeClr val="tx2"/>
                </a:solidFill>
              </a:rPr>
              <a:t>k</a:t>
            </a:r>
            <a:r>
              <a:rPr lang="en-US" baseline="30000" dirty="0">
                <a:solidFill>
                  <a:schemeClr val="tx2"/>
                </a:solidFill>
              </a:rPr>
              <a:t>2</a:t>
            </a:r>
            <a:r>
              <a:rPr lang="en-US" dirty="0">
                <a:solidFill>
                  <a:schemeClr val="tx2"/>
                </a:solidFill>
              </a:rPr>
              <a:t> + 2</a:t>
            </a:r>
            <a:r>
              <a:rPr lang="en-US" i="1" dirty="0">
                <a:solidFill>
                  <a:schemeClr val="tx2"/>
                </a:solidFill>
              </a:rPr>
              <a:t>k) </a:t>
            </a:r>
            <a:r>
              <a:rPr lang="en-US" dirty="0">
                <a:solidFill>
                  <a:schemeClr val="tx2"/>
                </a:solidFill>
              </a:rPr>
              <a:t>+ 1. By the definition of an odd integer, we can conclude that </a:t>
            </a:r>
            <a:r>
              <a:rPr lang="en-US" i="1" dirty="0">
                <a:solidFill>
                  <a:schemeClr val="tx2"/>
                </a:solidFill>
              </a:rPr>
              <a:t>n</a:t>
            </a:r>
            <a:r>
              <a:rPr lang="en-US" baseline="30000" dirty="0">
                <a:solidFill>
                  <a:schemeClr val="tx2"/>
                </a:solidFill>
              </a:rPr>
              <a:t>2</a:t>
            </a:r>
            <a:r>
              <a:rPr lang="en-US" dirty="0">
                <a:solidFill>
                  <a:schemeClr val="tx2"/>
                </a:solidFill>
              </a:rPr>
              <a:t> is an odd integer (it is one more than twice an integer). Consequently, we have proved that if </a:t>
            </a:r>
            <a:r>
              <a:rPr lang="en-US" i="1" dirty="0">
                <a:solidFill>
                  <a:schemeClr val="tx2"/>
                </a:solidFill>
              </a:rPr>
              <a:t>n </a:t>
            </a:r>
            <a:r>
              <a:rPr lang="en-US" dirty="0">
                <a:solidFill>
                  <a:schemeClr val="tx2"/>
                </a:solidFill>
              </a:rPr>
              <a:t>is an odd integer, then </a:t>
            </a:r>
            <a:r>
              <a:rPr lang="en-US" i="1" dirty="0">
                <a:solidFill>
                  <a:schemeClr val="tx2"/>
                </a:solidFill>
              </a:rPr>
              <a:t>n</a:t>
            </a:r>
            <a:r>
              <a:rPr lang="en-US" baseline="30000" dirty="0">
                <a:solidFill>
                  <a:schemeClr val="tx2"/>
                </a:solidFill>
              </a:rPr>
              <a:t>2</a:t>
            </a:r>
            <a:r>
              <a:rPr lang="en-US" dirty="0">
                <a:solidFill>
                  <a:schemeClr val="tx2"/>
                </a:solidFill>
              </a:rPr>
              <a:t> is an odd integer.</a:t>
            </a:r>
          </a:p>
        </p:txBody>
      </p:sp>
      <p:sp>
        <p:nvSpPr>
          <p:cNvPr id="31747" name="Text Box 5"/>
          <p:cNvSpPr txBox="1">
            <a:spLocks noChangeArrowheads="1"/>
          </p:cNvSpPr>
          <p:nvPr/>
        </p:nvSpPr>
        <p:spPr bwMode="auto">
          <a:xfrm>
            <a:off x="534125" y="933995"/>
            <a:ext cx="11379200" cy="923330"/>
          </a:xfrm>
          <a:prstGeom prst="rect">
            <a:avLst/>
          </a:prstGeom>
          <a:noFill/>
          <a:ln w="9525">
            <a:noFill/>
            <a:miter lim="800000"/>
            <a:headEnd/>
            <a:tailEnd/>
          </a:ln>
        </p:spPr>
        <p:txBody>
          <a:bodyPr>
            <a:spAutoFit/>
          </a:bodyPr>
          <a:lstStyle/>
          <a:p>
            <a:pPr algn="just"/>
            <a:r>
              <a:rPr lang="en-US" b="1" dirty="0">
                <a:solidFill>
                  <a:schemeClr val="tx2"/>
                </a:solidFill>
              </a:rPr>
              <a:t>Direct Proofs</a:t>
            </a:r>
          </a:p>
          <a:p>
            <a:pPr algn="just"/>
            <a:r>
              <a:rPr lang="en-US" dirty="0">
                <a:solidFill>
                  <a:schemeClr val="tx2"/>
                </a:solidFill>
              </a:rPr>
              <a:t>A direct proof shows that a conditional statement </a:t>
            </a:r>
            <a:r>
              <a:rPr lang="en-US" i="1" dirty="0">
                <a:solidFill>
                  <a:schemeClr val="tx2"/>
                </a:solidFill>
              </a:rPr>
              <a:t>p </a:t>
            </a:r>
            <a:r>
              <a:rPr lang="en-US" dirty="0">
                <a:solidFill>
                  <a:schemeClr val="tx2"/>
                </a:solidFill>
              </a:rPr>
              <a:t>→ </a:t>
            </a:r>
            <a:r>
              <a:rPr lang="en-US" i="1" dirty="0">
                <a:solidFill>
                  <a:schemeClr val="tx2"/>
                </a:solidFill>
              </a:rPr>
              <a:t>q </a:t>
            </a:r>
            <a:r>
              <a:rPr lang="en-US" dirty="0">
                <a:solidFill>
                  <a:schemeClr val="tx2"/>
                </a:solidFill>
              </a:rPr>
              <a:t>is true by showing that if </a:t>
            </a:r>
            <a:r>
              <a:rPr lang="en-US" i="1" dirty="0">
                <a:solidFill>
                  <a:schemeClr val="tx2"/>
                </a:solidFill>
              </a:rPr>
              <a:t>p </a:t>
            </a:r>
            <a:r>
              <a:rPr lang="en-US" dirty="0">
                <a:solidFill>
                  <a:schemeClr val="tx2"/>
                </a:solidFill>
              </a:rPr>
              <a:t>is true, then </a:t>
            </a:r>
            <a:r>
              <a:rPr lang="en-US" i="1" dirty="0">
                <a:solidFill>
                  <a:schemeClr val="tx2"/>
                </a:solidFill>
              </a:rPr>
              <a:t>q </a:t>
            </a:r>
            <a:r>
              <a:rPr lang="en-US" dirty="0">
                <a:solidFill>
                  <a:schemeClr val="tx2"/>
                </a:solidFill>
              </a:rPr>
              <a:t>must also be true, so that the combination </a:t>
            </a:r>
            <a:r>
              <a:rPr lang="en-US" i="1" dirty="0">
                <a:solidFill>
                  <a:schemeClr val="tx2"/>
                </a:solidFill>
              </a:rPr>
              <a:t>p </a:t>
            </a:r>
            <a:r>
              <a:rPr lang="en-US" dirty="0">
                <a:solidFill>
                  <a:schemeClr val="tx2"/>
                </a:solidFill>
              </a:rPr>
              <a:t>true and </a:t>
            </a:r>
            <a:r>
              <a:rPr lang="en-US" i="1" dirty="0">
                <a:solidFill>
                  <a:schemeClr val="tx2"/>
                </a:solidFill>
              </a:rPr>
              <a:t>q </a:t>
            </a:r>
            <a:r>
              <a:rPr lang="en-US" dirty="0">
                <a:solidFill>
                  <a:schemeClr val="tx2"/>
                </a:solidFill>
              </a:rPr>
              <a:t>false never occurs.</a:t>
            </a:r>
          </a:p>
        </p:txBody>
      </p:sp>
      <p:sp>
        <p:nvSpPr>
          <p:cNvPr id="4" name="Rectangle 3"/>
          <p:cNvSpPr/>
          <p:nvPr/>
        </p:nvSpPr>
        <p:spPr>
          <a:xfrm>
            <a:off x="3162881" y="331317"/>
            <a:ext cx="6111747" cy="523220"/>
          </a:xfrm>
          <a:prstGeom prst="rect">
            <a:avLst/>
          </a:prstGeom>
        </p:spPr>
        <p:txBody>
          <a:bodyPr wrap="square">
            <a:spAutoFit/>
          </a:bodyPr>
          <a:lstStyle/>
          <a:p>
            <a:r>
              <a:rPr lang="en-US" sz="2800" b="1" dirty="0" smtClean="0">
                <a:solidFill>
                  <a:schemeClr val="tx2"/>
                </a:solidFill>
              </a:rPr>
              <a:t>Methods of Proving Theorems</a:t>
            </a:r>
            <a:endParaRPr lang="en-US" sz="2800" dirty="0">
              <a:solidFill>
                <a:schemeClr val="tx2"/>
              </a:solidFill>
            </a:endParaRPr>
          </a:p>
        </p:txBody>
      </p:sp>
      <p:sp>
        <p:nvSpPr>
          <p:cNvPr id="5" name="Rectangle 4"/>
          <p:cNvSpPr/>
          <p:nvPr/>
        </p:nvSpPr>
        <p:spPr>
          <a:xfrm>
            <a:off x="444138" y="4767942"/>
            <a:ext cx="10907484" cy="1477328"/>
          </a:xfrm>
          <a:prstGeom prst="rect">
            <a:avLst/>
          </a:prstGeom>
        </p:spPr>
        <p:txBody>
          <a:bodyPr wrap="square">
            <a:spAutoFit/>
          </a:bodyPr>
          <a:lstStyle/>
          <a:p>
            <a:r>
              <a:rPr lang="en-US" b="1" dirty="0" smtClean="0">
                <a:solidFill>
                  <a:schemeClr val="tx2"/>
                </a:solidFill>
              </a:rPr>
              <a:t>Proof by contraposition</a:t>
            </a:r>
            <a:endParaRPr lang="en-US" dirty="0" smtClean="0">
              <a:solidFill>
                <a:schemeClr val="tx2"/>
              </a:solidFill>
            </a:endParaRPr>
          </a:p>
          <a:p>
            <a:r>
              <a:rPr lang="en-US" dirty="0" smtClean="0">
                <a:solidFill>
                  <a:schemeClr val="tx2"/>
                </a:solidFill>
              </a:rPr>
              <a:t>Proofs by contraposition make use of the fact that the conditional statement </a:t>
            </a:r>
            <a:r>
              <a:rPr lang="en-US" i="1" dirty="0" smtClean="0">
                <a:solidFill>
                  <a:schemeClr val="tx2"/>
                </a:solidFill>
              </a:rPr>
              <a:t>p </a:t>
            </a:r>
            <a:r>
              <a:rPr lang="en-US" dirty="0" smtClean="0">
                <a:solidFill>
                  <a:schemeClr val="tx2"/>
                </a:solidFill>
              </a:rPr>
              <a:t>→ </a:t>
            </a:r>
            <a:r>
              <a:rPr lang="en-US" i="1" dirty="0" smtClean="0">
                <a:solidFill>
                  <a:schemeClr val="tx2"/>
                </a:solidFill>
              </a:rPr>
              <a:t>q </a:t>
            </a:r>
            <a:r>
              <a:rPr lang="en-US" dirty="0" smtClean="0">
                <a:solidFill>
                  <a:schemeClr val="tx2"/>
                </a:solidFill>
              </a:rPr>
              <a:t>is equivalent to its </a:t>
            </a:r>
            <a:r>
              <a:rPr lang="en-US" dirty="0" err="1" smtClean="0">
                <a:solidFill>
                  <a:schemeClr val="tx2"/>
                </a:solidFill>
              </a:rPr>
              <a:t>contrapositive</a:t>
            </a:r>
            <a:r>
              <a:rPr lang="en-US" dirty="0" smtClean="0">
                <a:solidFill>
                  <a:schemeClr val="tx2"/>
                </a:solidFill>
              </a:rPr>
              <a:t>, ￢</a:t>
            </a:r>
            <a:r>
              <a:rPr lang="en-US" i="1" dirty="0" smtClean="0">
                <a:solidFill>
                  <a:schemeClr val="tx2"/>
                </a:solidFill>
              </a:rPr>
              <a:t>q </a:t>
            </a:r>
            <a:r>
              <a:rPr lang="en-US" dirty="0" smtClean="0">
                <a:solidFill>
                  <a:schemeClr val="tx2"/>
                </a:solidFill>
              </a:rPr>
              <a:t>→￢</a:t>
            </a:r>
            <a:r>
              <a:rPr lang="en-US" i="1" dirty="0" smtClean="0">
                <a:solidFill>
                  <a:schemeClr val="tx2"/>
                </a:solidFill>
              </a:rPr>
              <a:t>p</a:t>
            </a:r>
            <a:r>
              <a:rPr lang="en-US" dirty="0" smtClean="0">
                <a:solidFill>
                  <a:schemeClr val="tx2"/>
                </a:solidFill>
              </a:rPr>
              <a:t>. This means that the conditional statement </a:t>
            </a:r>
            <a:r>
              <a:rPr lang="en-US" i="1" dirty="0" smtClean="0">
                <a:solidFill>
                  <a:schemeClr val="tx2"/>
                </a:solidFill>
              </a:rPr>
              <a:t>p </a:t>
            </a:r>
            <a:r>
              <a:rPr lang="en-US" dirty="0" smtClean="0">
                <a:solidFill>
                  <a:schemeClr val="tx2"/>
                </a:solidFill>
              </a:rPr>
              <a:t>→ </a:t>
            </a:r>
            <a:r>
              <a:rPr lang="en-US" i="1" dirty="0" smtClean="0">
                <a:solidFill>
                  <a:schemeClr val="tx2"/>
                </a:solidFill>
              </a:rPr>
              <a:t>q </a:t>
            </a:r>
            <a:r>
              <a:rPr lang="en-US" dirty="0" smtClean="0">
                <a:solidFill>
                  <a:schemeClr val="tx2"/>
                </a:solidFill>
              </a:rPr>
              <a:t>can be proved by</a:t>
            </a:r>
          </a:p>
          <a:p>
            <a:r>
              <a:rPr lang="en-US" dirty="0" smtClean="0">
                <a:solidFill>
                  <a:schemeClr val="tx2"/>
                </a:solidFill>
              </a:rPr>
              <a:t>showing that its </a:t>
            </a:r>
            <a:r>
              <a:rPr lang="en-US" dirty="0" err="1" smtClean="0">
                <a:solidFill>
                  <a:schemeClr val="tx2"/>
                </a:solidFill>
              </a:rPr>
              <a:t>contrapositive</a:t>
            </a:r>
            <a:r>
              <a:rPr lang="en-US" dirty="0" smtClean="0">
                <a:solidFill>
                  <a:schemeClr val="tx2"/>
                </a:solidFill>
              </a:rPr>
              <a:t>, ￢</a:t>
            </a:r>
            <a:r>
              <a:rPr lang="en-US" i="1" dirty="0" smtClean="0">
                <a:solidFill>
                  <a:schemeClr val="tx2"/>
                </a:solidFill>
              </a:rPr>
              <a:t>q </a:t>
            </a:r>
            <a:r>
              <a:rPr lang="en-US" dirty="0" smtClean="0">
                <a:solidFill>
                  <a:schemeClr val="tx2"/>
                </a:solidFill>
              </a:rPr>
              <a:t>→￢</a:t>
            </a:r>
            <a:r>
              <a:rPr lang="en-US" i="1" dirty="0" smtClean="0">
                <a:solidFill>
                  <a:schemeClr val="tx2"/>
                </a:solidFill>
              </a:rPr>
              <a:t>p</a:t>
            </a:r>
            <a:r>
              <a:rPr lang="en-US" dirty="0" smtClean="0">
                <a:solidFill>
                  <a:schemeClr val="tx2"/>
                </a:solidFill>
              </a:rPr>
              <a:t>, is true.</a:t>
            </a:r>
            <a:endParaRPr lang="en-US" dirty="0">
              <a:solidFill>
                <a:schemeClr val="tx2"/>
              </a:solidFill>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297" y="195943"/>
            <a:ext cx="11176000" cy="6001643"/>
          </a:xfrm>
          <a:prstGeom prst="rect">
            <a:avLst/>
          </a:prstGeom>
          <a:solidFill>
            <a:srgbClr val="CCFFFF"/>
          </a:solidFill>
        </p:spPr>
        <p:txBody>
          <a:bodyPr wrap="square" rtlCol="0">
            <a:spAutoFit/>
          </a:bodyPr>
          <a:lstStyle/>
          <a:p>
            <a:pPr algn="just"/>
            <a:r>
              <a:rPr lang="en-GB" sz="1600" dirty="0" smtClean="0">
                <a:solidFill>
                  <a:schemeClr val="tx2"/>
                </a:solidFill>
                <a:latin typeface="Times New Roman" pitchFamily="18" charset="0"/>
                <a:cs typeface="Times New Roman" pitchFamily="18" charset="0"/>
              </a:rPr>
              <a:t>Two sets are equal if and only if they have the same elements. Therefore, if A and B are sets, then A and B are equal if and only if </a:t>
            </a:r>
            <a:r>
              <a:rPr lang="en-GB" sz="1600" i="1" dirty="0" smtClean="0">
                <a:solidFill>
                  <a:schemeClr val="tx2"/>
                </a:solidFill>
                <a:latin typeface="Times New Roman" pitchFamily="18" charset="0"/>
                <a:cs typeface="Times New Roman" pitchFamily="18" charset="0"/>
              </a:rPr>
              <a:t>∀x(x ∈ A ↔ x ∈ B)</a:t>
            </a:r>
            <a:r>
              <a:rPr lang="en-GB" sz="1600" dirty="0" smtClean="0">
                <a:solidFill>
                  <a:schemeClr val="tx2"/>
                </a:solidFill>
                <a:latin typeface="Times New Roman" pitchFamily="18" charset="0"/>
                <a:cs typeface="Times New Roman" pitchFamily="18" charset="0"/>
              </a:rPr>
              <a:t>.We write </a:t>
            </a:r>
            <a:r>
              <a:rPr lang="en-GB" sz="1600" i="1" dirty="0" smtClean="0">
                <a:solidFill>
                  <a:schemeClr val="tx2"/>
                </a:solidFill>
                <a:latin typeface="Times New Roman" pitchFamily="18" charset="0"/>
                <a:cs typeface="Times New Roman" pitchFamily="18" charset="0"/>
              </a:rPr>
              <a:t>A = B </a:t>
            </a:r>
            <a:r>
              <a:rPr lang="en-GB" sz="1600" dirty="0" smtClean="0">
                <a:solidFill>
                  <a:schemeClr val="tx2"/>
                </a:solidFill>
                <a:latin typeface="Times New Roman" pitchFamily="18" charset="0"/>
                <a:cs typeface="Times New Roman" pitchFamily="18" charset="0"/>
              </a:rPr>
              <a:t>if </a:t>
            </a:r>
            <a:r>
              <a:rPr lang="en-GB" sz="1600" i="1" dirty="0" smtClean="0">
                <a:solidFill>
                  <a:schemeClr val="tx2"/>
                </a:solidFill>
                <a:latin typeface="Times New Roman" pitchFamily="18" charset="0"/>
                <a:cs typeface="Times New Roman" pitchFamily="18" charset="0"/>
              </a:rPr>
              <a:t>A</a:t>
            </a:r>
            <a:r>
              <a:rPr lang="en-GB" sz="1600" dirty="0" smtClean="0">
                <a:solidFill>
                  <a:schemeClr val="tx2"/>
                </a:solidFill>
                <a:latin typeface="Times New Roman" pitchFamily="18" charset="0"/>
                <a:cs typeface="Times New Roman" pitchFamily="18" charset="0"/>
              </a:rPr>
              <a:t> and </a:t>
            </a:r>
            <a:r>
              <a:rPr lang="en-GB" sz="1600" i="1" dirty="0" smtClean="0">
                <a:solidFill>
                  <a:schemeClr val="tx2"/>
                </a:solidFill>
                <a:latin typeface="Times New Roman" pitchFamily="18" charset="0"/>
                <a:cs typeface="Times New Roman" pitchFamily="18" charset="0"/>
              </a:rPr>
              <a:t>B</a:t>
            </a:r>
            <a:r>
              <a:rPr lang="en-GB" sz="1600" dirty="0" smtClean="0">
                <a:solidFill>
                  <a:schemeClr val="tx2"/>
                </a:solidFill>
                <a:latin typeface="Times New Roman" pitchFamily="18" charset="0"/>
                <a:cs typeface="Times New Roman" pitchFamily="18" charset="0"/>
              </a:rPr>
              <a:t> are equal sets.</a:t>
            </a:r>
          </a:p>
          <a:p>
            <a:pPr algn="just"/>
            <a:endParaRPr lang="en-GB" sz="1600" dirty="0" smtClean="0">
              <a:solidFill>
                <a:schemeClr val="tx2"/>
              </a:solidFill>
              <a:latin typeface="Times New Roman" pitchFamily="18" charset="0"/>
              <a:cs typeface="Times New Roman" pitchFamily="18" charset="0"/>
            </a:endParaRPr>
          </a:p>
          <a:p>
            <a:endParaRPr lang="en-GB" sz="1600" dirty="0" smtClean="0">
              <a:solidFill>
                <a:schemeClr val="tx2"/>
              </a:solidFill>
              <a:latin typeface="Times New Roman" pitchFamily="18" charset="0"/>
              <a:cs typeface="Times New Roman" pitchFamily="18" charset="0"/>
            </a:endParaRPr>
          </a:p>
          <a:p>
            <a:r>
              <a:rPr lang="en-GB" sz="1600" dirty="0" smtClean="0">
                <a:solidFill>
                  <a:schemeClr val="tx2"/>
                </a:solidFill>
                <a:latin typeface="Times New Roman" pitchFamily="18" charset="0"/>
                <a:cs typeface="Times New Roman" pitchFamily="18" charset="0"/>
              </a:rPr>
              <a:t>The set </a:t>
            </a:r>
            <a:r>
              <a:rPr lang="en-GB" sz="1600" i="1" dirty="0" smtClean="0">
                <a:solidFill>
                  <a:schemeClr val="tx2"/>
                </a:solidFill>
                <a:latin typeface="Times New Roman" pitchFamily="18" charset="0"/>
                <a:cs typeface="Times New Roman" pitchFamily="18" charset="0"/>
              </a:rPr>
              <a:t>A</a:t>
            </a:r>
            <a:r>
              <a:rPr lang="en-GB" sz="1600" dirty="0" smtClean="0">
                <a:solidFill>
                  <a:schemeClr val="tx2"/>
                </a:solidFill>
                <a:latin typeface="Times New Roman" pitchFamily="18" charset="0"/>
                <a:cs typeface="Times New Roman" pitchFamily="18" charset="0"/>
              </a:rPr>
              <a:t> is a subset of </a:t>
            </a:r>
            <a:r>
              <a:rPr lang="en-GB" sz="1600" i="1" dirty="0" smtClean="0">
                <a:solidFill>
                  <a:schemeClr val="tx2"/>
                </a:solidFill>
                <a:latin typeface="Times New Roman" pitchFamily="18" charset="0"/>
                <a:cs typeface="Times New Roman" pitchFamily="18" charset="0"/>
              </a:rPr>
              <a:t>B</a:t>
            </a:r>
            <a:r>
              <a:rPr lang="en-GB" sz="1600" dirty="0" smtClean="0">
                <a:solidFill>
                  <a:schemeClr val="tx2"/>
                </a:solidFill>
                <a:latin typeface="Times New Roman" pitchFamily="18" charset="0"/>
                <a:cs typeface="Times New Roman" pitchFamily="18" charset="0"/>
              </a:rPr>
              <a:t> if and only if every element of </a:t>
            </a:r>
            <a:r>
              <a:rPr lang="en-GB" sz="1600" i="1" dirty="0" smtClean="0">
                <a:solidFill>
                  <a:schemeClr val="tx2"/>
                </a:solidFill>
                <a:latin typeface="Times New Roman" pitchFamily="18" charset="0"/>
                <a:cs typeface="Times New Roman" pitchFamily="18" charset="0"/>
              </a:rPr>
              <a:t>A</a:t>
            </a:r>
            <a:r>
              <a:rPr lang="en-GB" sz="1600" dirty="0" smtClean="0">
                <a:solidFill>
                  <a:schemeClr val="tx2"/>
                </a:solidFill>
                <a:latin typeface="Times New Roman" pitchFamily="18" charset="0"/>
                <a:cs typeface="Times New Roman" pitchFamily="18" charset="0"/>
              </a:rPr>
              <a:t> is also an element of </a:t>
            </a:r>
            <a:r>
              <a:rPr lang="en-GB" sz="1600" i="1" dirty="0" smtClean="0">
                <a:solidFill>
                  <a:schemeClr val="tx2"/>
                </a:solidFill>
                <a:latin typeface="Times New Roman" pitchFamily="18" charset="0"/>
                <a:cs typeface="Times New Roman" pitchFamily="18" charset="0"/>
              </a:rPr>
              <a:t>B</a:t>
            </a:r>
            <a:r>
              <a:rPr lang="en-GB" sz="1600" dirty="0" smtClean="0">
                <a:solidFill>
                  <a:schemeClr val="tx2"/>
                </a:solidFill>
                <a:latin typeface="Times New Roman" pitchFamily="18" charset="0"/>
                <a:cs typeface="Times New Roman" pitchFamily="18" charset="0"/>
              </a:rPr>
              <a:t>. We use the notation </a:t>
            </a:r>
            <a:r>
              <a:rPr lang="en-GB" sz="1600" i="1" dirty="0" smtClean="0">
                <a:solidFill>
                  <a:schemeClr val="tx2"/>
                </a:solidFill>
                <a:latin typeface="Times New Roman" pitchFamily="18" charset="0"/>
                <a:cs typeface="Times New Roman" pitchFamily="18" charset="0"/>
              </a:rPr>
              <a:t>A ⊆ B </a:t>
            </a:r>
            <a:r>
              <a:rPr lang="en-GB" sz="1600" dirty="0" smtClean="0">
                <a:solidFill>
                  <a:schemeClr val="tx2"/>
                </a:solidFill>
                <a:latin typeface="Times New Roman" pitchFamily="18" charset="0"/>
                <a:cs typeface="Times New Roman" pitchFamily="18" charset="0"/>
              </a:rPr>
              <a:t>to indicate that </a:t>
            </a:r>
            <a:r>
              <a:rPr lang="en-GB" sz="1600" i="1" dirty="0" smtClean="0">
                <a:solidFill>
                  <a:schemeClr val="tx2"/>
                </a:solidFill>
                <a:latin typeface="Times New Roman" pitchFamily="18" charset="0"/>
                <a:cs typeface="Times New Roman" pitchFamily="18" charset="0"/>
              </a:rPr>
              <a:t>A </a:t>
            </a:r>
            <a:r>
              <a:rPr lang="en-GB" sz="1600" dirty="0" smtClean="0">
                <a:solidFill>
                  <a:schemeClr val="tx2"/>
                </a:solidFill>
                <a:latin typeface="Times New Roman" pitchFamily="18" charset="0"/>
                <a:cs typeface="Times New Roman" pitchFamily="18" charset="0"/>
              </a:rPr>
              <a:t>is a subset of the set </a:t>
            </a:r>
            <a:r>
              <a:rPr lang="en-GB" sz="1600" i="1" dirty="0" smtClean="0">
                <a:solidFill>
                  <a:schemeClr val="tx2"/>
                </a:solidFill>
                <a:latin typeface="Times New Roman" pitchFamily="18" charset="0"/>
                <a:cs typeface="Times New Roman" pitchFamily="18" charset="0"/>
              </a:rPr>
              <a:t>B</a:t>
            </a:r>
            <a:r>
              <a:rPr lang="en-GB" sz="1600" dirty="0" smtClean="0">
                <a:solidFill>
                  <a:schemeClr val="tx2"/>
                </a:solidFill>
                <a:latin typeface="Times New Roman" pitchFamily="18" charset="0"/>
                <a:cs typeface="Times New Roman" pitchFamily="18" charset="0"/>
              </a:rPr>
              <a:t>.</a:t>
            </a:r>
          </a:p>
          <a:p>
            <a:endParaRPr lang="en-GB" sz="1600" dirty="0" smtClean="0">
              <a:solidFill>
                <a:schemeClr val="tx2"/>
              </a:solidFill>
              <a:latin typeface="Times New Roman" pitchFamily="18" charset="0"/>
              <a:cs typeface="Times New Roman" pitchFamily="18" charset="0"/>
            </a:endParaRPr>
          </a:p>
          <a:p>
            <a:r>
              <a:rPr lang="en-GB" sz="1600" dirty="0" smtClean="0">
                <a:solidFill>
                  <a:schemeClr val="tx2"/>
                </a:solidFill>
                <a:latin typeface="Times New Roman" pitchFamily="18" charset="0"/>
                <a:cs typeface="Times New Roman" pitchFamily="18" charset="0"/>
              </a:rPr>
              <a:t>We see that</a:t>
            </a:r>
            <a:r>
              <a:rPr lang="en-GB" sz="1600" i="1" dirty="0" smtClean="0">
                <a:solidFill>
                  <a:schemeClr val="tx2"/>
                </a:solidFill>
                <a:latin typeface="Times New Roman" pitchFamily="18" charset="0"/>
                <a:cs typeface="Times New Roman" pitchFamily="18" charset="0"/>
              </a:rPr>
              <a:t> A ⊆ B </a:t>
            </a:r>
            <a:r>
              <a:rPr lang="en-GB" sz="1600" dirty="0" smtClean="0">
                <a:solidFill>
                  <a:schemeClr val="tx2"/>
                </a:solidFill>
                <a:latin typeface="Times New Roman" pitchFamily="18" charset="0"/>
                <a:cs typeface="Times New Roman" pitchFamily="18" charset="0"/>
              </a:rPr>
              <a:t>if and only if the quantification</a:t>
            </a:r>
          </a:p>
          <a:p>
            <a:r>
              <a:rPr lang="en-GB" sz="1600" dirty="0" smtClean="0">
                <a:solidFill>
                  <a:schemeClr val="tx2"/>
                </a:solidFill>
                <a:latin typeface="Times New Roman" pitchFamily="18" charset="0"/>
                <a:cs typeface="Times New Roman" pitchFamily="18" charset="0"/>
              </a:rPr>
              <a:t>∀</a:t>
            </a:r>
            <a:r>
              <a:rPr lang="en-GB" sz="1600" i="1" dirty="0" smtClean="0">
                <a:solidFill>
                  <a:schemeClr val="tx2"/>
                </a:solidFill>
                <a:latin typeface="Times New Roman" pitchFamily="18" charset="0"/>
                <a:cs typeface="Times New Roman" pitchFamily="18" charset="0"/>
              </a:rPr>
              <a:t>x(x ∈ A → x ∈ B) </a:t>
            </a:r>
            <a:r>
              <a:rPr lang="en-GB" sz="1600" dirty="0" smtClean="0">
                <a:solidFill>
                  <a:schemeClr val="tx2"/>
                </a:solidFill>
                <a:latin typeface="Times New Roman" pitchFamily="18" charset="0"/>
                <a:cs typeface="Times New Roman" pitchFamily="18" charset="0"/>
              </a:rPr>
              <a:t>is true.</a:t>
            </a:r>
          </a:p>
          <a:p>
            <a:r>
              <a:rPr lang="en-GB" sz="1600" dirty="0" smtClean="0">
                <a:solidFill>
                  <a:schemeClr val="tx2"/>
                </a:solidFill>
                <a:latin typeface="Times New Roman" pitchFamily="18" charset="0"/>
                <a:cs typeface="Times New Roman" pitchFamily="18" charset="0"/>
              </a:rPr>
              <a:t>Given a set </a:t>
            </a:r>
            <a:r>
              <a:rPr lang="en-GB" sz="1600" i="1" dirty="0" smtClean="0">
                <a:solidFill>
                  <a:schemeClr val="tx2"/>
                </a:solidFill>
                <a:latin typeface="Times New Roman" pitchFamily="18" charset="0"/>
                <a:cs typeface="Times New Roman" pitchFamily="18" charset="0"/>
              </a:rPr>
              <a:t>S</a:t>
            </a:r>
            <a:r>
              <a:rPr lang="en-GB" sz="1600" dirty="0" smtClean="0">
                <a:solidFill>
                  <a:schemeClr val="tx2"/>
                </a:solidFill>
                <a:latin typeface="Times New Roman" pitchFamily="18" charset="0"/>
                <a:cs typeface="Times New Roman" pitchFamily="18" charset="0"/>
              </a:rPr>
              <a:t>, the power set of </a:t>
            </a:r>
            <a:r>
              <a:rPr lang="en-GB" sz="1600" i="1" dirty="0" smtClean="0">
                <a:solidFill>
                  <a:schemeClr val="tx2"/>
                </a:solidFill>
                <a:latin typeface="Times New Roman" pitchFamily="18" charset="0"/>
                <a:cs typeface="Times New Roman" pitchFamily="18" charset="0"/>
              </a:rPr>
              <a:t>S</a:t>
            </a:r>
            <a:r>
              <a:rPr lang="en-GB" sz="1600" dirty="0" smtClean="0">
                <a:solidFill>
                  <a:schemeClr val="tx2"/>
                </a:solidFill>
                <a:latin typeface="Times New Roman" pitchFamily="18" charset="0"/>
                <a:cs typeface="Times New Roman" pitchFamily="18" charset="0"/>
              </a:rPr>
              <a:t> is the set of all subsets of the set </a:t>
            </a:r>
            <a:r>
              <a:rPr lang="en-GB" sz="1600" i="1" dirty="0" smtClean="0">
                <a:solidFill>
                  <a:schemeClr val="tx2"/>
                </a:solidFill>
                <a:latin typeface="Times New Roman" pitchFamily="18" charset="0"/>
                <a:cs typeface="Times New Roman" pitchFamily="18" charset="0"/>
              </a:rPr>
              <a:t>S</a:t>
            </a:r>
            <a:r>
              <a:rPr lang="en-GB" sz="1600" dirty="0" smtClean="0">
                <a:solidFill>
                  <a:schemeClr val="tx2"/>
                </a:solidFill>
                <a:latin typeface="Times New Roman" pitchFamily="18" charset="0"/>
                <a:cs typeface="Times New Roman" pitchFamily="18" charset="0"/>
              </a:rPr>
              <a:t>. The power set of </a:t>
            </a:r>
            <a:r>
              <a:rPr lang="en-GB" sz="1600" i="1" dirty="0" smtClean="0">
                <a:solidFill>
                  <a:schemeClr val="tx2"/>
                </a:solidFill>
                <a:latin typeface="Times New Roman" pitchFamily="18" charset="0"/>
                <a:cs typeface="Times New Roman" pitchFamily="18" charset="0"/>
              </a:rPr>
              <a:t>S</a:t>
            </a:r>
            <a:r>
              <a:rPr lang="en-GB" sz="1600" dirty="0" smtClean="0">
                <a:solidFill>
                  <a:schemeClr val="tx2"/>
                </a:solidFill>
                <a:latin typeface="Times New Roman" pitchFamily="18" charset="0"/>
                <a:cs typeface="Times New Roman" pitchFamily="18" charset="0"/>
              </a:rPr>
              <a:t> is denoted by </a:t>
            </a:r>
            <a:r>
              <a:rPr lang="en-GB" sz="1600" i="1" dirty="0" smtClean="0">
                <a:solidFill>
                  <a:schemeClr val="tx2"/>
                </a:solidFill>
                <a:latin typeface="Times New Roman" pitchFamily="18" charset="0"/>
                <a:cs typeface="Times New Roman" pitchFamily="18" charset="0"/>
              </a:rPr>
              <a:t>P(S)</a:t>
            </a:r>
            <a:r>
              <a:rPr lang="en-GB" sz="1600" dirty="0" smtClean="0">
                <a:solidFill>
                  <a:schemeClr val="tx2"/>
                </a:solidFill>
                <a:latin typeface="Times New Roman" pitchFamily="18" charset="0"/>
                <a:cs typeface="Times New Roman" pitchFamily="18" charset="0"/>
              </a:rPr>
              <a:t>.</a:t>
            </a:r>
          </a:p>
          <a:p>
            <a:endParaRPr lang="en-GB" sz="1600" dirty="0" smtClean="0">
              <a:solidFill>
                <a:schemeClr val="tx2"/>
              </a:solidFill>
              <a:latin typeface="Times New Roman" pitchFamily="18" charset="0"/>
              <a:cs typeface="Times New Roman" pitchFamily="18" charset="0"/>
            </a:endParaRPr>
          </a:p>
          <a:p>
            <a:endParaRPr lang="en-GB" sz="1600" dirty="0" smtClean="0">
              <a:solidFill>
                <a:schemeClr val="tx2"/>
              </a:solidFill>
              <a:latin typeface="Times New Roman" pitchFamily="18" charset="0"/>
              <a:cs typeface="Times New Roman" pitchFamily="18" charset="0"/>
            </a:endParaRPr>
          </a:p>
          <a:p>
            <a:r>
              <a:rPr lang="en-GB" sz="1600" dirty="0" smtClean="0">
                <a:solidFill>
                  <a:schemeClr val="tx2"/>
                </a:solidFill>
                <a:latin typeface="Times New Roman" pitchFamily="18" charset="0"/>
                <a:cs typeface="Times New Roman" pitchFamily="18" charset="0"/>
              </a:rPr>
              <a:t>Q1. What is the power set of the set {0, 1, 2}?</a:t>
            </a:r>
          </a:p>
          <a:p>
            <a:r>
              <a:rPr lang="en-GB" sz="1600" dirty="0" smtClean="0">
                <a:solidFill>
                  <a:schemeClr val="tx2"/>
                </a:solidFill>
                <a:latin typeface="Times New Roman" pitchFamily="18" charset="0"/>
                <a:cs typeface="Times New Roman" pitchFamily="18" charset="0"/>
              </a:rPr>
              <a:t>Solution: The power set </a:t>
            </a:r>
            <a:r>
              <a:rPr lang="en-GB" sz="1600" i="1" dirty="0" smtClean="0">
                <a:solidFill>
                  <a:schemeClr val="tx2"/>
                </a:solidFill>
                <a:latin typeface="Times New Roman" pitchFamily="18" charset="0"/>
                <a:cs typeface="Times New Roman" pitchFamily="18" charset="0"/>
              </a:rPr>
              <a:t>P</a:t>
            </a:r>
            <a:r>
              <a:rPr lang="en-GB" sz="1600" dirty="0" smtClean="0">
                <a:solidFill>
                  <a:schemeClr val="tx2"/>
                </a:solidFill>
                <a:latin typeface="Times New Roman" pitchFamily="18" charset="0"/>
                <a:cs typeface="Times New Roman" pitchFamily="18" charset="0"/>
              </a:rPr>
              <a:t>({0, 1, 2}) is the set of all subsets of {0, 1, 2}. Hence,</a:t>
            </a:r>
          </a:p>
          <a:p>
            <a:r>
              <a:rPr lang="en-GB" sz="1600" i="1" dirty="0" smtClean="0">
                <a:solidFill>
                  <a:schemeClr val="tx2"/>
                </a:solidFill>
                <a:latin typeface="Times New Roman" pitchFamily="18" charset="0"/>
                <a:cs typeface="Times New Roman" pitchFamily="18" charset="0"/>
              </a:rPr>
              <a:t>P</a:t>
            </a:r>
            <a:r>
              <a:rPr lang="en-GB" sz="1600" dirty="0" smtClean="0">
                <a:solidFill>
                  <a:schemeClr val="tx2"/>
                </a:solidFill>
                <a:latin typeface="Times New Roman" pitchFamily="18" charset="0"/>
                <a:cs typeface="Times New Roman" pitchFamily="18" charset="0"/>
              </a:rPr>
              <a:t>({0, 1, 2}) = {</a:t>
            </a:r>
            <a:r>
              <a:rPr lang="en-GB" sz="1600" i="1" dirty="0" smtClean="0">
                <a:solidFill>
                  <a:schemeClr val="tx2"/>
                </a:solidFill>
                <a:latin typeface="Times New Roman" pitchFamily="18" charset="0"/>
                <a:cs typeface="Times New Roman" pitchFamily="18" charset="0"/>
              </a:rPr>
              <a:t>∅</a:t>
            </a:r>
            <a:r>
              <a:rPr lang="en-GB" sz="1600" dirty="0" smtClean="0">
                <a:solidFill>
                  <a:schemeClr val="tx2"/>
                </a:solidFill>
                <a:latin typeface="Times New Roman" pitchFamily="18" charset="0"/>
                <a:cs typeface="Times New Roman" pitchFamily="18" charset="0"/>
              </a:rPr>
              <a:t>, {0}, {1}, {2}, {0, 1}, {0, 2}, {1, 2}, {0, 1, 2}}.</a:t>
            </a:r>
          </a:p>
          <a:p>
            <a:endParaRPr lang="en-GB" sz="1600" dirty="0" smtClean="0">
              <a:solidFill>
                <a:schemeClr val="tx2"/>
              </a:solidFill>
              <a:latin typeface="Times New Roman" pitchFamily="18" charset="0"/>
              <a:cs typeface="Times New Roman" pitchFamily="18" charset="0"/>
            </a:endParaRPr>
          </a:p>
          <a:p>
            <a:endParaRPr lang="en-GB" sz="1600" dirty="0" smtClean="0">
              <a:solidFill>
                <a:schemeClr val="tx2"/>
              </a:solidFill>
              <a:latin typeface="Times New Roman" pitchFamily="18" charset="0"/>
              <a:cs typeface="Times New Roman" pitchFamily="18" charset="0"/>
            </a:endParaRPr>
          </a:p>
          <a:p>
            <a:endParaRPr lang="en-GB" sz="1600" dirty="0" smtClean="0">
              <a:solidFill>
                <a:schemeClr val="tx2"/>
              </a:solidFill>
              <a:latin typeface="Times New Roman" pitchFamily="18" charset="0"/>
              <a:cs typeface="Times New Roman" pitchFamily="18" charset="0"/>
            </a:endParaRPr>
          </a:p>
          <a:p>
            <a:r>
              <a:rPr lang="en-GB" sz="1600" dirty="0" smtClean="0">
                <a:solidFill>
                  <a:schemeClr val="tx2"/>
                </a:solidFill>
                <a:latin typeface="Times New Roman" pitchFamily="18" charset="0"/>
                <a:cs typeface="Times New Roman" pitchFamily="18" charset="0"/>
              </a:rPr>
              <a:t>Q.2 What is the power set of the empty set? What is the power set of the set {∅}?</a:t>
            </a:r>
          </a:p>
          <a:p>
            <a:r>
              <a:rPr lang="en-GB" sz="1600" dirty="0" smtClean="0">
                <a:solidFill>
                  <a:schemeClr val="tx2"/>
                </a:solidFill>
                <a:latin typeface="Times New Roman" pitchFamily="18" charset="0"/>
                <a:cs typeface="Times New Roman" pitchFamily="18" charset="0"/>
              </a:rPr>
              <a:t>Solution: The empty set has exactly one subset, namely, itself. Consequently,</a:t>
            </a:r>
          </a:p>
          <a:p>
            <a:r>
              <a:rPr lang="en-GB" sz="1600" i="1" dirty="0" smtClean="0">
                <a:solidFill>
                  <a:schemeClr val="tx2"/>
                </a:solidFill>
                <a:latin typeface="Times New Roman" pitchFamily="18" charset="0"/>
                <a:cs typeface="Times New Roman" pitchFamily="18" charset="0"/>
              </a:rPr>
              <a:t>P(∅) = {∅}.</a:t>
            </a:r>
          </a:p>
          <a:p>
            <a:r>
              <a:rPr lang="en-GB" sz="1600" dirty="0" smtClean="0">
                <a:solidFill>
                  <a:schemeClr val="tx2"/>
                </a:solidFill>
                <a:latin typeface="Times New Roman" pitchFamily="18" charset="0"/>
                <a:cs typeface="Times New Roman" pitchFamily="18" charset="0"/>
              </a:rPr>
              <a:t>The set </a:t>
            </a:r>
            <a:r>
              <a:rPr lang="en-GB" sz="1600" i="1" dirty="0" smtClean="0">
                <a:solidFill>
                  <a:schemeClr val="tx2"/>
                </a:solidFill>
                <a:latin typeface="Times New Roman" pitchFamily="18" charset="0"/>
                <a:cs typeface="Times New Roman" pitchFamily="18" charset="0"/>
              </a:rPr>
              <a:t>{∅}</a:t>
            </a:r>
            <a:r>
              <a:rPr lang="en-GB" sz="1600" dirty="0" smtClean="0">
                <a:solidFill>
                  <a:schemeClr val="tx2"/>
                </a:solidFill>
                <a:latin typeface="Times New Roman" pitchFamily="18" charset="0"/>
                <a:cs typeface="Times New Roman" pitchFamily="18" charset="0"/>
              </a:rPr>
              <a:t> has exactly two subsets, namely, ∅ and the set {∅} itself. Therefore,</a:t>
            </a:r>
          </a:p>
          <a:p>
            <a:r>
              <a:rPr lang="en-GB" sz="1600" i="1" dirty="0" smtClean="0">
                <a:solidFill>
                  <a:schemeClr val="tx2"/>
                </a:solidFill>
                <a:latin typeface="Times New Roman" pitchFamily="18" charset="0"/>
                <a:cs typeface="Times New Roman" pitchFamily="18" charset="0"/>
              </a:rPr>
              <a:t>P({∅}) = {∅, {∅}}</a:t>
            </a:r>
            <a:r>
              <a:rPr lang="en-GB" sz="1600" dirty="0" smtClean="0">
                <a:solidFill>
                  <a:schemeClr val="tx2"/>
                </a:solidFill>
                <a:latin typeface="Times New Roman" pitchFamily="18" charset="0"/>
                <a:cs typeface="Times New Roman" pitchFamily="18" charset="0"/>
              </a:rPr>
              <a:t>.</a:t>
            </a:r>
          </a:p>
          <a:p>
            <a:endParaRPr lang="en-GB" sz="1600" dirty="0">
              <a:solidFill>
                <a:schemeClr val="tx2"/>
              </a:solidFill>
              <a:latin typeface="Times New Roman" pitchFamily="18" charset="0"/>
              <a:cs typeface="Times New Roman" pitchFamily="18" charset="0"/>
            </a:endParaRPr>
          </a:p>
        </p:txBody>
      </p:sp>
      <p:sp>
        <p:nvSpPr>
          <p:cNvPr id="5" name="TextBox 4"/>
          <p:cNvSpPr txBox="1"/>
          <p:nvPr/>
        </p:nvSpPr>
        <p:spPr>
          <a:xfrm>
            <a:off x="0" y="0"/>
            <a:ext cx="4470400" cy="307777"/>
          </a:xfrm>
          <a:prstGeom prst="rect">
            <a:avLst/>
          </a:prstGeom>
          <a:noFill/>
        </p:spPr>
        <p:txBody>
          <a:bodyPr wrap="square" rtlCol="0">
            <a:spAutoFit/>
          </a:bodyPr>
          <a:lstStyle/>
          <a:p>
            <a:r>
              <a:rPr lang="en-GB" sz="1400" b="1" dirty="0" smtClean="0">
                <a:latin typeface="Times New Roman" pitchFamily="18" charset="0"/>
                <a:cs typeface="Times New Roman" pitchFamily="18" charset="0"/>
              </a:rPr>
              <a:t>DEFINITION 2</a:t>
            </a:r>
            <a:endParaRPr lang="en-GB" sz="1400" dirty="0">
              <a:latin typeface="Times New Roman" pitchFamily="18" charset="0"/>
              <a:cs typeface="Times New Roman" pitchFamily="18" charset="0"/>
            </a:endParaRPr>
          </a:p>
        </p:txBody>
      </p:sp>
      <p:sp>
        <p:nvSpPr>
          <p:cNvPr id="7" name="Rectangle 6"/>
          <p:cNvSpPr/>
          <p:nvPr/>
        </p:nvSpPr>
        <p:spPr>
          <a:xfrm>
            <a:off x="0" y="827315"/>
            <a:ext cx="1755609" cy="369332"/>
          </a:xfrm>
          <a:prstGeom prst="rect">
            <a:avLst/>
          </a:prstGeom>
        </p:spPr>
        <p:txBody>
          <a:bodyPr wrap="square">
            <a:spAutoFit/>
          </a:bodyPr>
          <a:lstStyle/>
          <a:p>
            <a:r>
              <a:rPr lang="en-GB" b="1" dirty="0" smtClean="0">
                <a:latin typeface="Times New Roman" pitchFamily="18" charset="0"/>
                <a:cs typeface="Times New Roman" pitchFamily="18" charset="0"/>
              </a:rPr>
              <a:t>DEFINITION 3</a:t>
            </a:r>
            <a:endParaRPr lang="en-GB"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p:cNvSpPr txBox="1">
            <a:spLocks noChangeArrowheads="1"/>
          </p:cNvSpPr>
          <p:nvPr/>
        </p:nvSpPr>
        <p:spPr bwMode="auto">
          <a:xfrm>
            <a:off x="252549" y="189411"/>
            <a:ext cx="11379200" cy="2862322"/>
          </a:xfrm>
          <a:prstGeom prst="rect">
            <a:avLst/>
          </a:prstGeom>
          <a:noFill/>
          <a:ln w="9525">
            <a:noFill/>
            <a:miter lim="800000"/>
            <a:headEnd/>
            <a:tailEnd/>
          </a:ln>
        </p:spPr>
        <p:txBody>
          <a:bodyPr>
            <a:spAutoFit/>
          </a:bodyPr>
          <a:lstStyle/>
          <a:p>
            <a:pPr algn="just"/>
            <a:r>
              <a:rPr lang="en-US" b="1" dirty="0">
                <a:solidFill>
                  <a:schemeClr val="tx2"/>
                </a:solidFill>
              </a:rPr>
              <a:t>EXAMPLE 2 </a:t>
            </a:r>
            <a:r>
              <a:rPr lang="en-US" dirty="0">
                <a:solidFill>
                  <a:schemeClr val="tx2"/>
                </a:solidFill>
              </a:rPr>
              <a:t>Prove that if </a:t>
            </a:r>
            <a:r>
              <a:rPr lang="en-US" i="1" dirty="0">
                <a:solidFill>
                  <a:schemeClr val="tx2"/>
                </a:solidFill>
              </a:rPr>
              <a:t>n </a:t>
            </a:r>
            <a:r>
              <a:rPr lang="en-US" dirty="0">
                <a:solidFill>
                  <a:schemeClr val="tx2"/>
                </a:solidFill>
              </a:rPr>
              <a:t>is an integer and 3</a:t>
            </a:r>
            <a:r>
              <a:rPr lang="en-US" i="1" dirty="0">
                <a:solidFill>
                  <a:schemeClr val="tx2"/>
                </a:solidFill>
              </a:rPr>
              <a:t>n </a:t>
            </a:r>
            <a:r>
              <a:rPr lang="en-US" dirty="0">
                <a:solidFill>
                  <a:schemeClr val="tx2"/>
                </a:solidFill>
              </a:rPr>
              <a:t>+ 2 is odd, then </a:t>
            </a:r>
            <a:r>
              <a:rPr lang="en-US" i="1" dirty="0">
                <a:solidFill>
                  <a:schemeClr val="tx2"/>
                </a:solidFill>
              </a:rPr>
              <a:t>n </a:t>
            </a:r>
            <a:r>
              <a:rPr lang="en-US" dirty="0">
                <a:solidFill>
                  <a:schemeClr val="tx2"/>
                </a:solidFill>
              </a:rPr>
              <a:t>is odd.</a:t>
            </a:r>
          </a:p>
          <a:p>
            <a:pPr algn="just"/>
            <a:endParaRPr lang="en-US" dirty="0">
              <a:solidFill>
                <a:schemeClr val="tx2"/>
              </a:solidFill>
            </a:endParaRPr>
          </a:p>
          <a:p>
            <a:pPr algn="just"/>
            <a:r>
              <a:rPr lang="en-US" i="1" dirty="0">
                <a:solidFill>
                  <a:schemeClr val="tx2"/>
                </a:solidFill>
              </a:rPr>
              <a:t>Solution: </a:t>
            </a:r>
            <a:r>
              <a:rPr lang="en-US" dirty="0">
                <a:solidFill>
                  <a:schemeClr val="tx2"/>
                </a:solidFill>
              </a:rPr>
              <a:t>The first step in a proof by contraposition is to assume that the conclusion of the conditional statement “If 3</a:t>
            </a:r>
            <a:r>
              <a:rPr lang="en-US" i="1" dirty="0">
                <a:solidFill>
                  <a:schemeClr val="tx2"/>
                </a:solidFill>
              </a:rPr>
              <a:t>n </a:t>
            </a:r>
            <a:r>
              <a:rPr lang="en-US" dirty="0">
                <a:solidFill>
                  <a:schemeClr val="tx2"/>
                </a:solidFill>
              </a:rPr>
              <a:t>+ 2 is odd, then </a:t>
            </a:r>
            <a:r>
              <a:rPr lang="en-US" i="1" dirty="0">
                <a:solidFill>
                  <a:schemeClr val="tx2"/>
                </a:solidFill>
              </a:rPr>
              <a:t>n </a:t>
            </a:r>
            <a:r>
              <a:rPr lang="en-US" dirty="0">
                <a:solidFill>
                  <a:schemeClr val="tx2"/>
                </a:solidFill>
              </a:rPr>
              <a:t>is odd” is false; namely, assume that </a:t>
            </a:r>
            <a:r>
              <a:rPr lang="en-US" i="1" dirty="0">
                <a:solidFill>
                  <a:schemeClr val="tx2"/>
                </a:solidFill>
              </a:rPr>
              <a:t>n </a:t>
            </a:r>
            <a:r>
              <a:rPr lang="en-US" dirty="0">
                <a:solidFill>
                  <a:schemeClr val="tx2"/>
                </a:solidFill>
              </a:rPr>
              <a:t>is even. Then, by the definition of an even integer, </a:t>
            </a:r>
            <a:r>
              <a:rPr lang="en-US" i="1" dirty="0">
                <a:solidFill>
                  <a:schemeClr val="tx2"/>
                </a:solidFill>
              </a:rPr>
              <a:t>n </a:t>
            </a:r>
            <a:r>
              <a:rPr lang="en-US" dirty="0">
                <a:solidFill>
                  <a:schemeClr val="tx2"/>
                </a:solidFill>
              </a:rPr>
              <a:t>= 2</a:t>
            </a:r>
            <a:r>
              <a:rPr lang="en-US" i="1" dirty="0">
                <a:solidFill>
                  <a:schemeClr val="tx2"/>
                </a:solidFill>
              </a:rPr>
              <a:t>k </a:t>
            </a:r>
            <a:r>
              <a:rPr lang="en-US" dirty="0">
                <a:solidFill>
                  <a:schemeClr val="tx2"/>
                </a:solidFill>
              </a:rPr>
              <a:t>for some integer </a:t>
            </a:r>
            <a:r>
              <a:rPr lang="en-US" i="1" dirty="0">
                <a:solidFill>
                  <a:schemeClr val="tx2"/>
                </a:solidFill>
              </a:rPr>
              <a:t>k</a:t>
            </a:r>
            <a:r>
              <a:rPr lang="en-US" dirty="0">
                <a:solidFill>
                  <a:schemeClr val="tx2"/>
                </a:solidFill>
              </a:rPr>
              <a:t>. Substituting 2</a:t>
            </a:r>
            <a:r>
              <a:rPr lang="en-US" i="1" dirty="0">
                <a:solidFill>
                  <a:schemeClr val="tx2"/>
                </a:solidFill>
              </a:rPr>
              <a:t>k </a:t>
            </a:r>
            <a:r>
              <a:rPr lang="en-US" dirty="0">
                <a:solidFill>
                  <a:schemeClr val="tx2"/>
                </a:solidFill>
              </a:rPr>
              <a:t>for </a:t>
            </a:r>
            <a:r>
              <a:rPr lang="en-US" i="1" dirty="0">
                <a:solidFill>
                  <a:schemeClr val="tx2"/>
                </a:solidFill>
              </a:rPr>
              <a:t>n</a:t>
            </a:r>
            <a:r>
              <a:rPr lang="en-US" dirty="0">
                <a:solidFill>
                  <a:schemeClr val="tx2"/>
                </a:solidFill>
              </a:rPr>
              <a:t>, we find that 3</a:t>
            </a:r>
            <a:r>
              <a:rPr lang="en-US" i="1" dirty="0">
                <a:solidFill>
                  <a:schemeClr val="tx2"/>
                </a:solidFill>
              </a:rPr>
              <a:t>n </a:t>
            </a:r>
            <a:r>
              <a:rPr lang="en-US" dirty="0">
                <a:solidFill>
                  <a:schemeClr val="tx2"/>
                </a:solidFill>
              </a:rPr>
              <a:t>+ 2 = 3</a:t>
            </a:r>
            <a:r>
              <a:rPr lang="en-US" i="1" dirty="0">
                <a:solidFill>
                  <a:schemeClr val="tx2"/>
                </a:solidFill>
              </a:rPr>
              <a:t>(</a:t>
            </a:r>
            <a:r>
              <a:rPr lang="en-US" dirty="0">
                <a:solidFill>
                  <a:schemeClr val="tx2"/>
                </a:solidFill>
              </a:rPr>
              <a:t>2</a:t>
            </a:r>
            <a:r>
              <a:rPr lang="en-US" i="1" dirty="0">
                <a:solidFill>
                  <a:schemeClr val="tx2"/>
                </a:solidFill>
              </a:rPr>
              <a:t>k) </a:t>
            </a:r>
            <a:r>
              <a:rPr lang="en-US" dirty="0">
                <a:solidFill>
                  <a:schemeClr val="tx2"/>
                </a:solidFill>
              </a:rPr>
              <a:t>+ 2 = 6</a:t>
            </a:r>
            <a:r>
              <a:rPr lang="en-US" i="1" dirty="0">
                <a:solidFill>
                  <a:schemeClr val="tx2"/>
                </a:solidFill>
              </a:rPr>
              <a:t>k </a:t>
            </a:r>
            <a:r>
              <a:rPr lang="en-US" dirty="0">
                <a:solidFill>
                  <a:schemeClr val="tx2"/>
                </a:solidFill>
              </a:rPr>
              <a:t>+ 2 = 2</a:t>
            </a:r>
            <a:r>
              <a:rPr lang="en-US" i="1" dirty="0">
                <a:solidFill>
                  <a:schemeClr val="tx2"/>
                </a:solidFill>
              </a:rPr>
              <a:t>(</a:t>
            </a:r>
            <a:r>
              <a:rPr lang="en-US" dirty="0">
                <a:solidFill>
                  <a:schemeClr val="tx2"/>
                </a:solidFill>
              </a:rPr>
              <a:t>3</a:t>
            </a:r>
            <a:r>
              <a:rPr lang="en-US" i="1" dirty="0">
                <a:solidFill>
                  <a:schemeClr val="tx2"/>
                </a:solidFill>
              </a:rPr>
              <a:t>k </a:t>
            </a:r>
            <a:r>
              <a:rPr lang="en-US" dirty="0">
                <a:solidFill>
                  <a:schemeClr val="tx2"/>
                </a:solidFill>
              </a:rPr>
              <a:t>+ 1</a:t>
            </a:r>
            <a:r>
              <a:rPr lang="en-US" i="1" dirty="0">
                <a:solidFill>
                  <a:schemeClr val="tx2"/>
                </a:solidFill>
              </a:rPr>
              <a:t>)</a:t>
            </a:r>
            <a:r>
              <a:rPr lang="en-US" dirty="0">
                <a:solidFill>
                  <a:schemeClr val="tx2"/>
                </a:solidFill>
              </a:rPr>
              <a:t>. This tells us that 3</a:t>
            </a:r>
            <a:r>
              <a:rPr lang="en-US" i="1" dirty="0">
                <a:solidFill>
                  <a:schemeClr val="tx2"/>
                </a:solidFill>
              </a:rPr>
              <a:t>n </a:t>
            </a:r>
            <a:r>
              <a:rPr lang="en-US" dirty="0">
                <a:solidFill>
                  <a:schemeClr val="tx2"/>
                </a:solidFill>
              </a:rPr>
              <a:t>+ 2 is even (because it is a multiple of 2), and therefore not odd. This is the negation of the premise of the theorem. Because the negation of the conclusion of the conditional statement implies that the hypothesis is false, the original conditional statement is true. Our proof by contraposition succeeded; we have proved the theorem “If 3</a:t>
            </a:r>
            <a:r>
              <a:rPr lang="en-US" i="1" dirty="0">
                <a:solidFill>
                  <a:schemeClr val="tx2"/>
                </a:solidFill>
              </a:rPr>
              <a:t>n </a:t>
            </a:r>
            <a:r>
              <a:rPr lang="en-US" dirty="0">
                <a:solidFill>
                  <a:schemeClr val="tx2"/>
                </a:solidFill>
              </a:rPr>
              <a:t>+ 2 is odd, then </a:t>
            </a:r>
            <a:r>
              <a:rPr lang="en-US" i="1" dirty="0">
                <a:solidFill>
                  <a:schemeClr val="tx2"/>
                </a:solidFill>
              </a:rPr>
              <a:t>n </a:t>
            </a:r>
            <a:r>
              <a:rPr lang="en-US" dirty="0">
                <a:solidFill>
                  <a:schemeClr val="tx2"/>
                </a:solidFill>
              </a:rPr>
              <a:t>is odd.”</a:t>
            </a:r>
          </a:p>
        </p:txBody>
      </p:sp>
      <p:sp>
        <p:nvSpPr>
          <p:cNvPr id="3" name="Rectangle 2"/>
          <p:cNvSpPr/>
          <p:nvPr/>
        </p:nvSpPr>
        <p:spPr>
          <a:xfrm>
            <a:off x="326571" y="3278776"/>
            <a:ext cx="10855235" cy="923330"/>
          </a:xfrm>
          <a:prstGeom prst="rect">
            <a:avLst/>
          </a:prstGeom>
        </p:spPr>
        <p:txBody>
          <a:bodyPr wrap="square">
            <a:spAutoFit/>
          </a:bodyPr>
          <a:lstStyle/>
          <a:p>
            <a:pPr algn="just"/>
            <a:r>
              <a:rPr lang="en-US" b="1" dirty="0" smtClean="0">
                <a:solidFill>
                  <a:schemeClr val="tx2"/>
                </a:solidFill>
              </a:rPr>
              <a:t>Proofs by Contradiction</a:t>
            </a:r>
          </a:p>
          <a:p>
            <a:pPr algn="just"/>
            <a:r>
              <a:rPr lang="en-US" dirty="0" smtClean="0">
                <a:solidFill>
                  <a:schemeClr val="tx2"/>
                </a:solidFill>
              </a:rPr>
              <a:t>Suppose we want to prove that a statement </a:t>
            </a:r>
            <a:r>
              <a:rPr lang="en-US" i="1" dirty="0" smtClean="0">
                <a:solidFill>
                  <a:schemeClr val="tx2"/>
                </a:solidFill>
              </a:rPr>
              <a:t>p </a:t>
            </a:r>
            <a:r>
              <a:rPr lang="en-US" dirty="0" smtClean="0">
                <a:solidFill>
                  <a:schemeClr val="tx2"/>
                </a:solidFill>
              </a:rPr>
              <a:t>is true. we can conclude that ￢</a:t>
            </a:r>
            <a:r>
              <a:rPr lang="en-US" i="1" dirty="0" smtClean="0">
                <a:solidFill>
                  <a:schemeClr val="tx2"/>
                </a:solidFill>
              </a:rPr>
              <a:t>p </a:t>
            </a:r>
            <a:r>
              <a:rPr lang="en-US" dirty="0" smtClean="0">
                <a:solidFill>
                  <a:schemeClr val="tx2"/>
                </a:solidFill>
              </a:rPr>
              <a:t>is false, which means that </a:t>
            </a:r>
            <a:r>
              <a:rPr lang="en-US" i="1" dirty="0" smtClean="0">
                <a:solidFill>
                  <a:schemeClr val="tx2"/>
                </a:solidFill>
              </a:rPr>
              <a:t>p </a:t>
            </a:r>
            <a:r>
              <a:rPr lang="en-US" dirty="0" smtClean="0">
                <a:solidFill>
                  <a:schemeClr val="tx2"/>
                </a:solidFill>
              </a:rPr>
              <a:t>is true. </a:t>
            </a:r>
            <a:endParaRPr lang="en-US" dirty="0">
              <a:solidFill>
                <a:schemeClr val="tx2"/>
              </a:solidFill>
            </a:endParaRPr>
          </a:p>
        </p:txBody>
      </p:sp>
      <p:sp>
        <p:nvSpPr>
          <p:cNvPr id="4" name="Rectangle 3"/>
          <p:cNvSpPr/>
          <p:nvPr/>
        </p:nvSpPr>
        <p:spPr>
          <a:xfrm>
            <a:off x="287382" y="4284617"/>
            <a:ext cx="11691257" cy="2308324"/>
          </a:xfrm>
          <a:prstGeom prst="rect">
            <a:avLst/>
          </a:prstGeom>
        </p:spPr>
        <p:txBody>
          <a:bodyPr wrap="square">
            <a:spAutoFit/>
          </a:bodyPr>
          <a:lstStyle/>
          <a:p>
            <a:pPr algn="just"/>
            <a:r>
              <a:rPr lang="en-US" dirty="0" smtClean="0">
                <a:solidFill>
                  <a:schemeClr val="tx2"/>
                </a:solidFill>
              </a:rPr>
              <a:t>Example-3</a:t>
            </a:r>
          </a:p>
          <a:p>
            <a:pPr algn="just"/>
            <a:r>
              <a:rPr lang="en-US" dirty="0" smtClean="0">
                <a:solidFill>
                  <a:schemeClr val="tx2"/>
                </a:solidFill>
              </a:rPr>
              <a:t>Prove that √2 is irrational by giving a proof by contradiction.</a:t>
            </a:r>
          </a:p>
          <a:p>
            <a:pPr algn="just"/>
            <a:endParaRPr lang="en-US" dirty="0" smtClean="0">
              <a:solidFill>
                <a:schemeClr val="tx2"/>
              </a:solidFill>
            </a:endParaRPr>
          </a:p>
          <a:p>
            <a:pPr algn="just"/>
            <a:r>
              <a:rPr lang="en-US" i="1" dirty="0" smtClean="0">
                <a:solidFill>
                  <a:schemeClr val="tx2"/>
                </a:solidFill>
              </a:rPr>
              <a:t>Solution: </a:t>
            </a:r>
            <a:r>
              <a:rPr lang="en-US" dirty="0" smtClean="0">
                <a:solidFill>
                  <a:schemeClr val="tx2"/>
                </a:solidFill>
              </a:rPr>
              <a:t>To start a proof by contradiction, we suppose that ￢</a:t>
            </a:r>
            <a:r>
              <a:rPr lang="en-US" i="1" dirty="0" smtClean="0">
                <a:solidFill>
                  <a:schemeClr val="tx2"/>
                </a:solidFill>
              </a:rPr>
              <a:t>p </a:t>
            </a:r>
            <a:r>
              <a:rPr lang="en-US" dirty="0" smtClean="0">
                <a:solidFill>
                  <a:schemeClr val="tx2"/>
                </a:solidFill>
              </a:rPr>
              <a:t>is true. Note that ￢</a:t>
            </a:r>
            <a:r>
              <a:rPr lang="en-US" i="1" dirty="0" smtClean="0">
                <a:solidFill>
                  <a:schemeClr val="tx2"/>
                </a:solidFill>
              </a:rPr>
              <a:t>p </a:t>
            </a:r>
            <a:r>
              <a:rPr lang="en-US" dirty="0" smtClean="0">
                <a:solidFill>
                  <a:schemeClr val="tx2"/>
                </a:solidFill>
              </a:rPr>
              <a:t>is the statement “It is not the case that √2 is irrational,” which says that √2 is rational. If √2 is rational, there exist integers </a:t>
            </a:r>
            <a:r>
              <a:rPr lang="en-US" i="1" dirty="0" smtClean="0">
                <a:solidFill>
                  <a:schemeClr val="tx2"/>
                </a:solidFill>
              </a:rPr>
              <a:t>a </a:t>
            </a:r>
            <a:r>
              <a:rPr lang="en-US" dirty="0" smtClean="0">
                <a:solidFill>
                  <a:schemeClr val="tx2"/>
                </a:solidFill>
              </a:rPr>
              <a:t>and </a:t>
            </a:r>
            <a:r>
              <a:rPr lang="en-US" i="1" dirty="0" smtClean="0">
                <a:solidFill>
                  <a:schemeClr val="tx2"/>
                </a:solidFill>
              </a:rPr>
              <a:t>b </a:t>
            </a:r>
            <a:r>
              <a:rPr lang="en-US" dirty="0" smtClean="0">
                <a:solidFill>
                  <a:schemeClr val="tx2"/>
                </a:solidFill>
              </a:rPr>
              <a:t>with √2 = </a:t>
            </a:r>
            <a:r>
              <a:rPr lang="en-US" i="1" dirty="0" smtClean="0">
                <a:solidFill>
                  <a:schemeClr val="tx2"/>
                </a:solidFill>
              </a:rPr>
              <a:t>a/b</a:t>
            </a:r>
            <a:r>
              <a:rPr lang="en-US" dirty="0" smtClean="0">
                <a:solidFill>
                  <a:schemeClr val="tx2"/>
                </a:solidFill>
              </a:rPr>
              <a:t>, where </a:t>
            </a:r>
            <a:r>
              <a:rPr lang="en-US" i="1" dirty="0" smtClean="0">
                <a:solidFill>
                  <a:schemeClr val="tx2"/>
                </a:solidFill>
              </a:rPr>
              <a:t>b </a:t>
            </a:r>
            <a:r>
              <a:rPr lang="en-US" dirty="0" smtClean="0">
                <a:solidFill>
                  <a:schemeClr val="tx2"/>
                </a:solidFill>
              </a:rPr>
              <a:t>≠ 0 and </a:t>
            </a:r>
            <a:r>
              <a:rPr lang="en-US" i="1" dirty="0" smtClean="0">
                <a:solidFill>
                  <a:schemeClr val="tx2"/>
                </a:solidFill>
              </a:rPr>
              <a:t>a </a:t>
            </a:r>
            <a:r>
              <a:rPr lang="en-US" dirty="0" smtClean="0">
                <a:solidFill>
                  <a:schemeClr val="tx2"/>
                </a:solidFill>
              </a:rPr>
              <a:t>and </a:t>
            </a:r>
            <a:r>
              <a:rPr lang="en-US" i="1" dirty="0" smtClean="0">
                <a:solidFill>
                  <a:schemeClr val="tx2"/>
                </a:solidFill>
              </a:rPr>
              <a:t>b </a:t>
            </a:r>
            <a:r>
              <a:rPr lang="en-US" dirty="0" smtClean="0">
                <a:solidFill>
                  <a:schemeClr val="tx2"/>
                </a:solidFill>
              </a:rPr>
              <a:t>have no common factors (so that the fraction </a:t>
            </a:r>
            <a:r>
              <a:rPr lang="en-US" i="1" dirty="0" smtClean="0">
                <a:solidFill>
                  <a:schemeClr val="tx2"/>
                </a:solidFill>
              </a:rPr>
              <a:t>a/b </a:t>
            </a:r>
            <a:r>
              <a:rPr lang="en-US" dirty="0" smtClean="0">
                <a:solidFill>
                  <a:schemeClr val="tx2"/>
                </a:solidFill>
              </a:rPr>
              <a:t>is in lowest terms.) (Here, we are using the fact that every rational number can be written in lowest terms.)</a:t>
            </a:r>
            <a:endParaRPr lang="en-US" dirty="0">
              <a:solidFill>
                <a:schemeClr val="tx2"/>
              </a:solidFill>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ph/>
          </p:nvPr>
        </p:nvGraphicFramePr>
        <p:xfrm>
          <a:off x="419463" y="182882"/>
          <a:ext cx="6725919" cy="2364376"/>
        </p:xfrm>
        <a:graphic>
          <a:graphicData uri="http://schemas.openxmlformats.org/presentationml/2006/ole">
            <p:oleObj spid="_x0000_s21506" name="Bitmap Image" r:id="rId3" imgW="5885714" imgH="3095238" progId="PBrush">
              <p:embed/>
            </p:oleObj>
          </a:graphicData>
        </a:graphic>
      </p:graphicFrame>
      <p:sp>
        <p:nvSpPr>
          <p:cNvPr id="3" name="Rectangle 2"/>
          <p:cNvSpPr/>
          <p:nvPr/>
        </p:nvSpPr>
        <p:spPr>
          <a:xfrm>
            <a:off x="169817" y="2653661"/>
            <a:ext cx="11652068" cy="1077218"/>
          </a:xfrm>
          <a:prstGeom prst="rect">
            <a:avLst/>
          </a:prstGeom>
        </p:spPr>
        <p:txBody>
          <a:bodyPr wrap="square">
            <a:spAutoFit/>
          </a:bodyPr>
          <a:lstStyle/>
          <a:p>
            <a:pPr algn="just"/>
            <a:r>
              <a:rPr lang="en-US" sz="1600" dirty="0" smtClean="0">
                <a:solidFill>
                  <a:schemeClr val="tx2"/>
                </a:solidFill>
              </a:rPr>
              <a:t>Note that the statement that √2 = </a:t>
            </a:r>
            <a:r>
              <a:rPr lang="en-US" sz="1600" i="1" dirty="0" smtClean="0">
                <a:solidFill>
                  <a:schemeClr val="tx2"/>
                </a:solidFill>
              </a:rPr>
              <a:t>a/b</a:t>
            </a:r>
            <a:r>
              <a:rPr lang="en-US" sz="1600" dirty="0" smtClean="0">
                <a:solidFill>
                  <a:schemeClr val="tx2"/>
                </a:solidFill>
              </a:rPr>
              <a:t>, where </a:t>
            </a:r>
            <a:r>
              <a:rPr lang="en-US" sz="1600" i="1" dirty="0" smtClean="0">
                <a:solidFill>
                  <a:schemeClr val="tx2"/>
                </a:solidFill>
              </a:rPr>
              <a:t>a </a:t>
            </a:r>
            <a:r>
              <a:rPr lang="en-US" sz="1600" dirty="0" smtClean="0">
                <a:solidFill>
                  <a:schemeClr val="tx2"/>
                </a:solidFill>
              </a:rPr>
              <a:t>and </a:t>
            </a:r>
            <a:r>
              <a:rPr lang="en-US" sz="1600" i="1" dirty="0" smtClean="0">
                <a:solidFill>
                  <a:schemeClr val="tx2"/>
                </a:solidFill>
              </a:rPr>
              <a:t>b </a:t>
            </a:r>
            <a:r>
              <a:rPr lang="en-US" sz="1600" dirty="0" smtClean="0">
                <a:solidFill>
                  <a:schemeClr val="tx2"/>
                </a:solidFill>
              </a:rPr>
              <a:t>have no common factors, means, in particular, that 2 does not divide both </a:t>
            </a:r>
            <a:r>
              <a:rPr lang="en-US" sz="1600" i="1" dirty="0" smtClean="0">
                <a:solidFill>
                  <a:schemeClr val="tx2"/>
                </a:solidFill>
              </a:rPr>
              <a:t>a </a:t>
            </a:r>
            <a:r>
              <a:rPr lang="en-US" sz="1600" dirty="0" smtClean="0">
                <a:solidFill>
                  <a:schemeClr val="tx2"/>
                </a:solidFill>
              </a:rPr>
              <a:t>and </a:t>
            </a:r>
            <a:r>
              <a:rPr lang="en-US" sz="1600" i="1" dirty="0" smtClean="0">
                <a:solidFill>
                  <a:schemeClr val="tx2"/>
                </a:solidFill>
              </a:rPr>
              <a:t>b</a:t>
            </a:r>
            <a:r>
              <a:rPr lang="en-US" sz="1600" dirty="0" smtClean="0">
                <a:solidFill>
                  <a:schemeClr val="tx2"/>
                </a:solidFill>
              </a:rPr>
              <a:t>. Because our assumption of ￢</a:t>
            </a:r>
            <a:r>
              <a:rPr lang="en-US" sz="1600" i="1" dirty="0" smtClean="0">
                <a:solidFill>
                  <a:schemeClr val="tx2"/>
                </a:solidFill>
              </a:rPr>
              <a:t>p </a:t>
            </a:r>
            <a:r>
              <a:rPr lang="en-US" sz="1600" dirty="0" smtClean="0">
                <a:solidFill>
                  <a:schemeClr val="tx2"/>
                </a:solidFill>
              </a:rPr>
              <a:t>leads to the contradiction that 2 divides both </a:t>
            </a:r>
            <a:r>
              <a:rPr lang="en-US" sz="1600" i="1" dirty="0" smtClean="0">
                <a:solidFill>
                  <a:schemeClr val="tx2"/>
                </a:solidFill>
              </a:rPr>
              <a:t>a </a:t>
            </a:r>
            <a:r>
              <a:rPr lang="en-US" sz="1600" dirty="0" smtClean="0">
                <a:solidFill>
                  <a:schemeClr val="tx2"/>
                </a:solidFill>
              </a:rPr>
              <a:t>and </a:t>
            </a:r>
            <a:r>
              <a:rPr lang="en-US" sz="1600" i="1" dirty="0" smtClean="0">
                <a:solidFill>
                  <a:schemeClr val="tx2"/>
                </a:solidFill>
              </a:rPr>
              <a:t>b </a:t>
            </a:r>
            <a:r>
              <a:rPr lang="en-US" sz="1600" dirty="0" smtClean="0">
                <a:solidFill>
                  <a:schemeClr val="tx2"/>
                </a:solidFill>
              </a:rPr>
              <a:t>and 2 does not divide both </a:t>
            </a:r>
            <a:r>
              <a:rPr lang="en-US" sz="1600" i="1" dirty="0" smtClean="0">
                <a:solidFill>
                  <a:schemeClr val="tx2"/>
                </a:solidFill>
              </a:rPr>
              <a:t>a </a:t>
            </a:r>
            <a:r>
              <a:rPr lang="en-US" sz="1600" dirty="0" smtClean="0">
                <a:solidFill>
                  <a:schemeClr val="tx2"/>
                </a:solidFill>
              </a:rPr>
              <a:t>and </a:t>
            </a:r>
            <a:r>
              <a:rPr lang="en-US" sz="1600" i="1" dirty="0" smtClean="0">
                <a:solidFill>
                  <a:schemeClr val="tx2"/>
                </a:solidFill>
              </a:rPr>
              <a:t>b</a:t>
            </a:r>
            <a:r>
              <a:rPr lang="en-US" sz="1600" dirty="0" smtClean="0">
                <a:solidFill>
                  <a:schemeClr val="tx2"/>
                </a:solidFill>
              </a:rPr>
              <a:t>, ￢</a:t>
            </a:r>
            <a:r>
              <a:rPr lang="en-US" sz="1600" i="1" dirty="0" smtClean="0">
                <a:solidFill>
                  <a:schemeClr val="tx2"/>
                </a:solidFill>
              </a:rPr>
              <a:t>p </a:t>
            </a:r>
            <a:r>
              <a:rPr lang="en-US" sz="1600" dirty="0" smtClean="0">
                <a:solidFill>
                  <a:schemeClr val="tx2"/>
                </a:solidFill>
              </a:rPr>
              <a:t>must be false. That is, the statement </a:t>
            </a:r>
            <a:r>
              <a:rPr lang="en-US" sz="1600" i="1" dirty="0" smtClean="0">
                <a:solidFill>
                  <a:schemeClr val="tx2"/>
                </a:solidFill>
              </a:rPr>
              <a:t>p</a:t>
            </a:r>
            <a:r>
              <a:rPr lang="en-US" sz="1600" dirty="0" smtClean="0">
                <a:solidFill>
                  <a:schemeClr val="tx2"/>
                </a:solidFill>
              </a:rPr>
              <a:t>, “√2 is irrational,” is true. We have proved that √2 is irrational.</a:t>
            </a:r>
            <a:endParaRPr lang="en-US" sz="1600" dirty="0">
              <a:solidFill>
                <a:schemeClr val="tx2"/>
              </a:solidFill>
            </a:endParaRPr>
          </a:p>
        </p:txBody>
      </p:sp>
      <p:sp>
        <p:nvSpPr>
          <p:cNvPr id="4" name="Rectangle 3"/>
          <p:cNvSpPr/>
          <p:nvPr/>
        </p:nvSpPr>
        <p:spPr>
          <a:xfrm>
            <a:off x="0" y="3696790"/>
            <a:ext cx="12017829" cy="3046988"/>
          </a:xfrm>
          <a:prstGeom prst="rect">
            <a:avLst/>
          </a:prstGeom>
        </p:spPr>
        <p:txBody>
          <a:bodyPr wrap="square">
            <a:spAutoFit/>
          </a:bodyPr>
          <a:lstStyle/>
          <a:p>
            <a:pPr algn="just"/>
            <a:r>
              <a:rPr lang="en-US" sz="1600" b="1" dirty="0" smtClean="0">
                <a:solidFill>
                  <a:schemeClr val="tx2"/>
                </a:solidFill>
              </a:rPr>
              <a:t>EXHAUSTIVEPROOF </a:t>
            </a:r>
            <a:r>
              <a:rPr lang="en-US" sz="1600" dirty="0" smtClean="0">
                <a:solidFill>
                  <a:schemeClr val="tx2"/>
                </a:solidFill>
              </a:rPr>
              <a:t>Some theorems can be proved by examining a relatively small number of examples. Such proofs are called </a:t>
            </a:r>
            <a:r>
              <a:rPr lang="en-US" sz="1600" b="1" dirty="0" smtClean="0">
                <a:solidFill>
                  <a:schemeClr val="tx2"/>
                </a:solidFill>
              </a:rPr>
              <a:t>exhaustive proofs</a:t>
            </a:r>
            <a:r>
              <a:rPr lang="en-US" sz="1600" dirty="0" smtClean="0">
                <a:solidFill>
                  <a:schemeClr val="tx2"/>
                </a:solidFill>
              </a:rPr>
              <a:t>, or </a:t>
            </a:r>
            <a:r>
              <a:rPr lang="en-US" sz="1600" b="1" dirty="0" smtClean="0">
                <a:solidFill>
                  <a:schemeClr val="tx2"/>
                </a:solidFill>
              </a:rPr>
              <a:t>proofs by exhaustion </a:t>
            </a:r>
            <a:r>
              <a:rPr lang="en-US" sz="1600" dirty="0" smtClean="0">
                <a:solidFill>
                  <a:schemeClr val="tx2"/>
                </a:solidFill>
              </a:rPr>
              <a:t>because these proofs proceed by exhausting all possibilities. An exhaustive proof is a special type of proof by cases where each case involves checking a single example. We now provide some illustrations of exhaustive proofs.</a:t>
            </a:r>
          </a:p>
          <a:p>
            <a:pPr algn="just"/>
            <a:endParaRPr lang="en-US" sz="1600" dirty="0" smtClean="0">
              <a:solidFill>
                <a:schemeClr val="tx2"/>
              </a:solidFill>
            </a:endParaRPr>
          </a:p>
          <a:p>
            <a:pPr algn="just"/>
            <a:r>
              <a:rPr lang="en-US" sz="1600" b="1" dirty="0" smtClean="0">
                <a:solidFill>
                  <a:schemeClr val="tx2"/>
                </a:solidFill>
              </a:rPr>
              <a:t>EXAMPLE 1 </a:t>
            </a:r>
            <a:r>
              <a:rPr lang="en-US" sz="1600" dirty="0" smtClean="0">
                <a:solidFill>
                  <a:schemeClr val="tx2"/>
                </a:solidFill>
              </a:rPr>
              <a:t>Prove that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if </a:t>
            </a:r>
            <a:r>
              <a:rPr lang="en-US" sz="1600" i="1" dirty="0" smtClean="0">
                <a:solidFill>
                  <a:schemeClr val="tx2"/>
                </a:solidFill>
              </a:rPr>
              <a:t>n </a:t>
            </a:r>
            <a:r>
              <a:rPr lang="en-US" sz="1600" dirty="0" smtClean="0">
                <a:solidFill>
                  <a:schemeClr val="tx2"/>
                </a:solidFill>
              </a:rPr>
              <a:t>is a positive integer with </a:t>
            </a:r>
            <a:r>
              <a:rPr lang="en-US" sz="1600" i="1" dirty="0" smtClean="0">
                <a:solidFill>
                  <a:schemeClr val="tx2"/>
                </a:solidFill>
              </a:rPr>
              <a:t>n </a:t>
            </a:r>
            <a:r>
              <a:rPr lang="en-US" sz="1600" dirty="0" smtClean="0">
                <a:solidFill>
                  <a:schemeClr val="tx2"/>
                </a:solidFill>
              </a:rPr>
              <a:t>≤ 4.</a:t>
            </a:r>
          </a:p>
          <a:p>
            <a:pPr algn="just"/>
            <a:r>
              <a:rPr lang="en-US" sz="1600" i="1" dirty="0" smtClean="0">
                <a:solidFill>
                  <a:schemeClr val="tx2"/>
                </a:solidFill>
              </a:rPr>
              <a:t>Solution: </a:t>
            </a:r>
            <a:r>
              <a:rPr lang="en-US" sz="1600" dirty="0" smtClean="0">
                <a:solidFill>
                  <a:schemeClr val="tx2"/>
                </a:solidFill>
              </a:rPr>
              <a:t>We use a proof by exhaustion. We only need verify the inequality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when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 </a:t>
            </a:r>
            <a:r>
              <a:rPr lang="en-US" sz="1600" dirty="0" smtClean="0">
                <a:solidFill>
                  <a:schemeClr val="tx2"/>
                </a:solidFill>
              </a:rPr>
              <a:t>2</a:t>
            </a:r>
            <a:r>
              <a:rPr lang="en-US" sz="1600" i="1" dirty="0" smtClean="0">
                <a:solidFill>
                  <a:schemeClr val="tx2"/>
                </a:solidFill>
              </a:rPr>
              <a:t>, </a:t>
            </a:r>
            <a:r>
              <a:rPr lang="en-US" sz="1600" dirty="0" smtClean="0">
                <a:solidFill>
                  <a:schemeClr val="tx2"/>
                </a:solidFill>
              </a:rPr>
              <a:t>3</a:t>
            </a:r>
            <a:r>
              <a:rPr lang="en-US" sz="1600" i="1" dirty="0" smtClean="0">
                <a:solidFill>
                  <a:schemeClr val="tx2"/>
                </a:solidFill>
              </a:rPr>
              <a:t>, </a:t>
            </a:r>
            <a:r>
              <a:rPr lang="en-US" sz="1600" dirty="0" smtClean="0">
                <a:solidFill>
                  <a:schemeClr val="tx2"/>
                </a:solidFill>
              </a:rPr>
              <a:t>and 4. For </a:t>
            </a:r>
            <a:r>
              <a:rPr lang="en-US" sz="1600" i="1" dirty="0" smtClean="0">
                <a:solidFill>
                  <a:schemeClr val="tx2"/>
                </a:solidFill>
              </a:rPr>
              <a:t>n </a:t>
            </a:r>
            <a:r>
              <a:rPr lang="en-US" sz="1600" dirty="0" smtClean="0">
                <a:solidFill>
                  <a:schemeClr val="tx2"/>
                </a:solidFill>
              </a:rPr>
              <a:t>= 1, we have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2</a:t>
            </a:r>
            <a:r>
              <a:rPr lang="en-US" sz="1600" baseline="30000" dirty="0" smtClean="0">
                <a:solidFill>
                  <a:schemeClr val="tx2"/>
                </a:solidFill>
              </a:rPr>
              <a:t>3</a:t>
            </a:r>
            <a:r>
              <a:rPr lang="en-US" sz="1600" dirty="0" smtClean="0">
                <a:solidFill>
                  <a:schemeClr val="tx2"/>
                </a:solidFill>
              </a:rPr>
              <a:t> = 8 and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 3</a:t>
            </a:r>
            <a:r>
              <a:rPr lang="en-US" sz="1600" baseline="30000" dirty="0" smtClean="0">
                <a:solidFill>
                  <a:schemeClr val="tx2"/>
                </a:solidFill>
              </a:rPr>
              <a:t>1</a:t>
            </a:r>
            <a:r>
              <a:rPr lang="en-US" sz="1600" dirty="0" smtClean="0">
                <a:solidFill>
                  <a:schemeClr val="tx2"/>
                </a:solidFill>
              </a:rPr>
              <a:t> = 3; for </a:t>
            </a:r>
            <a:r>
              <a:rPr lang="en-US" sz="1600" i="1" dirty="0" smtClean="0">
                <a:solidFill>
                  <a:schemeClr val="tx2"/>
                </a:solidFill>
              </a:rPr>
              <a:t>n </a:t>
            </a:r>
            <a:r>
              <a:rPr lang="en-US" sz="1600" dirty="0" smtClean="0">
                <a:solidFill>
                  <a:schemeClr val="tx2"/>
                </a:solidFill>
              </a:rPr>
              <a:t>= 2, we have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3</a:t>
            </a:r>
            <a:r>
              <a:rPr lang="en-US" sz="1600" baseline="30000" dirty="0" smtClean="0">
                <a:solidFill>
                  <a:schemeClr val="tx2"/>
                </a:solidFill>
              </a:rPr>
              <a:t>3</a:t>
            </a:r>
            <a:r>
              <a:rPr lang="en-US" sz="1600" dirty="0" smtClean="0">
                <a:solidFill>
                  <a:schemeClr val="tx2"/>
                </a:solidFill>
              </a:rPr>
              <a:t> = 27 and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 3</a:t>
            </a:r>
            <a:r>
              <a:rPr lang="en-US" sz="1600" baseline="30000" dirty="0" smtClean="0">
                <a:solidFill>
                  <a:schemeClr val="tx2"/>
                </a:solidFill>
              </a:rPr>
              <a:t>2</a:t>
            </a:r>
            <a:r>
              <a:rPr lang="en-US" sz="1600" dirty="0" smtClean="0">
                <a:solidFill>
                  <a:schemeClr val="tx2"/>
                </a:solidFill>
              </a:rPr>
              <a:t> = 9; for </a:t>
            </a:r>
            <a:r>
              <a:rPr lang="en-US" sz="1600" i="1" dirty="0" smtClean="0">
                <a:solidFill>
                  <a:schemeClr val="tx2"/>
                </a:solidFill>
              </a:rPr>
              <a:t>n </a:t>
            </a:r>
            <a:r>
              <a:rPr lang="en-US" sz="1600" dirty="0" smtClean="0">
                <a:solidFill>
                  <a:schemeClr val="tx2"/>
                </a:solidFill>
              </a:rPr>
              <a:t>= 3, we have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4</a:t>
            </a:r>
            <a:r>
              <a:rPr lang="en-US" sz="1600" baseline="30000" dirty="0" smtClean="0">
                <a:solidFill>
                  <a:schemeClr val="tx2"/>
                </a:solidFill>
              </a:rPr>
              <a:t>3</a:t>
            </a:r>
            <a:r>
              <a:rPr lang="en-US" sz="1600" dirty="0" smtClean="0">
                <a:solidFill>
                  <a:schemeClr val="tx2"/>
                </a:solidFill>
              </a:rPr>
              <a:t> = 64 and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 3</a:t>
            </a:r>
            <a:r>
              <a:rPr lang="en-US" sz="1600" baseline="30000" dirty="0" smtClean="0">
                <a:solidFill>
                  <a:schemeClr val="tx2"/>
                </a:solidFill>
              </a:rPr>
              <a:t>3</a:t>
            </a:r>
            <a:r>
              <a:rPr lang="en-US" sz="1600" dirty="0" smtClean="0">
                <a:solidFill>
                  <a:schemeClr val="tx2"/>
                </a:solidFill>
              </a:rPr>
              <a:t> = 27; and for </a:t>
            </a:r>
            <a:r>
              <a:rPr lang="en-US" sz="1600" i="1" dirty="0" smtClean="0">
                <a:solidFill>
                  <a:schemeClr val="tx2"/>
                </a:solidFill>
              </a:rPr>
              <a:t>n </a:t>
            </a:r>
            <a:r>
              <a:rPr lang="en-US" sz="1600" dirty="0" smtClean="0">
                <a:solidFill>
                  <a:schemeClr val="tx2"/>
                </a:solidFill>
              </a:rPr>
              <a:t>= 4, we have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5</a:t>
            </a:r>
            <a:r>
              <a:rPr lang="en-US" sz="1600" baseline="30000" dirty="0" smtClean="0">
                <a:solidFill>
                  <a:schemeClr val="tx2"/>
                </a:solidFill>
              </a:rPr>
              <a:t>3</a:t>
            </a:r>
            <a:r>
              <a:rPr lang="en-US" sz="1600" dirty="0" smtClean="0">
                <a:solidFill>
                  <a:schemeClr val="tx2"/>
                </a:solidFill>
              </a:rPr>
              <a:t> = 125 and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 3</a:t>
            </a:r>
            <a:r>
              <a:rPr lang="en-US" sz="1600" baseline="30000" dirty="0" smtClean="0">
                <a:solidFill>
                  <a:schemeClr val="tx2"/>
                </a:solidFill>
              </a:rPr>
              <a:t>4</a:t>
            </a:r>
            <a:r>
              <a:rPr lang="en-US" sz="1600" dirty="0" smtClean="0">
                <a:solidFill>
                  <a:schemeClr val="tx2"/>
                </a:solidFill>
              </a:rPr>
              <a:t> = 81. In each of</a:t>
            </a:r>
          </a:p>
          <a:p>
            <a:pPr algn="just"/>
            <a:r>
              <a:rPr lang="en-US" sz="1600" dirty="0" smtClean="0">
                <a:solidFill>
                  <a:schemeClr val="tx2"/>
                </a:solidFill>
              </a:rPr>
              <a:t>these four cases, we see that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3</a:t>
            </a:r>
            <a:r>
              <a:rPr lang="en-US" sz="1600" i="1" baseline="30000" dirty="0" smtClean="0">
                <a:solidFill>
                  <a:schemeClr val="tx2"/>
                </a:solidFill>
              </a:rPr>
              <a:t>n</a:t>
            </a:r>
            <a:r>
              <a:rPr lang="en-US" sz="1600" dirty="0" smtClean="0">
                <a:solidFill>
                  <a:schemeClr val="tx2"/>
                </a:solidFill>
              </a:rPr>
              <a:t>. We have used the method of exhaustion to prove that </a:t>
            </a:r>
            <a:r>
              <a:rPr lang="en-US" sz="1600" i="1" dirty="0" smtClean="0">
                <a:solidFill>
                  <a:schemeClr val="tx2"/>
                </a:solidFill>
              </a:rPr>
              <a:t>(n </a:t>
            </a:r>
            <a:r>
              <a:rPr lang="en-US" sz="1600" dirty="0" smtClean="0">
                <a:solidFill>
                  <a:schemeClr val="tx2"/>
                </a:solidFill>
              </a:rPr>
              <a:t>+ 1</a:t>
            </a:r>
            <a:r>
              <a:rPr lang="en-US" sz="1600" i="1" dirty="0" smtClean="0">
                <a:solidFill>
                  <a:schemeClr val="tx2"/>
                </a:solidFill>
              </a:rPr>
              <a:t>)</a:t>
            </a:r>
            <a:r>
              <a:rPr lang="en-US" sz="1600" baseline="30000" dirty="0" smtClean="0">
                <a:solidFill>
                  <a:schemeClr val="tx2"/>
                </a:solidFill>
              </a:rPr>
              <a:t>3</a:t>
            </a:r>
            <a:r>
              <a:rPr lang="en-US" sz="1600" dirty="0" smtClean="0">
                <a:solidFill>
                  <a:schemeClr val="tx2"/>
                </a:solidFill>
              </a:rPr>
              <a:t> ≥ 3</a:t>
            </a:r>
            <a:r>
              <a:rPr lang="en-US" sz="1600" i="1" baseline="30000" dirty="0" smtClean="0">
                <a:solidFill>
                  <a:schemeClr val="tx2"/>
                </a:solidFill>
              </a:rPr>
              <a:t>n</a:t>
            </a:r>
            <a:r>
              <a:rPr lang="en-US" sz="1600" i="1" dirty="0" smtClean="0">
                <a:solidFill>
                  <a:schemeClr val="tx2"/>
                </a:solidFill>
              </a:rPr>
              <a:t> </a:t>
            </a:r>
            <a:r>
              <a:rPr lang="en-US" sz="1600" dirty="0" smtClean="0">
                <a:solidFill>
                  <a:schemeClr val="tx2"/>
                </a:solidFill>
              </a:rPr>
              <a:t>if </a:t>
            </a:r>
            <a:r>
              <a:rPr lang="en-US" sz="1600" i="1" dirty="0" smtClean="0">
                <a:solidFill>
                  <a:schemeClr val="tx2"/>
                </a:solidFill>
              </a:rPr>
              <a:t>n </a:t>
            </a:r>
            <a:r>
              <a:rPr lang="en-US" sz="1600" dirty="0" smtClean="0">
                <a:solidFill>
                  <a:schemeClr val="tx2"/>
                </a:solidFill>
              </a:rPr>
              <a:t>is a positive integer with </a:t>
            </a:r>
            <a:r>
              <a:rPr lang="en-US" sz="1600" i="1" dirty="0" smtClean="0">
                <a:solidFill>
                  <a:schemeClr val="tx2"/>
                </a:solidFill>
              </a:rPr>
              <a:t>n </a:t>
            </a:r>
            <a:r>
              <a:rPr lang="en-US" sz="1600" dirty="0" smtClean="0">
                <a:solidFill>
                  <a:schemeClr val="tx2"/>
                </a:solidFill>
              </a:rPr>
              <a:t>≤ 4.</a:t>
            </a:r>
            <a:endParaRPr lang="en-US" sz="1600" dirty="0">
              <a:solidFill>
                <a:schemeClr val="tx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457926" y="818606"/>
            <a:ext cx="11379200" cy="3508653"/>
          </a:xfrm>
          <a:prstGeom prst="rect">
            <a:avLst/>
          </a:prstGeom>
          <a:noFill/>
          <a:ln w="9525">
            <a:noFill/>
            <a:miter lim="800000"/>
            <a:headEnd/>
            <a:tailEnd/>
          </a:ln>
        </p:spPr>
        <p:txBody>
          <a:bodyPr>
            <a:spAutoFit/>
          </a:bodyPr>
          <a:lstStyle/>
          <a:p>
            <a:pPr algn="ctr"/>
            <a:r>
              <a:rPr lang="en-US" sz="4800" b="1" dirty="0" smtClean="0">
                <a:solidFill>
                  <a:schemeClr val="tx2"/>
                </a:solidFill>
              </a:rPr>
              <a:t>Relations</a:t>
            </a:r>
          </a:p>
          <a:p>
            <a:pPr algn="ctr"/>
            <a:endParaRPr lang="en-US" sz="4800" b="1" dirty="0" smtClean="0">
              <a:solidFill>
                <a:schemeClr val="tx2"/>
              </a:solidFill>
            </a:endParaRPr>
          </a:p>
          <a:p>
            <a:r>
              <a:rPr lang="en-US" b="1" dirty="0" smtClean="0">
                <a:solidFill>
                  <a:schemeClr val="tx2"/>
                </a:solidFill>
              </a:rPr>
              <a:t>PRODUCT </a:t>
            </a:r>
            <a:r>
              <a:rPr lang="en-US" b="1" dirty="0">
                <a:solidFill>
                  <a:schemeClr val="tx2"/>
                </a:solidFill>
              </a:rPr>
              <a:t>SETS</a:t>
            </a:r>
          </a:p>
          <a:p>
            <a:pPr algn="just"/>
            <a:r>
              <a:rPr lang="en-US" dirty="0">
                <a:solidFill>
                  <a:schemeClr val="tx2"/>
                </a:solidFill>
              </a:rPr>
              <a:t>Consider two arbitrary sets </a:t>
            </a:r>
            <a:r>
              <a:rPr lang="en-US" i="1" dirty="0">
                <a:solidFill>
                  <a:schemeClr val="tx2"/>
                </a:solidFill>
              </a:rPr>
              <a:t>A </a:t>
            </a:r>
            <a:r>
              <a:rPr lang="en-US" dirty="0">
                <a:solidFill>
                  <a:schemeClr val="tx2"/>
                </a:solidFill>
              </a:rPr>
              <a:t>and </a:t>
            </a:r>
            <a:r>
              <a:rPr lang="en-US" i="1" dirty="0">
                <a:solidFill>
                  <a:schemeClr val="tx2"/>
                </a:solidFill>
              </a:rPr>
              <a:t>B</a:t>
            </a:r>
            <a:r>
              <a:rPr lang="en-US" dirty="0">
                <a:solidFill>
                  <a:schemeClr val="tx2"/>
                </a:solidFill>
              </a:rPr>
              <a:t>. The set of all ordered pairs:</a:t>
            </a:r>
          </a:p>
          <a:p>
            <a:pPr algn="just"/>
            <a:r>
              <a:rPr lang="en-US" dirty="0">
                <a:solidFill>
                  <a:schemeClr val="tx2"/>
                </a:solidFill>
              </a:rPr>
              <a:t> </a:t>
            </a:r>
            <a:r>
              <a:rPr lang="en-US" i="1" dirty="0">
                <a:solidFill>
                  <a:schemeClr val="tx2"/>
                </a:solidFill>
              </a:rPr>
              <a:t>(a, b) </a:t>
            </a:r>
            <a:r>
              <a:rPr lang="en-US" dirty="0">
                <a:solidFill>
                  <a:schemeClr val="tx2"/>
                </a:solidFill>
              </a:rPr>
              <a:t>where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 </a:t>
            </a:r>
            <a:r>
              <a:rPr lang="en-US" i="1" dirty="0">
                <a:solidFill>
                  <a:schemeClr val="tx2"/>
                </a:solidFill>
              </a:rPr>
              <a:t>B </a:t>
            </a:r>
            <a:r>
              <a:rPr lang="en-US" dirty="0">
                <a:solidFill>
                  <a:schemeClr val="tx2"/>
                </a:solidFill>
              </a:rPr>
              <a:t>is called the </a:t>
            </a:r>
            <a:r>
              <a:rPr lang="en-US" i="1" dirty="0">
                <a:solidFill>
                  <a:schemeClr val="tx2"/>
                </a:solidFill>
              </a:rPr>
              <a:t>product</a:t>
            </a:r>
            <a:r>
              <a:rPr lang="en-US" dirty="0">
                <a:solidFill>
                  <a:schemeClr val="tx2"/>
                </a:solidFill>
              </a:rPr>
              <a:t>, or  </a:t>
            </a:r>
            <a:r>
              <a:rPr lang="en-US" i="1" dirty="0">
                <a:solidFill>
                  <a:schemeClr val="tx2"/>
                </a:solidFill>
              </a:rPr>
              <a:t>Cartesian product</a:t>
            </a:r>
            <a:r>
              <a:rPr lang="en-US" dirty="0">
                <a:solidFill>
                  <a:schemeClr val="tx2"/>
                </a:solidFill>
              </a:rPr>
              <a:t>, of </a:t>
            </a:r>
            <a:r>
              <a:rPr lang="en-US" i="1" dirty="0">
                <a:solidFill>
                  <a:schemeClr val="tx2"/>
                </a:solidFill>
              </a:rPr>
              <a:t>A </a:t>
            </a:r>
            <a:r>
              <a:rPr lang="en-US" dirty="0">
                <a:solidFill>
                  <a:schemeClr val="tx2"/>
                </a:solidFill>
              </a:rPr>
              <a:t>and </a:t>
            </a:r>
            <a:r>
              <a:rPr lang="en-US" i="1" dirty="0">
                <a:solidFill>
                  <a:schemeClr val="tx2"/>
                </a:solidFill>
              </a:rPr>
              <a:t>B</a:t>
            </a:r>
            <a:r>
              <a:rPr lang="en-US" dirty="0">
                <a:solidFill>
                  <a:schemeClr val="tx2"/>
                </a:solidFill>
              </a:rPr>
              <a:t>. A short designation of this product is </a:t>
            </a:r>
            <a:r>
              <a:rPr lang="en-US" i="1" dirty="0">
                <a:solidFill>
                  <a:schemeClr val="tx2"/>
                </a:solidFill>
              </a:rPr>
              <a:t>A </a:t>
            </a:r>
            <a:r>
              <a:rPr lang="en-US" dirty="0">
                <a:solidFill>
                  <a:schemeClr val="tx2"/>
                </a:solidFill>
              </a:rPr>
              <a:t>× </a:t>
            </a:r>
            <a:r>
              <a:rPr lang="en-US" i="1" dirty="0">
                <a:solidFill>
                  <a:schemeClr val="tx2"/>
                </a:solidFill>
              </a:rPr>
              <a:t>B</a:t>
            </a:r>
            <a:r>
              <a:rPr lang="en-US" dirty="0">
                <a:solidFill>
                  <a:schemeClr val="tx2"/>
                </a:solidFill>
              </a:rPr>
              <a:t>, which is read “</a:t>
            </a:r>
            <a:r>
              <a:rPr lang="en-US" i="1" dirty="0">
                <a:solidFill>
                  <a:schemeClr val="tx2"/>
                </a:solidFill>
              </a:rPr>
              <a:t>A </a:t>
            </a:r>
            <a:r>
              <a:rPr lang="en-US" dirty="0">
                <a:solidFill>
                  <a:schemeClr val="tx2"/>
                </a:solidFill>
              </a:rPr>
              <a:t>cross </a:t>
            </a:r>
            <a:r>
              <a:rPr lang="en-US" i="1" dirty="0">
                <a:solidFill>
                  <a:schemeClr val="tx2"/>
                </a:solidFill>
              </a:rPr>
              <a:t>B</a:t>
            </a:r>
            <a:r>
              <a:rPr lang="en-US" dirty="0">
                <a:solidFill>
                  <a:schemeClr val="tx2"/>
                </a:solidFill>
              </a:rPr>
              <a:t>.” By definition,</a:t>
            </a:r>
          </a:p>
          <a:p>
            <a:pPr algn="just"/>
            <a:r>
              <a:rPr lang="en-US" i="1" dirty="0">
                <a:solidFill>
                  <a:schemeClr val="tx2"/>
                </a:solidFill>
              </a:rPr>
              <a:t>A </a:t>
            </a:r>
            <a:r>
              <a:rPr lang="en-US" dirty="0">
                <a:solidFill>
                  <a:schemeClr val="tx2"/>
                </a:solidFill>
              </a:rPr>
              <a:t>× </a:t>
            </a:r>
            <a:r>
              <a:rPr lang="en-US" i="1" dirty="0">
                <a:solidFill>
                  <a:schemeClr val="tx2"/>
                </a:solidFill>
              </a:rPr>
              <a:t>B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 </a:t>
            </a:r>
            <a:r>
              <a:rPr lang="en-US" i="1" dirty="0">
                <a:solidFill>
                  <a:schemeClr val="tx2"/>
                </a:solidFill>
              </a:rPr>
              <a:t>B</a:t>
            </a:r>
            <a:r>
              <a:rPr lang="en-US" dirty="0">
                <a:solidFill>
                  <a:schemeClr val="tx2"/>
                </a:solidFill>
              </a:rPr>
              <a:t>}</a:t>
            </a:r>
          </a:p>
          <a:p>
            <a:pPr algn="just"/>
            <a:r>
              <a:rPr lang="en-US" dirty="0">
                <a:solidFill>
                  <a:schemeClr val="tx2"/>
                </a:solidFill>
              </a:rPr>
              <a:t>One frequently writes </a:t>
            </a:r>
            <a:r>
              <a:rPr lang="en-US" i="1" dirty="0">
                <a:solidFill>
                  <a:schemeClr val="tx2"/>
                </a:solidFill>
              </a:rPr>
              <a:t>A</a:t>
            </a:r>
            <a:r>
              <a:rPr lang="en-US" baseline="30000" dirty="0">
                <a:solidFill>
                  <a:schemeClr val="tx2"/>
                </a:solidFill>
              </a:rPr>
              <a:t>2</a:t>
            </a:r>
            <a:r>
              <a:rPr lang="en-US" dirty="0">
                <a:solidFill>
                  <a:schemeClr val="tx2"/>
                </a:solidFill>
              </a:rPr>
              <a:t> instead of </a:t>
            </a:r>
            <a:r>
              <a:rPr lang="en-US" i="1" dirty="0">
                <a:solidFill>
                  <a:schemeClr val="tx2"/>
                </a:solidFill>
              </a:rPr>
              <a:t>A </a:t>
            </a:r>
            <a:r>
              <a:rPr lang="en-US" dirty="0">
                <a:solidFill>
                  <a:schemeClr val="tx2"/>
                </a:solidFill>
              </a:rPr>
              <a:t>× </a:t>
            </a:r>
            <a:r>
              <a:rPr lang="en-US" i="1" dirty="0">
                <a:solidFill>
                  <a:schemeClr val="tx2"/>
                </a:solidFill>
              </a:rPr>
              <a:t>A</a:t>
            </a:r>
            <a:r>
              <a:rPr lang="en-US" dirty="0" smtClean="0">
                <a:solidFill>
                  <a:schemeClr val="tx2"/>
                </a:solidFill>
              </a:rPr>
              <a:t>.</a:t>
            </a:r>
          </a:p>
          <a:p>
            <a:pPr algn="just"/>
            <a:endParaRPr lang="en-US" dirty="0">
              <a:solidFill>
                <a:schemeClr val="tx2"/>
              </a:solidFill>
            </a:endParaRPr>
          </a:p>
        </p:txBody>
      </p:sp>
      <p:sp>
        <p:nvSpPr>
          <p:cNvPr id="13315" name="Text Box 5"/>
          <p:cNvSpPr txBox="1">
            <a:spLocks noChangeArrowheads="1"/>
          </p:cNvSpPr>
          <p:nvPr/>
        </p:nvSpPr>
        <p:spPr bwMode="auto">
          <a:xfrm>
            <a:off x="406400" y="3886200"/>
            <a:ext cx="11277600" cy="2031325"/>
          </a:xfrm>
          <a:prstGeom prst="rect">
            <a:avLst/>
          </a:prstGeom>
          <a:noFill/>
          <a:ln w="9525">
            <a:noFill/>
            <a:miter lim="800000"/>
            <a:headEnd/>
            <a:tailEnd/>
          </a:ln>
        </p:spPr>
        <p:txBody>
          <a:bodyPr>
            <a:spAutoFit/>
          </a:bodyPr>
          <a:lstStyle/>
          <a:p>
            <a:endParaRPr lang="en-US" b="1" dirty="0" smtClean="0">
              <a:solidFill>
                <a:schemeClr val="tx2"/>
              </a:solidFill>
            </a:endParaRPr>
          </a:p>
          <a:p>
            <a:endParaRPr lang="en-US" b="1" dirty="0" smtClean="0">
              <a:solidFill>
                <a:schemeClr val="tx2"/>
              </a:solidFill>
            </a:endParaRPr>
          </a:p>
          <a:p>
            <a:r>
              <a:rPr lang="en-US" b="1" dirty="0" smtClean="0">
                <a:solidFill>
                  <a:schemeClr val="tx2"/>
                </a:solidFill>
              </a:rPr>
              <a:t>Example-1</a:t>
            </a:r>
            <a:endParaRPr lang="en-US" b="1" dirty="0">
              <a:solidFill>
                <a:schemeClr val="tx2"/>
              </a:solidFill>
            </a:endParaRPr>
          </a:p>
          <a:p>
            <a:r>
              <a:rPr lang="en-US" dirty="0">
                <a:solidFill>
                  <a:schemeClr val="tx2"/>
                </a:solidFill>
              </a:rPr>
              <a:t>Let </a:t>
            </a:r>
            <a:r>
              <a:rPr lang="en-US" i="1" dirty="0">
                <a:solidFill>
                  <a:schemeClr val="tx2"/>
                </a:solidFill>
              </a:rPr>
              <a:t>A </a:t>
            </a:r>
            <a:r>
              <a:rPr lang="en-US" dirty="0">
                <a:solidFill>
                  <a:schemeClr val="tx2"/>
                </a:solidFill>
              </a:rPr>
              <a:t>= {1</a:t>
            </a:r>
            <a:r>
              <a:rPr lang="en-US" i="1" dirty="0">
                <a:solidFill>
                  <a:schemeClr val="tx2"/>
                </a:solidFill>
              </a:rPr>
              <a:t>, </a:t>
            </a:r>
            <a:r>
              <a:rPr lang="en-US" dirty="0">
                <a:solidFill>
                  <a:schemeClr val="tx2"/>
                </a:solidFill>
              </a:rPr>
              <a:t>2} and </a:t>
            </a:r>
            <a:r>
              <a:rPr lang="en-US" i="1" dirty="0">
                <a:solidFill>
                  <a:schemeClr val="tx2"/>
                </a:solidFill>
              </a:rPr>
              <a:t>B </a:t>
            </a:r>
            <a:r>
              <a:rPr lang="en-US" dirty="0">
                <a:solidFill>
                  <a:schemeClr val="tx2"/>
                </a:solidFill>
              </a:rPr>
              <a:t>= {</a:t>
            </a:r>
            <a:r>
              <a:rPr lang="en-US" i="1" dirty="0">
                <a:solidFill>
                  <a:schemeClr val="tx2"/>
                </a:solidFill>
              </a:rPr>
              <a:t>a, b, c</a:t>
            </a:r>
            <a:r>
              <a:rPr lang="en-US" dirty="0">
                <a:solidFill>
                  <a:schemeClr val="tx2"/>
                </a:solidFill>
              </a:rPr>
              <a:t>}. Then</a:t>
            </a:r>
          </a:p>
          <a:p>
            <a:r>
              <a:rPr lang="en-US" i="1" dirty="0">
                <a:solidFill>
                  <a:schemeClr val="tx2"/>
                </a:solidFill>
              </a:rPr>
              <a:t>A </a:t>
            </a:r>
            <a:r>
              <a:rPr lang="en-US" dirty="0">
                <a:solidFill>
                  <a:schemeClr val="tx2"/>
                </a:solidFill>
              </a:rPr>
              <a:t>× </a:t>
            </a:r>
            <a:r>
              <a:rPr lang="en-US" i="1" dirty="0">
                <a:solidFill>
                  <a:schemeClr val="tx2"/>
                </a:solidFill>
              </a:rPr>
              <a:t>B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 (</a:t>
            </a:r>
            <a:r>
              <a:rPr lang="en-US" dirty="0">
                <a:solidFill>
                  <a:schemeClr val="tx2"/>
                </a:solidFill>
              </a:rPr>
              <a:t>1</a:t>
            </a:r>
            <a:r>
              <a:rPr lang="en-US" i="1" dirty="0">
                <a:solidFill>
                  <a:schemeClr val="tx2"/>
                </a:solidFill>
              </a:rPr>
              <a:t>, b), (</a:t>
            </a:r>
            <a:r>
              <a:rPr lang="en-US" dirty="0">
                <a:solidFill>
                  <a:schemeClr val="tx2"/>
                </a:solidFill>
              </a:rPr>
              <a:t>1</a:t>
            </a:r>
            <a:r>
              <a:rPr lang="en-US" i="1" dirty="0">
                <a:solidFill>
                  <a:schemeClr val="tx2"/>
                </a:solidFill>
              </a:rPr>
              <a:t>, c), (</a:t>
            </a:r>
            <a:r>
              <a:rPr lang="en-US" dirty="0">
                <a:solidFill>
                  <a:schemeClr val="tx2"/>
                </a:solidFill>
              </a:rPr>
              <a:t>2</a:t>
            </a:r>
            <a:r>
              <a:rPr lang="en-US" i="1" dirty="0">
                <a:solidFill>
                  <a:schemeClr val="tx2"/>
                </a:solidFill>
              </a:rPr>
              <a:t>, a), (</a:t>
            </a:r>
            <a:r>
              <a:rPr lang="en-US" dirty="0">
                <a:solidFill>
                  <a:schemeClr val="tx2"/>
                </a:solidFill>
              </a:rPr>
              <a:t>2</a:t>
            </a:r>
            <a:r>
              <a:rPr lang="en-US" i="1" dirty="0">
                <a:solidFill>
                  <a:schemeClr val="tx2"/>
                </a:solidFill>
              </a:rPr>
              <a:t>, b), (</a:t>
            </a:r>
            <a:r>
              <a:rPr lang="en-US" dirty="0">
                <a:solidFill>
                  <a:schemeClr val="tx2"/>
                </a:solidFill>
              </a:rPr>
              <a:t>2</a:t>
            </a:r>
            <a:r>
              <a:rPr lang="en-US" i="1" dirty="0">
                <a:solidFill>
                  <a:schemeClr val="tx2"/>
                </a:solidFill>
              </a:rPr>
              <a:t>, c)</a:t>
            </a:r>
            <a:r>
              <a:rPr lang="en-US" dirty="0">
                <a:solidFill>
                  <a:schemeClr val="tx2"/>
                </a:solidFill>
              </a:rPr>
              <a:t>}</a:t>
            </a:r>
          </a:p>
          <a:p>
            <a:r>
              <a:rPr lang="en-US" i="1" dirty="0">
                <a:solidFill>
                  <a:schemeClr val="tx2"/>
                </a:solidFill>
              </a:rPr>
              <a:t>B </a:t>
            </a:r>
            <a:r>
              <a:rPr lang="en-US" dirty="0">
                <a:solidFill>
                  <a:schemeClr val="tx2"/>
                </a:solidFill>
              </a:rPr>
              <a:t>×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1</a:t>
            </a:r>
            <a:r>
              <a:rPr lang="en-US" i="1" dirty="0">
                <a:solidFill>
                  <a:schemeClr val="tx2"/>
                </a:solidFill>
              </a:rPr>
              <a:t>), (b, </a:t>
            </a:r>
            <a:r>
              <a:rPr lang="en-US" dirty="0">
                <a:solidFill>
                  <a:schemeClr val="tx2"/>
                </a:solidFill>
              </a:rPr>
              <a:t>1</a:t>
            </a:r>
            <a:r>
              <a:rPr lang="en-US" i="1" dirty="0">
                <a:solidFill>
                  <a:schemeClr val="tx2"/>
                </a:solidFill>
              </a:rPr>
              <a:t>), (c, </a:t>
            </a:r>
            <a:r>
              <a:rPr lang="en-US" dirty="0">
                <a:solidFill>
                  <a:schemeClr val="tx2"/>
                </a:solidFill>
              </a:rPr>
              <a:t>1</a:t>
            </a:r>
            <a:r>
              <a:rPr lang="en-US" i="1" dirty="0">
                <a:solidFill>
                  <a:schemeClr val="tx2"/>
                </a:solidFill>
              </a:rPr>
              <a:t>), (a, </a:t>
            </a:r>
            <a:r>
              <a:rPr lang="en-US" dirty="0">
                <a:solidFill>
                  <a:schemeClr val="tx2"/>
                </a:solidFill>
              </a:rPr>
              <a:t>2</a:t>
            </a:r>
            <a:r>
              <a:rPr lang="en-US" i="1" dirty="0">
                <a:solidFill>
                  <a:schemeClr val="tx2"/>
                </a:solidFill>
              </a:rPr>
              <a:t>), (b, </a:t>
            </a:r>
            <a:r>
              <a:rPr lang="en-US" dirty="0">
                <a:solidFill>
                  <a:schemeClr val="tx2"/>
                </a:solidFill>
              </a:rPr>
              <a:t>2</a:t>
            </a:r>
            <a:r>
              <a:rPr lang="en-US" i="1" dirty="0">
                <a:solidFill>
                  <a:schemeClr val="tx2"/>
                </a:solidFill>
              </a:rPr>
              <a:t>), (c, </a:t>
            </a:r>
            <a:r>
              <a:rPr lang="en-US" dirty="0">
                <a:solidFill>
                  <a:schemeClr val="tx2"/>
                </a:solidFill>
              </a:rPr>
              <a:t>2</a:t>
            </a:r>
            <a:r>
              <a:rPr lang="en-US" i="1" dirty="0">
                <a:solidFill>
                  <a:schemeClr val="tx2"/>
                </a:solidFill>
              </a:rPr>
              <a:t>)</a:t>
            </a:r>
            <a:r>
              <a:rPr lang="en-US" dirty="0">
                <a:solidFill>
                  <a:schemeClr val="tx2"/>
                </a:solidFill>
              </a:rPr>
              <a:t>}</a:t>
            </a:r>
          </a:p>
          <a:p>
            <a:r>
              <a:rPr lang="en-US" dirty="0">
                <a:solidFill>
                  <a:schemeClr val="tx2"/>
                </a:solidFill>
              </a:rPr>
              <a:t>Also,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a:t>
            </a:r>
            <a:r>
              <a:rPr lang="en-US" dirty="0">
                <a:solidFill>
                  <a:schemeClr val="tx2"/>
                </a:solidFill>
              </a:rPr>
              <a:t>}</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3"/>
          <p:cNvSpPr txBox="1">
            <a:spLocks noChangeArrowheads="1"/>
          </p:cNvSpPr>
          <p:nvPr/>
        </p:nvSpPr>
        <p:spPr bwMode="auto">
          <a:xfrm>
            <a:off x="0" y="209006"/>
            <a:ext cx="12192000" cy="2308324"/>
          </a:xfrm>
          <a:prstGeom prst="rect">
            <a:avLst/>
          </a:prstGeom>
          <a:noFill/>
          <a:ln w="9525">
            <a:noFill/>
            <a:miter lim="800000"/>
            <a:headEnd/>
            <a:tailEnd/>
          </a:ln>
        </p:spPr>
        <p:txBody>
          <a:bodyPr wrap="square">
            <a:spAutoFit/>
          </a:bodyPr>
          <a:lstStyle/>
          <a:p>
            <a:pPr algn="just"/>
            <a:r>
              <a:rPr lang="en-US" b="1" dirty="0">
                <a:solidFill>
                  <a:schemeClr val="tx2"/>
                </a:solidFill>
              </a:rPr>
              <a:t>Definition: Let </a:t>
            </a:r>
            <a:r>
              <a:rPr lang="en-US" b="1" i="1" dirty="0">
                <a:solidFill>
                  <a:schemeClr val="tx2"/>
                </a:solidFill>
              </a:rPr>
              <a:t>A </a:t>
            </a:r>
            <a:r>
              <a:rPr lang="en-US" b="1" dirty="0">
                <a:solidFill>
                  <a:schemeClr val="tx2"/>
                </a:solidFill>
              </a:rPr>
              <a:t>and</a:t>
            </a:r>
            <a:r>
              <a:rPr lang="en-US" b="1" i="1" dirty="0">
                <a:solidFill>
                  <a:schemeClr val="tx2"/>
                </a:solidFill>
              </a:rPr>
              <a:t> B </a:t>
            </a:r>
            <a:r>
              <a:rPr lang="en-US" b="1" dirty="0">
                <a:solidFill>
                  <a:schemeClr val="tx2"/>
                </a:solidFill>
              </a:rPr>
              <a:t>be sets. A binary relation or, simply, relation from </a:t>
            </a:r>
            <a:r>
              <a:rPr lang="en-US" b="1" i="1" dirty="0">
                <a:solidFill>
                  <a:schemeClr val="tx2"/>
                </a:solidFill>
              </a:rPr>
              <a:t>A </a:t>
            </a:r>
            <a:r>
              <a:rPr lang="en-US" b="1" dirty="0">
                <a:solidFill>
                  <a:schemeClr val="tx2"/>
                </a:solidFill>
              </a:rPr>
              <a:t>to</a:t>
            </a:r>
            <a:r>
              <a:rPr lang="en-US" b="1" i="1" dirty="0">
                <a:solidFill>
                  <a:schemeClr val="tx2"/>
                </a:solidFill>
              </a:rPr>
              <a:t> B </a:t>
            </a:r>
            <a:r>
              <a:rPr lang="en-US" b="1" dirty="0">
                <a:solidFill>
                  <a:schemeClr val="tx2"/>
                </a:solidFill>
              </a:rPr>
              <a:t>is a subset of </a:t>
            </a:r>
            <a:r>
              <a:rPr lang="en-US" b="1" i="1" dirty="0">
                <a:solidFill>
                  <a:schemeClr val="tx2"/>
                </a:solidFill>
              </a:rPr>
              <a:t>A × B.</a:t>
            </a:r>
          </a:p>
          <a:p>
            <a:pPr algn="just"/>
            <a:endParaRPr lang="en-US" b="1" i="1" dirty="0">
              <a:solidFill>
                <a:schemeClr val="tx2"/>
              </a:solidFill>
            </a:endParaRPr>
          </a:p>
          <a:p>
            <a:pPr algn="just"/>
            <a:r>
              <a:rPr lang="en-US" dirty="0">
                <a:solidFill>
                  <a:schemeClr val="tx2"/>
                </a:solidFill>
              </a:rPr>
              <a:t>Suppose </a:t>
            </a:r>
            <a:r>
              <a:rPr lang="en-US" i="1" dirty="0">
                <a:solidFill>
                  <a:schemeClr val="tx2"/>
                </a:solidFill>
              </a:rPr>
              <a:t>R</a:t>
            </a:r>
            <a:r>
              <a:rPr lang="en-US" dirty="0">
                <a:solidFill>
                  <a:schemeClr val="tx2"/>
                </a:solidFill>
              </a:rPr>
              <a:t> is a relation from </a:t>
            </a:r>
            <a:r>
              <a:rPr lang="en-US" i="1" dirty="0">
                <a:solidFill>
                  <a:schemeClr val="tx2"/>
                </a:solidFill>
              </a:rPr>
              <a:t>A</a:t>
            </a:r>
            <a:r>
              <a:rPr lang="en-US" dirty="0">
                <a:solidFill>
                  <a:schemeClr val="tx2"/>
                </a:solidFill>
              </a:rPr>
              <a:t> to </a:t>
            </a:r>
            <a:r>
              <a:rPr lang="en-US" i="1" dirty="0">
                <a:solidFill>
                  <a:schemeClr val="tx2"/>
                </a:solidFill>
              </a:rPr>
              <a:t>B</a:t>
            </a:r>
            <a:r>
              <a:rPr lang="en-US" dirty="0">
                <a:solidFill>
                  <a:schemeClr val="tx2"/>
                </a:solidFill>
              </a:rPr>
              <a:t>. Then </a:t>
            </a:r>
            <a:r>
              <a:rPr lang="en-US" i="1" dirty="0">
                <a:solidFill>
                  <a:schemeClr val="tx2"/>
                </a:solidFill>
              </a:rPr>
              <a:t>R</a:t>
            </a:r>
            <a:r>
              <a:rPr lang="en-US" dirty="0">
                <a:solidFill>
                  <a:schemeClr val="tx2"/>
                </a:solidFill>
              </a:rPr>
              <a:t> is a set of ordered pairs where each first element comes from A and each second element comes from B. That is, for each pair a ∈ A and b ∈ B, exactly one of the following is true:</a:t>
            </a:r>
          </a:p>
          <a:p>
            <a:pPr algn="just"/>
            <a:endParaRPr lang="en-US" dirty="0">
              <a:solidFill>
                <a:schemeClr val="tx2"/>
              </a:solidFill>
            </a:endParaRPr>
          </a:p>
          <a:p>
            <a:pPr algn="just"/>
            <a:r>
              <a:rPr lang="en-US" dirty="0">
                <a:solidFill>
                  <a:schemeClr val="tx2"/>
                </a:solidFill>
              </a:rPr>
              <a:t>(</a:t>
            </a:r>
            <a:r>
              <a:rPr lang="en-US" dirty="0" err="1">
                <a:solidFill>
                  <a:schemeClr val="tx2"/>
                </a:solidFill>
              </a:rPr>
              <a:t>i</a:t>
            </a:r>
            <a:r>
              <a:rPr lang="en-US" dirty="0">
                <a:solidFill>
                  <a:schemeClr val="tx2"/>
                </a:solidFill>
              </a:rPr>
              <a:t>) </a:t>
            </a:r>
            <a:r>
              <a:rPr lang="en-US" i="1" dirty="0">
                <a:solidFill>
                  <a:schemeClr val="tx2"/>
                </a:solidFill>
              </a:rPr>
              <a:t>(a, b) ∈ R</a:t>
            </a:r>
            <a:r>
              <a:rPr lang="en-US" dirty="0">
                <a:solidFill>
                  <a:schemeClr val="tx2"/>
                </a:solidFill>
              </a:rPr>
              <a:t>; we then say “</a:t>
            </a:r>
            <a:r>
              <a:rPr lang="en-US" i="1" dirty="0">
                <a:solidFill>
                  <a:schemeClr val="tx2"/>
                </a:solidFill>
              </a:rPr>
              <a:t>a</a:t>
            </a:r>
            <a:r>
              <a:rPr lang="en-US" dirty="0">
                <a:solidFill>
                  <a:schemeClr val="tx2"/>
                </a:solidFill>
              </a:rPr>
              <a:t> is R-related to </a:t>
            </a:r>
            <a:r>
              <a:rPr lang="en-US" i="1" dirty="0">
                <a:solidFill>
                  <a:schemeClr val="tx2"/>
                </a:solidFill>
              </a:rPr>
              <a:t>b</a:t>
            </a:r>
            <a:r>
              <a:rPr lang="en-US" dirty="0">
                <a:solidFill>
                  <a:schemeClr val="tx2"/>
                </a:solidFill>
              </a:rPr>
              <a:t>”, written </a:t>
            </a:r>
            <a:r>
              <a:rPr lang="en-US" i="1" dirty="0" err="1">
                <a:solidFill>
                  <a:schemeClr val="tx2"/>
                </a:solidFill>
              </a:rPr>
              <a:t>aRb</a:t>
            </a:r>
            <a:r>
              <a:rPr lang="en-US" dirty="0">
                <a:solidFill>
                  <a:schemeClr val="tx2"/>
                </a:solidFill>
              </a:rPr>
              <a:t>.</a:t>
            </a:r>
          </a:p>
          <a:p>
            <a:pPr algn="just"/>
            <a:r>
              <a:rPr lang="en-US" dirty="0">
                <a:solidFill>
                  <a:schemeClr val="tx2"/>
                </a:solidFill>
              </a:rPr>
              <a:t>(ii) </a:t>
            </a:r>
            <a:r>
              <a:rPr lang="en-US" i="1" dirty="0">
                <a:solidFill>
                  <a:schemeClr val="tx2"/>
                </a:solidFill>
              </a:rPr>
              <a:t>(a, b) ∈ R</a:t>
            </a:r>
            <a:r>
              <a:rPr lang="en-US" dirty="0">
                <a:solidFill>
                  <a:schemeClr val="tx2"/>
                </a:solidFill>
              </a:rPr>
              <a:t>; we then say “</a:t>
            </a:r>
            <a:r>
              <a:rPr lang="en-US" i="1" dirty="0">
                <a:solidFill>
                  <a:schemeClr val="tx2"/>
                </a:solidFill>
              </a:rPr>
              <a:t>a</a:t>
            </a:r>
            <a:r>
              <a:rPr lang="en-US" dirty="0">
                <a:solidFill>
                  <a:schemeClr val="tx2"/>
                </a:solidFill>
              </a:rPr>
              <a:t> is not R-related to </a:t>
            </a:r>
            <a:r>
              <a:rPr lang="en-US" i="1" dirty="0">
                <a:solidFill>
                  <a:schemeClr val="tx2"/>
                </a:solidFill>
              </a:rPr>
              <a:t>b</a:t>
            </a:r>
            <a:r>
              <a:rPr lang="en-US" dirty="0">
                <a:solidFill>
                  <a:schemeClr val="tx2"/>
                </a:solidFill>
              </a:rPr>
              <a:t>”, written </a:t>
            </a:r>
            <a:r>
              <a:rPr lang="en-US" i="1" dirty="0" err="1">
                <a:solidFill>
                  <a:schemeClr val="tx2"/>
                </a:solidFill>
              </a:rPr>
              <a:t>aRb</a:t>
            </a:r>
            <a:r>
              <a:rPr lang="en-US" dirty="0">
                <a:solidFill>
                  <a:schemeClr val="tx2"/>
                </a:solidFill>
              </a:rPr>
              <a:t>.</a:t>
            </a:r>
          </a:p>
        </p:txBody>
      </p:sp>
      <p:cxnSp>
        <p:nvCxnSpPr>
          <p:cNvPr id="7" name="Straight Connector 6"/>
          <p:cNvCxnSpPr/>
          <p:nvPr/>
        </p:nvCxnSpPr>
        <p:spPr>
          <a:xfrm rot="5400000" flipH="1" flipV="1">
            <a:off x="10502900" y="4076700"/>
            <a:ext cx="2286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2468879"/>
            <a:ext cx="12192000" cy="1477328"/>
          </a:xfrm>
          <a:prstGeom prst="rect">
            <a:avLst/>
          </a:prstGeom>
        </p:spPr>
        <p:txBody>
          <a:bodyPr wrap="square">
            <a:spAutoFit/>
          </a:bodyPr>
          <a:lstStyle/>
          <a:p>
            <a:pPr algn="just"/>
            <a:r>
              <a:rPr lang="en-US" b="1" dirty="0" smtClean="0">
                <a:solidFill>
                  <a:schemeClr val="tx2"/>
                </a:solidFill>
              </a:rPr>
              <a:t>Example-2</a:t>
            </a:r>
          </a:p>
          <a:p>
            <a:pPr algn="just"/>
            <a:r>
              <a:rPr lang="en-US" dirty="0" smtClean="0">
                <a:solidFill>
                  <a:schemeClr val="tx2"/>
                </a:solidFill>
              </a:rPr>
              <a:t>Let </a:t>
            </a:r>
            <a:r>
              <a:rPr lang="en-US" i="1" dirty="0" smtClean="0">
                <a:solidFill>
                  <a:schemeClr val="tx2"/>
                </a:solidFill>
              </a:rPr>
              <a:t>A </a:t>
            </a:r>
            <a:r>
              <a:rPr lang="en-US" dirty="0" smtClean="0">
                <a:solidFill>
                  <a:schemeClr val="tx2"/>
                </a:solidFill>
              </a:rPr>
              <a:t>be the set of cities in the Bangladesh., and let </a:t>
            </a:r>
            <a:r>
              <a:rPr lang="en-US" i="1" dirty="0" smtClean="0">
                <a:solidFill>
                  <a:schemeClr val="tx2"/>
                </a:solidFill>
              </a:rPr>
              <a:t>B </a:t>
            </a:r>
            <a:r>
              <a:rPr lang="en-US" dirty="0" smtClean="0">
                <a:solidFill>
                  <a:schemeClr val="tx2"/>
                </a:solidFill>
              </a:rPr>
              <a:t>be the set of the 8 divisions in the Bangladesh. Define the relation </a:t>
            </a:r>
            <a:r>
              <a:rPr lang="en-US" i="1" dirty="0" smtClean="0">
                <a:solidFill>
                  <a:schemeClr val="tx2"/>
                </a:solidFill>
              </a:rPr>
              <a:t>R </a:t>
            </a:r>
            <a:r>
              <a:rPr lang="en-US" dirty="0" smtClean="0">
                <a:solidFill>
                  <a:schemeClr val="tx2"/>
                </a:solidFill>
              </a:rPr>
              <a:t>by specifying that </a:t>
            </a:r>
            <a:r>
              <a:rPr lang="en-US" i="1" dirty="0" smtClean="0">
                <a:solidFill>
                  <a:schemeClr val="tx2"/>
                </a:solidFill>
              </a:rPr>
              <a:t>(a, b) </a:t>
            </a:r>
            <a:r>
              <a:rPr lang="en-US" dirty="0" smtClean="0">
                <a:solidFill>
                  <a:schemeClr val="tx2"/>
                </a:solidFill>
              </a:rPr>
              <a:t>belongs to </a:t>
            </a:r>
            <a:r>
              <a:rPr lang="en-US" i="1" dirty="0" smtClean="0">
                <a:solidFill>
                  <a:schemeClr val="tx2"/>
                </a:solidFill>
              </a:rPr>
              <a:t>R </a:t>
            </a:r>
            <a:r>
              <a:rPr lang="en-US" dirty="0" smtClean="0">
                <a:solidFill>
                  <a:schemeClr val="tx2"/>
                </a:solidFill>
              </a:rPr>
              <a:t>if a city with name </a:t>
            </a:r>
            <a:r>
              <a:rPr lang="en-US" i="1" dirty="0" smtClean="0">
                <a:solidFill>
                  <a:schemeClr val="tx2"/>
                </a:solidFill>
              </a:rPr>
              <a:t>a </a:t>
            </a:r>
            <a:r>
              <a:rPr lang="en-US" dirty="0" smtClean="0">
                <a:solidFill>
                  <a:schemeClr val="tx2"/>
                </a:solidFill>
              </a:rPr>
              <a:t>is in the division </a:t>
            </a:r>
            <a:r>
              <a:rPr lang="en-US" i="1" dirty="0" smtClean="0">
                <a:solidFill>
                  <a:schemeClr val="tx2"/>
                </a:solidFill>
              </a:rPr>
              <a:t>b</a:t>
            </a:r>
            <a:r>
              <a:rPr lang="en-US" dirty="0" smtClean="0">
                <a:solidFill>
                  <a:schemeClr val="tx2"/>
                </a:solidFill>
              </a:rPr>
              <a:t>. For instance, (</a:t>
            </a:r>
            <a:r>
              <a:rPr lang="en-US" dirty="0" err="1" smtClean="0">
                <a:solidFill>
                  <a:schemeClr val="tx2"/>
                </a:solidFill>
              </a:rPr>
              <a:t>Uttrra</a:t>
            </a:r>
            <a:r>
              <a:rPr lang="en-US" dirty="0" smtClean="0">
                <a:solidFill>
                  <a:schemeClr val="tx2"/>
                </a:solidFill>
              </a:rPr>
              <a:t>, Dhaka), (</a:t>
            </a:r>
            <a:r>
              <a:rPr lang="en-US" dirty="0" err="1" smtClean="0">
                <a:solidFill>
                  <a:schemeClr val="tx2"/>
                </a:solidFill>
              </a:rPr>
              <a:t>Jessore</a:t>
            </a:r>
            <a:r>
              <a:rPr lang="en-US" dirty="0" smtClean="0">
                <a:solidFill>
                  <a:schemeClr val="tx2"/>
                </a:solidFill>
              </a:rPr>
              <a:t>, Khulna), (</a:t>
            </a:r>
            <a:r>
              <a:rPr lang="en-US" dirty="0" err="1" smtClean="0">
                <a:solidFill>
                  <a:schemeClr val="tx2"/>
                </a:solidFill>
              </a:rPr>
              <a:t>Sirajgonj</a:t>
            </a:r>
            <a:r>
              <a:rPr lang="en-US" dirty="0" smtClean="0">
                <a:solidFill>
                  <a:schemeClr val="tx2"/>
                </a:solidFill>
              </a:rPr>
              <a:t>, </a:t>
            </a:r>
            <a:r>
              <a:rPr lang="en-US" dirty="0" err="1" smtClean="0">
                <a:solidFill>
                  <a:schemeClr val="tx2"/>
                </a:solidFill>
              </a:rPr>
              <a:t>Rajshahi</a:t>
            </a:r>
            <a:r>
              <a:rPr lang="en-US" dirty="0" smtClean="0">
                <a:solidFill>
                  <a:schemeClr val="tx2"/>
                </a:solidFill>
              </a:rPr>
              <a:t>), (</a:t>
            </a:r>
            <a:r>
              <a:rPr lang="en-US" dirty="0" err="1" smtClean="0">
                <a:solidFill>
                  <a:schemeClr val="tx2"/>
                </a:solidFill>
              </a:rPr>
              <a:t>Feni</a:t>
            </a:r>
            <a:r>
              <a:rPr lang="en-US" dirty="0" smtClean="0">
                <a:solidFill>
                  <a:schemeClr val="tx2"/>
                </a:solidFill>
              </a:rPr>
              <a:t>, Chittagong), (</a:t>
            </a:r>
            <a:r>
              <a:rPr lang="en-US" dirty="0" err="1" smtClean="0">
                <a:solidFill>
                  <a:schemeClr val="tx2"/>
                </a:solidFill>
              </a:rPr>
              <a:t>Comilla</a:t>
            </a:r>
            <a:r>
              <a:rPr lang="en-US" dirty="0" smtClean="0">
                <a:solidFill>
                  <a:schemeClr val="tx2"/>
                </a:solidFill>
              </a:rPr>
              <a:t>, Chittagong), (</a:t>
            </a:r>
            <a:r>
              <a:rPr lang="en-US" dirty="0" err="1" smtClean="0">
                <a:solidFill>
                  <a:schemeClr val="tx2"/>
                </a:solidFill>
              </a:rPr>
              <a:t>Sunamgonj</a:t>
            </a:r>
            <a:r>
              <a:rPr lang="en-US" dirty="0" smtClean="0">
                <a:solidFill>
                  <a:schemeClr val="tx2"/>
                </a:solidFill>
              </a:rPr>
              <a:t>, </a:t>
            </a:r>
            <a:r>
              <a:rPr lang="en-US" dirty="0" err="1" smtClean="0">
                <a:solidFill>
                  <a:schemeClr val="tx2"/>
                </a:solidFill>
              </a:rPr>
              <a:t>Shylet</a:t>
            </a:r>
            <a:r>
              <a:rPr lang="en-US" dirty="0" smtClean="0">
                <a:solidFill>
                  <a:schemeClr val="tx2"/>
                </a:solidFill>
              </a:rPr>
              <a:t>), and (</a:t>
            </a:r>
            <a:r>
              <a:rPr lang="en-US" dirty="0" err="1" smtClean="0">
                <a:solidFill>
                  <a:schemeClr val="tx2"/>
                </a:solidFill>
              </a:rPr>
              <a:t>Bhola</a:t>
            </a:r>
            <a:r>
              <a:rPr lang="en-US" dirty="0" smtClean="0">
                <a:solidFill>
                  <a:schemeClr val="tx2"/>
                </a:solidFill>
              </a:rPr>
              <a:t>, Barisal) are in </a:t>
            </a:r>
            <a:r>
              <a:rPr lang="en-US" i="1" dirty="0" smtClean="0">
                <a:solidFill>
                  <a:schemeClr val="tx2"/>
                </a:solidFill>
              </a:rPr>
              <a:t>R</a:t>
            </a:r>
            <a:r>
              <a:rPr lang="en-US" dirty="0" smtClean="0">
                <a:solidFill>
                  <a:schemeClr val="tx2"/>
                </a:solidFill>
              </a:rPr>
              <a:t>.</a:t>
            </a:r>
            <a:endParaRPr lang="en-US" dirty="0">
              <a:solidFill>
                <a:schemeClr val="tx2"/>
              </a:solidFill>
            </a:endParaRPr>
          </a:p>
        </p:txBody>
      </p:sp>
      <p:sp>
        <p:nvSpPr>
          <p:cNvPr id="8" name="Text Box 6"/>
          <p:cNvSpPr txBox="1">
            <a:spLocks noChangeArrowheads="1"/>
          </p:cNvSpPr>
          <p:nvPr/>
        </p:nvSpPr>
        <p:spPr bwMode="auto">
          <a:xfrm>
            <a:off x="229327" y="4038601"/>
            <a:ext cx="11785600" cy="646331"/>
          </a:xfrm>
          <a:prstGeom prst="rect">
            <a:avLst/>
          </a:prstGeom>
          <a:solidFill>
            <a:srgbClr val="FFC000"/>
          </a:solidFill>
          <a:ln w="9525">
            <a:noFill/>
            <a:miter lim="800000"/>
            <a:headEnd/>
            <a:tailEnd/>
          </a:ln>
        </p:spPr>
        <p:txBody>
          <a:bodyPr>
            <a:spAutoFit/>
          </a:bodyPr>
          <a:lstStyle/>
          <a:p>
            <a:pPr algn="just"/>
            <a:r>
              <a:rPr lang="en-US" dirty="0">
                <a:solidFill>
                  <a:schemeClr val="tx2"/>
                </a:solidFill>
              </a:rPr>
              <a:t>The </a:t>
            </a:r>
            <a:r>
              <a:rPr lang="en-US" b="1" i="1" dirty="0">
                <a:solidFill>
                  <a:schemeClr val="tx2"/>
                </a:solidFill>
              </a:rPr>
              <a:t>domain</a:t>
            </a:r>
            <a:r>
              <a:rPr lang="en-US" i="1" dirty="0">
                <a:solidFill>
                  <a:schemeClr val="tx2"/>
                </a:solidFill>
              </a:rPr>
              <a:t> </a:t>
            </a:r>
            <a:r>
              <a:rPr lang="en-US" dirty="0">
                <a:solidFill>
                  <a:schemeClr val="tx2"/>
                </a:solidFill>
              </a:rPr>
              <a:t>of a relation </a:t>
            </a:r>
            <a:r>
              <a:rPr lang="en-US" i="1" dirty="0">
                <a:solidFill>
                  <a:schemeClr val="tx2"/>
                </a:solidFill>
              </a:rPr>
              <a:t>R </a:t>
            </a:r>
            <a:r>
              <a:rPr lang="en-US" dirty="0">
                <a:solidFill>
                  <a:schemeClr val="tx2"/>
                </a:solidFill>
              </a:rPr>
              <a:t>is the set of all first elements of the ordered pairs which belong to </a:t>
            </a:r>
            <a:r>
              <a:rPr lang="en-US" i="1" dirty="0">
                <a:solidFill>
                  <a:schemeClr val="tx2"/>
                </a:solidFill>
              </a:rPr>
              <a:t>R</a:t>
            </a:r>
            <a:r>
              <a:rPr lang="en-US" dirty="0">
                <a:solidFill>
                  <a:schemeClr val="tx2"/>
                </a:solidFill>
              </a:rPr>
              <a:t>, and the </a:t>
            </a:r>
            <a:r>
              <a:rPr lang="en-US" b="1" i="1" dirty="0">
                <a:solidFill>
                  <a:schemeClr val="tx2"/>
                </a:solidFill>
              </a:rPr>
              <a:t>range</a:t>
            </a:r>
            <a:r>
              <a:rPr lang="en-US" i="1" dirty="0">
                <a:solidFill>
                  <a:schemeClr val="tx2"/>
                </a:solidFill>
              </a:rPr>
              <a:t> </a:t>
            </a:r>
            <a:r>
              <a:rPr lang="en-US" dirty="0">
                <a:solidFill>
                  <a:schemeClr val="tx2"/>
                </a:solidFill>
              </a:rPr>
              <a:t>is the set of second elements.</a:t>
            </a:r>
          </a:p>
        </p:txBody>
      </p:sp>
      <p:sp>
        <p:nvSpPr>
          <p:cNvPr id="9" name="Text Box 5"/>
          <p:cNvSpPr txBox="1">
            <a:spLocks noChangeArrowheads="1"/>
          </p:cNvSpPr>
          <p:nvPr/>
        </p:nvSpPr>
        <p:spPr bwMode="auto">
          <a:xfrm>
            <a:off x="156754" y="4963886"/>
            <a:ext cx="11730446" cy="1477328"/>
          </a:xfrm>
          <a:prstGeom prst="rect">
            <a:avLst/>
          </a:prstGeom>
          <a:noFill/>
          <a:ln w="9525">
            <a:noFill/>
            <a:miter lim="800000"/>
            <a:headEnd/>
            <a:tailEnd/>
          </a:ln>
        </p:spPr>
        <p:txBody>
          <a:bodyPr wrap="square">
            <a:spAutoFit/>
          </a:bodyPr>
          <a:lstStyle/>
          <a:p>
            <a:pPr algn="just"/>
            <a:r>
              <a:rPr lang="en-US" dirty="0">
                <a:solidFill>
                  <a:schemeClr val="tx2"/>
                </a:solidFill>
              </a:rPr>
              <a:t>Example-3</a:t>
            </a:r>
          </a:p>
          <a:p>
            <a:pPr algn="just"/>
            <a:r>
              <a:rPr lang="en-US" i="1" dirty="0">
                <a:solidFill>
                  <a:schemeClr val="tx2"/>
                </a:solidFill>
              </a:rPr>
              <a:t>A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and </a:t>
            </a:r>
            <a:r>
              <a:rPr lang="en-US" i="1" dirty="0">
                <a:solidFill>
                  <a:schemeClr val="tx2"/>
                </a:solidFill>
              </a:rPr>
              <a:t>B </a:t>
            </a:r>
            <a:r>
              <a:rPr lang="en-US" dirty="0">
                <a:solidFill>
                  <a:schemeClr val="tx2"/>
                </a:solidFill>
              </a:rPr>
              <a:t>= {</a:t>
            </a:r>
            <a:r>
              <a:rPr lang="en-US" i="1" dirty="0">
                <a:solidFill>
                  <a:schemeClr val="tx2"/>
                </a:solidFill>
              </a:rPr>
              <a:t>x, y, z</a:t>
            </a:r>
            <a:r>
              <a:rPr lang="en-US" dirty="0">
                <a:solidFill>
                  <a:schemeClr val="tx2"/>
                </a:solidFill>
              </a:rPr>
              <a:t>}, and let </a:t>
            </a:r>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y), (</a:t>
            </a:r>
            <a:r>
              <a:rPr lang="en-US" dirty="0">
                <a:solidFill>
                  <a:schemeClr val="tx2"/>
                </a:solidFill>
              </a:rPr>
              <a:t>1</a:t>
            </a:r>
            <a:r>
              <a:rPr lang="en-US" i="1" dirty="0">
                <a:solidFill>
                  <a:schemeClr val="tx2"/>
                </a:solidFill>
              </a:rPr>
              <a:t>, z), (</a:t>
            </a:r>
            <a:r>
              <a:rPr lang="en-US" dirty="0">
                <a:solidFill>
                  <a:schemeClr val="tx2"/>
                </a:solidFill>
              </a:rPr>
              <a:t>3</a:t>
            </a:r>
            <a:r>
              <a:rPr lang="en-US" i="1" dirty="0">
                <a:solidFill>
                  <a:schemeClr val="tx2"/>
                </a:solidFill>
              </a:rPr>
              <a:t>, y)</a:t>
            </a:r>
            <a:r>
              <a:rPr lang="en-US" dirty="0">
                <a:solidFill>
                  <a:schemeClr val="tx2"/>
                </a:solidFill>
              </a:rPr>
              <a:t>}. Then </a:t>
            </a:r>
            <a:r>
              <a:rPr lang="en-US" i="1" dirty="0">
                <a:solidFill>
                  <a:schemeClr val="tx2"/>
                </a:solidFill>
              </a:rPr>
              <a:t>R </a:t>
            </a:r>
            <a:r>
              <a:rPr lang="en-US" dirty="0">
                <a:solidFill>
                  <a:schemeClr val="tx2"/>
                </a:solidFill>
              </a:rPr>
              <a:t>is a relation from </a:t>
            </a:r>
            <a:r>
              <a:rPr lang="en-US" i="1" dirty="0">
                <a:solidFill>
                  <a:schemeClr val="tx2"/>
                </a:solidFill>
              </a:rPr>
              <a:t>A </a:t>
            </a:r>
            <a:r>
              <a:rPr lang="en-US" dirty="0">
                <a:solidFill>
                  <a:schemeClr val="tx2"/>
                </a:solidFill>
              </a:rPr>
              <a:t>to </a:t>
            </a:r>
            <a:r>
              <a:rPr lang="en-US" i="1" dirty="0">
                <a:solidFill>
                  <a:schemeClr val="tx2"/>
                </a:solidFill>
              </a:rPr>
              <a:t>B </a:t>
            </a:r>
            <a:r>
              <a:rPr lang="en-US" dirty="0">
                <a:solidFill>
                  <a:schemeClr val="tx2"/>
                </a:solidFill>
              </a:rPr>
              <a:t>since </a:t>
            </a:r>
            <a:r>
              <a:rPr lang="en-US" i="1" dirty="0">
                <a:solidFill>
                  <a:schemeClr val="tx2"/>
                </a:solidFill>
              </a:rPr>
              <a:t>R </a:t>
            </a:r>
            <a:r>
              <a:rPr lang="en-US" dirty="0">
                <a:solidFill>
                  <a:schemeClr val="tx2"/>
                </a:solidFill>
              </a:rPr>
              <a:t>is a subset of </a:t>
            </a:r>
            <a:r>
              <a:rPr lang="en-US" i="1" dirty="0">
                <a:solidFill>
                  <a:schemeClr val="tx2"/>
                </a:solidFill>
              </a:rPr>
              <a:t>A </a:t>
            </a:r>
            <a:r>
              <a:rPr lang="en-US" dirty="0">
                <a:solidFill>
                  <a:schemeClr val="tx2"/>
                </a:solidFill>
              </a:rPr>
              <a:t>× </a:t>
            </a:r>
            <a:r>
              <a:rPr lang="en-US" i="1" dirty="0">
                <a:solidFill>
                  <a:schemeClr val="tx2"/>
                </a:solidFill>
              </a:rPr>
              <a:t>B</a:t>
            </a:r>
            <a:r>
              <a:rPr lang="en-US" dirty="0">
                <a:solidFill>
                  <a:schemeClr val="tx2"/>
                </a:solidFill>
              </a:rPr>
              <a:t>. With respect to this relation, 1</a:t>
            </a:r>
            <a:r>
              <a:rPr lang="en-US" i="1" dirty="0">
                <a:solidFill>
                  <a:schemeClr val="tx2"/>
                </a:solidFill>
              </a:rPr>
              <a:t>Ry, </a:t>
            </a:r>
            <a:r>
              <a:rPr lang="en-US" dirty="0">
                <a:solidFill>
                  <a:schemeClr val="tx2"/>
                </a:solidFill>
              </a:rPr>
              <a:t>1</a:t>
            </a:r>
            <a:r>
              <a:rPr lang="en-US" i="1" dirty="0">
                <a:solidFill>
                  <a:schemeClr val="tx2"/>
                </a:solidFill>
              </a:rPr>
              <a:t>Rz, </a:t>
            </a:r>
            <a:r>
              <a:rPr lang="en-US" dirty="0">
                <a:solidFill>
                  <a:schemeClr val="tx2"/>
                </a:solidFill>
              </a:rPr>
              <a:t>3</a:t>
            </a:r>
            <a:r>
              <a:rPr lang="en-US" i="1" dirty="0">
                <a:solidFill>
                  <a:schemeClr val="tx2"/>
                </a:solidFill>
              </a:rPr>
              <a:t>Ry, </a:t>
            </a:r>
            <a:r>
              <a:rPr lang="en-US" dirty="0">
                <a:solidFill>
                  <a:schemeClr val="tx2"/>
                </a:solidFill>
              </a:rPr>
              <a:t>but 1</a:t>
            </a:r>
            <a:r>
              <a:rPr lang="en-US" i="1" dirty="0">
                <a:solidFill>
                  <a:schemeClr val="tx2"/>
                </a:solidFill>
              </a:rPr>
              <a:t>Rx, </a:t>
            </a:r>
            <a:r>
              <a:rPr lang="en-US" dirty="0">
                <a:solidFill>
                  <a:schemeClr val="tx2"/>
                </a:solidFill>
              </a:rPr>
              <a:t>2</a:t>
            </a:r>
            <a:r>
              <a:rPr lang="en-US" i="1" dirty="0">
                <a:solidFill>
                  <a:schemeClr val="tx2"/>
                </a:solidFill>
              </a:rPr>
              <a:t>Rx, </a:t>
            </a:r>
            <a:r>
              <a:rPr lang="en-US" dirty="0">
                <a:solidFill>
                  <a:schemeClr val="tx2"/>
                </a:solidFill>
              </a:rPr>
              <a:t>2</a:t>
            </a:r>
            <a:r>
              <a:rPr lang="en-US" i="1" dirty="0">
                <a:solidFill>
                  <a:schemeClr val="tx2"/>
                </a:solidFill>
              </a:rPr>
              <a:t>Ry, </a:t>
            </a:r>
            <a:r>
              <a:rPr lang="en-US" dirty="0">
                <a:solidFill>
                  <a:schemeClr val="tx2"/>
                </a:solidFill>
              </a:rPr>
              <a:t>2</a:t>
            </a:r>
            <a:r>
              <a:rPr lang="en-US" i="1" dirty="0">
                <a:solidFill>
                  <a:schemeClr val="tx2"/>
                </a:solidFill>
              </a:rPr>
              <a:t>Rz, </a:t>
            </a:r>
            <a:r>
              <a:rPr lang="en-US" dirty="0">
                <a:solidFill>
                  <a:schemeClr val="tx2"/>
                </a:solidFill>
              </a:rPr>
              <a:t>3</a:t>
            </a:r>
            <a:r>
              <a:rPr lang="en-US" i="1" dirty="0">
                <a:solidFill>
                  <a:schemeClr val="tx2"/>
                </a:solidFill>
              </a:rPr>
              <a:t>Rx, </a:t>
            </a:r>
            <a:r>
              <a:rPr lang="en-US" dirty="0">
                <a:solidFill>
                  <a:schemeClr val="tx2"/>
                </a:solidFill>
              </a:rPr>
              <a:t>3</a:t>
            </a:r>
            <a:r>
              <a:rPr lang="en-US" i="1" dirty="0">
                <a:solidFill>
                  <a:schemeClr val="tx2"/>
                </a:solidFill>
              </a:rPr>
              <a:t>Rz</a:t>
            </a:r>
          </a:p>
          <a:p>
            <a:pPr algn="just"/>
            <a:r>
              <a:rPr lang="en-US" dirty="0">
                <a:solidFill>
                  <a:schemeClr val="tx2"/>
                </a:solidFill>
              </a:rPr>
              <a:t>The domain of </a:t>
            </a:r>
            <a:r>
              <a:rPr lang="en-US" i="1" dirty="0">
                <a:solidFill>
                  <a:schemeClr val="tx2"/>
                </a:solidFill>
              </a:rPr>
              <a:t>R </a:t>
            </a:r>
            <a:r>
              <a:rPr lang="en-US" dirty="0">
                <a:solidFill>
                  <a:schemeClr val="tx2"/>
                </a:solidFill>
              </a:rPr>
              <a:t>is {1</a:t>
            </a:r>
            <a:r>
              <a:rPr lang="en-US" i="1" dirty="0">
                <a:solidFill>
                  <a:schemeClr val="tx2"/>
                </a:solidFill>
              </a:rPr>
              <a:t>, </a:t>
            </a:r>
            <a:r>
              <a:rPr lang="en-US" dirty="0">
                <a:solidFill>
                  <a:schemeClr val="tx2"/>
                </a:solidFill>
              </a:rPr>
              <a:t>3} and the range is {</a:t>
            </a:r>
            <a:r>
              <a:rPr lang="en-US" i="1" dirty="0">
                <a:solidFill>
                  <a:schemeClr val="tx2"/>
                </a:solidFill>
              </a:rPr>
              <a:t>y, z</a:t>
            </a:r>
            <a:r>
              <a:rPr lang="en-US" dirty="0">
                <a:solidFill>
                  <a:schemeClr val="tx2"/>
                </a:solidFill>
              </a:rPr>
              <a:t>}</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p:cNvSpPr txBox="1">
            <a:spLocks noChangeArrowheads="1"/>
          </p:cNvSpPr>
          <p:nvPr/>
        </p:nvSpPr>
        <p:spPr bwMode="auto">
          <a:xfrm>
            <a:off x="304800" y="228601"/>
            <a:ext cx="11176000" cy="369332"/>
          </a:xfrm>
          <a:prstGeom prst="rect">
            <a:avLst/>
          </a:prstGeom>
          <a:solidFill>
            <a:srgbClr val="FFFF00"/>
          </a:solidFill>
          <a:ln w="9525">
            <a:noFill/>
            <a:miter lim="800000"/>
            <a:headEnd/>
            <a:tailEnd/>
          </a:ln>
        </p:spPr>
        <p:txBody>
          <a:bodyPr>
            <a:spAutoFit/>
          </a:bodyPr>
          <a:lstStyle/>
          <a:p>
            <a:pPr>
              <a:spcBef>
                <a:spcPct val="50000"/>
              </a:spcBef>
            </a:pPr>
            <a:r>
              <a:rPr lang="en-US" b="1"/>
              <a:t>DEFINITION 1 </a:t>
            </a:r>
            <a:r>
              <a:rPr lang="en-US"/>
              <a:t>Let </a:t>
            </a:r>
            <a:r>
              <a:rPr lang="en-US" i="1"/>
              <a:t>A </a:t>
            </a:r>
            <a:r>
              <a:rPr lang="en-US"/>
              <a:t>and </a:t>
            </a:r>
            <a:r>
              <a:rPr lang="en-US" i="1"/>
              <a:t>B </a:t>
            </a:r>
            <a:r>
              <a:rPr lang="en-US"/>
              <a:t>be sets. A binary relation from </a:t>
            </a:r>
            <a:r>
              <a:rPr lang="en-US" i="1"/>
              <a:t>A </a:t>
            </a:r>
            <a:r>
              <a:rPr lang="en-US"/>
              <a:t>to</a:t>
            </a:r>
            <a:r>
              <a:rPr lang="en-US" i="1"/>
              <a:t> B </a:t>
            </a:r>
            <a:r>
              <a:rPr lang="en-US"/>
              <a:t>is a subset of </a:t>
            </a:r>
            <a:r>
              <a:rPr lang="en-US" i="1"/>
              <a:t>A </a:t>
            </a:r>
            <a:r>
              <a:rPr lang="en-US"/>
              <a:t>× </a:t>
            </a:r>
            <a:r>
              <a:rPr lang="en-US" i="1"/>
              <a:t>B</a:t>
            </a:r>
            <a:r>
              <a:rPr lang="en-US"/>
              <a:t>.</a:t>
            </a:r>
          </a:p>
        </p:txBody>
      </p:sp>
      <p:sp>
        <p:nvSpPr>
          <p:cNvPr id="1028" name="Text Box 5"/>
          <p:cNvSpPr txBox="1">
            <a:spLocks noChangeArrowheads="1"/>
          </p:cNvSpPr>
          <p:nvPr/>
        </p:nvSpPr>
        <p:spPr bwMode="auto">
          <a:xfrm>
            <a:off x="203200" y="1219201"/>
            <a:ext cx="11480800" cy="1754326"/>
          </a:xfrm>
          <a:prstGeom prst="rect">
            <a:avLst/>
          </a:prstGeom>
          <a:noFill/>
          <a:ln w="9525">
            <a:noFill/>
            <a:miter lim="800000"/>
            <a:headEnd/>
            <a:tailEnd/>
          </a:ln>
        </p:spPr>
        <p:txBody>
          <a:bodyPr>
            <a:spAutoFit/>
          </a:bodyPr>
          <a:lstStyle/>
          <a:p>
            <a:pPr algn="just"/>
            <a:r>
              <a:rPr lang="en-US" b="1" dirty="0">
                <a:solidFill>
                  <a:schemeClr val="tx2"/>
                </a:solidFill>
              </a:rPr>
              <a:t>EXAMPLE 4 </a:t>
            </a:r>
            <a:r>
              <a:rPr lang="en-US" dirty="0">
                <a:solidFill>
                  <a:schemeClr val="tx2"/>
                </a:solidFill>
              </a:rPr>
              <a:t>Let </a:t>
            </a:r>
            <a:r>
              <a:rPr lang="en-US" i="1" dirty="0">
                <a:solidFill>
                  <a:schemeClr val="tx2"/>
                </a:solidFill>
              </a:rPr>
              <a:t>A </a:t>
            </a:r>
            <a:r>
              <a:rPr lang="en-US" dirty="0">
                <a:solidFill>
                  <a:schemeClr val="tx2"/>
                </a:solidFill>
              </a:rPr>
              <a:t>be the set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 Which ordered pairs are in the relation </a:t>
            </a:r>
            <a:r>
              <a:rPr lang="en-US" i="1" dirty="0">
                <a:solidFill>
                  <a:schemeClr val="tx2"/>
                </a:solidFill>
              </a:rPr>
              <a:t>R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a </a:t>
            </a:r>
            <a:r>
              <a:rPr lang="en-US" dirty="0">
                <a:solidFill>
                  <a:schemeClr val="tx2"/>
                </a:solidFill>
              </a:rPr>
              <a:t>divides </a:t>
            </a:r>
            <a:r>
              <a:rPr lang="en-US" i="1" dirty="0">
                <a:solidFill>
                  <a:schemeClr val="tx2"/>
                </a:solidFill>
              </a:rPr>
              <a:t>b</a:t>
            </a:r>
            <a:r>
              <a:rPr lang="en-US" dirty="0">
                <a:solidFill>
                  <a:schemeClr val="tx2"/>
                </a:solidFill>
              </a:rPr>
              <a:t>}?</a:t>
            </a:r>
          </a:p>
          <a:p>
            <a:pPr algn="just"/>
            <a:endParaRPr lang="en-US" i="1" dirty="0">
              <a:solidFill>
                <a:schemeClr val="tx2"/>
              </a:solidFill>
            </a:endParaRPr>
          </a:p>
          <a:p>
            <a:pPr algn="just"/>
            <a:r>
              <a:rPr lang="en-US" i="1" dirty="0">
                <a:solidFill>
                  <a:schemeClr val="tx2"/>
                </a:solidFill>
              </a:rPr>
              <a:t>Solution: </a:t>
            </a:r>
            <a:r>
              <a:rPr lang="en-US" dirty="0">
                <a:solidFill>
                  <a:schemeClr val="tx2"/>
                </a:solidFill>
              </a:rPr>
              <a:t>Because </a:t>
            </a:r>
            <a:r>
              <a:rPr lang="en-US" i="1" dirty="0">
                <a:solidFill>
                  <a:schemeClr val="tx2"/>
                </a:solidFill>
              </a:rPr>
              <a:t>(a, b) </a:t>
            </a:r>
            <a:r>
              <a:rPr lang="en-US" dirty="0">
                <a:solidFill>
                  <a:schemeClr val="tx2"/>
                </a:solidFill>
              </a:rPr>
              <a:t>is in </a:t>
            </a:r>
            <a:r>
              <a:rPr lang="en-US" i="1" dirty="0">
                <a:solidFill>
                  <a:schemeClr val="tx2"/>
                </a:solidFill>
              </a:rPr>
              <a:t>R </a:t>
            </a:r>
            <a:r>
              <a:rPr lang="en-US" dirty="0">
                <a:solidFill>
                  <a:schemeClr val="tx2"/>
                </a:solidFill>
              </a:rPr>
              <a:t>if and only if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are positive integers not exceeding 4 such that </a:t>
            </a:r>
            <a:r>
              <a:rPr lang="en-US" i="1" dirty="0">
                <a:solidFill>
                  <a:schemeClr val="tx2"/>
                </a:solidFill>
              </a:rPr>
              <a:t>a </a:t>
            </a:r>
            <a:r>
              <a:rPr lang="en-US" dirty="0">
                <a:solidFill>
                  <a:schemeClr val="tx2"/>
                </a:solidFill>
              </a:rPr>
              <a:t>divides </a:t>
            </a:r>
            <a:r>
              <a:rPr lang="en-US" i="1" dirty="0">
                <a:solidFill>
                  <a:schemeClr val="tx2"/>
                </a:solidFill>
              </a:rPr>
              <a:t>b</a:t>
            </a:r>
            <a:r>
              <a:rPr lang="en-US" dirty="0">
                <a:solidFill>
                  <a:schemeClr val="tx2"/>
                </a:solidFill>
              </a:rPr>
              <a:t>, we see that</a:t>
            </a:r>
          </a:p>
          <a:p>
            <a:pPr algn="just"/>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4</a:t>
            </a:r>
            <a:r>
              <a:rPr lang="en-US" i="1" dirty="0">
                <a:solidFill>
                  <a:schemeClr val="tx2"/>
                </a:solidFill>
              </a:rPr>
              <a:t>)</a:t>
            </a:r>
            <a:r>
              <a:rPr lang="en-US" dirty="0">
                <a:solidFill>
                  <a:schemeClr val="tx2"/>
                </a:solidFill>
              </a:rPr>
              <a:t>}</a:t>
            </a:r>
            <a:r>
              <a:rPr lang="en-US" i="1" dirty="0">
                <a:solidFill>
                  <a:schemeClr val="tx2"/>
                </a:solidFill>
              </a:rPr>
              <a:t>.</a:t>
            </a:r>
          </a:p>
        </p:txBody>
      </p:sp>
      <p:graphicFrame>
        <p:nvGraphicFramePr>
          <p:cNvPr id="1026" name="Object 6"/>
          <p:cNvGraphicFramePr>
            <a:graphicFrameLocks noChangeAspect="1"/>
          </p:cNvGraphicFramePr>
          <p:nvPr>
            <p:ph/>
          </p:nvPr>
        </p:nvGraphicFramePr>
        <p:xfrm>
          <a:off x="2540000" y="3505201"/>
          <a:ext cx="6807200" cy="2822575"/>
        </p:xfrm>
        <a:graphic>
          <a:graphicData uri="http://schemas.openxmlformats.org/presentationml/2006/ole">
            <p:oleObj spid="_x0000_s24578" name="Bitmap Image" r:id="rId3" imgW="3962953" imgH="2190476" progId="PBrush">
              <p:embed/>
            </p:oleObj>
          </a:graphicData>
        </a:graphic>
      </p:graphicFrame>
      <p:sp>
        <p:nvSpPr>
          <p:cNvPr id="1029" name="Rectangle 8"/>
          <p:cNvSpPr>
            <a:spLocks noChangeArrowheads="1"/>
          </p:cNvSpPr>
          <p:nvPr/>
        </p:nvSpPr>
        <p:spPr bwMode="auto">
          <a:xfrm>
            <a:off x="1625600" y="6248400"/>
            <a:ext cx="8128000" cy="369332"/>
          </a:xfrm>
          <a:prstGeom prst="rect">
            <a:avLst/>
          </a:prstGeom>
          <a:noFill/>
          <a:ln w="9525">
            <a:noFill/>
            <a:miter lim="800000"/>
            <a:headEnd/>
            <a:tailEnd/>
          </a:ln>
        </p:spPr>
        <p:txBody>
          <a:bodyPr>
            <a:spAutoFit/>
          </a:bodyPr>
          <a:lstStyle/>
          <a:p>
            <a:r>
              <a:rPr lang="en-US" dirty="0">
                <a:solidFill>
                  <a:schemeClr val="tx2"/>
                </a:solidFill>
              </a:rPr>
              <a:t>Displaying the Ordered Pairs in the Relation </a:t>
            </a:r>
            <a:r>
              <a:rPr lang="en-US" i="1" dirty="0">
                <a:solidFill>
                  <a:schemeClr val="tx2"/>
                </a:solidFill>
              </a:rPr>
              <a:t>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ph/>
          </p:nvPr>
        </p:nvGraphicFramePr>
        <p:xfrm>
          <a:off x="508002" y="3122022"/>
          <a:ext cx="8531496" cy="2440577"/>
        </p:xfrm>
        <a:graphic>
          <a:graphicData uri="http://schemas.openxmlformats.org/presentationml/2006/ole">
            <p:oleObj spid="_x0000_s25602" name="Bitmap Image" r:id="rId3" imgW="5315692" imgH="2209524" progId="PBrush">
              <p:embed/>
            </p:oleObj>
          </a:graphicData>
        </a:graphic>
      </p:graphicFrame>
      <p:sp>
        <p:nvSpPr>
          <p:cNvPr id="2051" name="Text Box 6"/>
          <p:cNvSpPr txBox="1">
            <a:spLocks noChangeArrowheads="1"/>
          </p:cNvSpPr>
          <p:nvPr/>
        </p:nvSpPr>
        <p:spPr bwMode="auto">
          <a:xfrm>
            <a:off x="387532" y="2168435"/>
            <a:ext cx="10972800" cy="1061829"/>
          </a:xfrm>
          <a:prstGeom prst="rect">
            <a:avLst/>
          </a:prstGeom>
          <a:noFill/>
          <a:ln w="9525">
            <a:noFill/>
            <a:miter lim="800000"/>
            <a:headEnd/>
            <a:tailEnd/>
          </a:ln>
        </p:spPr>
        <p:txBody>
          <a:bodyPr wrap="square">
            <a:spAutoFit/>
          </a:bodyPr>
          <a:lstStyle/>
          <a:p>
            <a:pPr>
              <a:spcBef>
                <a:spcPct val="50000"/>
              </a:spcBef>
            </a:pPr>
            <a:r>
              <a:rPr lang="en-US" b="1" dirty="0">
                <a:solidFill>
                  <a:schemeClr val="tx2"/>
                </a:solidFill>
              </a:rPr>
              <a:t>Example-5</a:t>
            </a:r>
          </a:p>
          <a:p>
            <a:pPr>
              <a:spcBef>
                <a:spcPct val="50000"/>
              </a:spcBef>
            </a:pPr>
            <a:r>
              <a:rPr lang="en-US" i="1" dirty="0">
                <a:solidFill>
                  <a:schemeClr val="tx2"/>
                </a:solidFill>
              </a:rPr>
              <a:t>A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and </a:t>
            </a:r>
            <a:r>
              <a:rPr lang="en-US" i="1" dirty="0">
                <a:solidFill>
                  <a:schemeClr val="tx2"/>
                </a:solidFill>
              </a:rPr>
              <a:t>B </a:t>
            </a:r>
            <a:r>
              <a:rPr lang="en-US" dirty="0">
                <a:solidFill>
                  <a:schemeClr val="tx2"/>
                </a:solidFill>
              </a:rPr>
              <a:t>= {</a:t>
            </a:r>
            <a:r>
              <a:rPr lang="en-US" i="1" dirty="0">
                <a:solidFill>
                  <a:schemeClr val="tx2"/>
                </a:solidFill>
              </a:rPr>
              <a:t>x, y, z</a:t>
            </a:r>
            <a:r>
              <a:rPr lang="en-US" dirty="0">
                <a:solidFill>
                  <a:schemeClr val="tx2"/>
                </a:solidFill>
              </a:rPr>
              <a:t>}, and </a:t>
            </a:r>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y), (</a:t>
            </a:r>
            <a:r>
              <a:rPr lang="en-US" dirty="0">
                <a:solidFill>
                  <a:schemeClr val="tx2"/>
                </a:solidFill>
              </a:rPr>
              <a:t>1</a:t>
            </a:r>
            <a:r>
              <a:rPr lang="en-US" i="1" dirty="0">
                <a:solidFill>
                  <a:schemeClr val="tx2"/>
                </a:solidFill>
              </a:rPr>
              <a:t>, z), (</a:t>
            </a:r>
            <a:r>
              <a:rPr lang="en-US" dirty="0">
                <a:solidFill>
                  <a:schemeClr val="tx2"/>
                </a:solidFill>
              </a:rPr>
              <a:t>3</a:t>
            </a:r>
            <a:r>
              <a:rPr lang="en-US" i="1" dirty="0">
                <a:solidFill>
                  <a:schemeClr val="tx2"/>
                </a:solidFill>
              </a:rPr>
              <a:t>, y)</a:t>
            </a:r>
            <a:r>
              <a:rPr lang="en-US" dirty="0">
                <a:solidFill>
                  <a:schemeClr val="tx2"/>
                </a:solidFill>
              </a:rPr>
              <a:t>}. Show the relation with table and diagram.</a:t>
            </a:r>
          </a:p>
        </p:txBody>
      </p:sp>
      <p:sp>
        <p:nvSpPr>
          <p:cNvPr id="4" name="Rectangle 3"/>
          <p:cNvSpPr/>
          <p:nvPr/>
        </p:nvSpPr>
        <p:spPr>
          <a:xfrm>
            <a:off x="627018" y="300446"/>
            <a:ext cx="10280468" cy="1754326"/>
          </a:xfrm>
          <a:prstGeom prst="rect">
            <a:avLst/>
          </a:prstGeom>
        </p:spPr>
        <p:txBody>
          <a:bodyPr wrap="square">
            <a:spAutoFit/>
          </a:bodyPr>
          <a:lstStyle/>
          <a:p>
            <a:r>
              <a:rPr lang="en-US" dirty="0" smtClean="0">
                <a:solidFill>
                  <a:schemeClr val="tx2"/>
                </a:solidFill>
              </a:rPr>
              <a:t>Example</a:t>
            </a:r>
          </a:p>
          <a:p>
            <a:r>
              <a:rPr lang="en-US" i="1" dirty="0" smtClean="0">
                <a:solidFill>
                  <a:schemeClr val="tx2"/>
                </a:solidFill>
              </a:rPr>
              <a:t>A</a:t>
            </a:r>
            <a:r>
              <a:rPr lang="en-US" dirty="0" smtClean="0">
                <a:solidFill>
                  <a:schemeClr val="tx2"/>
                </a:solidFill>
              </a:rPr>
              <a:t> = {eggs, milk, corn}</a:t>
            </a:r>
          </a:p>
          <a:p>
            <a:r>
              <a:rPr lang="en-US" i="1" dirty="0" smtClean="0">
                <a:solidFill>
                  <a:schemeClr val="tx2"/>
                </a:solidFill>
              </a:rPr>
              <a:t>B</a:t>
            </a:r>
            <a:r>
              <a:rPr lang="en-US" dirty="0" smtClean="0">
                <a:solidFill>
                  <a:schemeClr val="tx2"/>
                </a:solidFill>
              </a:rPr>
              <a:t> = {cows, goat, hens}</a:t>
            </a:r>
          </a:p>
          <a:p>
            <a:r>
              <a:rPr lang="en-US" dirty="0" smtClean="0">
                <a:solidFill>
                  <a:schemeClr val="tx2"/>
                </a:solidFill>
              </a:rPr>
              <a:t>Obtain  relation </a:t>
            </a:r>
            <a:r>
              <a:rPr lang="en-US" i="1" dirty="0" smtClean="0">
                <a:solidFill>
                  <a:schemeClr val="tx2"/>
                </a:solidFill>
              </a:rPr>
              <a:t>R</a:t>
            </a:r>
            <a:r>
              <a:rPr lang="en-US" dirty="0" smtClean="0">
                <a:solidFill>
                  <a:schemeClr val="tx2"/>
                </a:solidFill>
              </a:rPr>
              <a:t> from </a:t>
            </a:r>
            <a:r>
              <a:rPr lang="en-US" i="1" dirty="0" smtClean="0">
                <a:solidFill>
                  <a:schemeClr val="tx2"/>
                </a:solidFill>
              </a:rPr>
              <a:t>A</a:t>
            </a:r>
            <a:r>
              <a:rPr lang="en-US" dirty="0" smtClean="0">
                <a:solidFill>
                  <a:schemeClr val="tx2"/>
                </a:solidFill>
              </a:rPr>
              <a:t> to </a:t>
            </a:r>
            <a:r>
              <a:rPr lang="en-US" i="1" dirty="0" smtClean="0">
                <a:solidFill>
                  <a:schemeClr val="tx2"/>
                </a:solidFill>
              </a:rPr>
              <a:t>B</a:t>
            </a:r>
            <a:r>
              <a:rPr lang="en-US" dirty="0" smtClean="0">
                <a:solidFill>
                  <a:schemeClr val="tx2"/>
                </a:solidFill>
              </a:rPr>
              <a:t> by </a:t>
            </a:r>
            <a:r>
              <a:rPr lang="en-US" i="1" dirty="0" smtClean="0">
                <a:solidFill>
                  <a:schemeClr val="tx2"/>
                </a:solidFill>
              </a:rPr>
              <a:t>(a, b) ∈ R </a:t>
            </a:r>
            <a:r>
              <a:rPr lang="en-US" dirty="0" smtClean="0">
                <a:solidFill>
                  <a:schemeClr val="tx2"/>
                </a:solidFill>
              </a:rPr>
              <a:t>if </a:t>
            </a:r>
            <a:r>
              <a:rPr lang="en-US" i="1" dirty="0" smtClean="0">
                <a:solidFill>
                  <a:schemeClr val="tx2"/>
                </a:solidFill>
              </a:rPr>
              <a:t>a</a:t>
            </a:r>
            <a:r>
              <a:rPr lang="en-US" dirty="0" smtClean="0">
                <a:solidFill>
                  <a:schemeClr val="tx2"/>
                </a:solidFill>
              </a:rPr>
              <a:t> is produced by </a:t>
            </a:r>
            <a:r>
              <a:rPr lang="en-US" i="1" dirty="0" smtClean="0">
                <a:solidFill>
                  <a:schemeClr val="tx2"/>
                </a:solidFill>
              </a:rPr>
              <a:t>b</a:t>
            </a:r>
            <a:r>
              <a:rPr lang="en-US" dirty="0" smtClean="0">
                <a:solidFill>
                  <a:schemeClr val="tx2"/>
                </a:solidFill>
              </a:rPr>
              <a:t>.</a:t>
            </a:r>
          </a:p>
          <a:p>
            <a:endParaRPr lang="en-US" dirty="0" smtClean="0">
              <a:solidFill>
                <a:schemeClr val="tx2"/>
              </a:solidFill>
            </a:endParaRPr>
          </a:p>
          <a:p>
            <a:r>
              <a:rPr lang="en-US" dirty="0" smtClean="0">
                <a:solidFill>
                  <a:schemeClr val="tx2"/>
                </a:solidFill>
              </a:rPr>
              <a:t>Ans. </a:t>
            </a:r>
            <a:r>
              <a:rPr lang="en-US" i="1" dirty="0" smtClean="0">
                <a:solidFill>
                  <a:schemeClr val="tx2"/>
                </a:solidFill>
              </a:rPr>
              <a:t>R</a:t>
            </a:r>
            <a:r>
              <a:rPr lang="en-US" dirty="0" smtClean="0">
                <a:solidFill>
                  <a:schemeClr val="tx2"/>
                </a:solidFill>
              </a:rPr>
              <a:t>={(eggs, hens), (milk, cows), (milk, goats)} </a:t>
            </a:r>
            <a:endParaRPr lang="en-US" dirty="0">
              <a:solidFill>
                <a:schemeClr val="tx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304800" y="685801"/>
            <a:ext cx="11379200" cy="1754326"/>
          </a:xfrm>
          <a:prstGeom prst="rect">
            <a:avLst/>
          </a:prstGeom>
          <a:noFill/>
          <a:ln w="9525">
            <a:noFill/>
            <a:miter lim="800000"/>
            <a:headEnd/>
            <a:tailEnd/>
          </a:ln>
        </p:spPr>
        <p:txBody>
          <a:bodyPr>
            <a:spAutoFit/>
          </a:bodyPr>
          <a:lstStyle/>
          <a:p>
            <a:pPr algn="just"/>
            <a:r>
              <a:rPr lang="en-US" b="1" dirty="0">
                <a:solidFill>
                  <a:schemeClr val="tx2"/>
                </a:solidFill>
              </a:rPr>
              <a:t>Example-6</a:t>
            </a:r>
          </a:p>
          <a:p>
            <a:pPr algn="just"/>
            <a:r>
              <a:rPr lang="en-US" dirty="0">
                <a:solidFill>
                  <a:schemeClr val="tx2"/>
                </a:solidFill>
              </a:rPr>
              <a:t>How many relations are there on a set with </a:t>
            </a:r>
            <a:r>
              <a:rPr lang="en-US" i="1" dirty="0">
                <a:solidFill>
                  <a:schemeClr val="tx2"/>
                </a:solidFill>
              </a:rPr>
              <a:t>n </a:t>
            </a:r>
            <a:r>
              <a:rPr lang="en-US" dirty="0">
                <a:solidFill>
                  <a:schemeClr val="tx2"/>
                </a:solidFill>
              </a:rPr>
              <a:t>elements?</a:t>
            </a:r>
          </a:p>
          <a:p>
            <a:pPr algn="just"/>
            <a:r>
              <a:rPr lang="en-US" i="1" dirty="0">
                <a:solidFill>
                  <a:schemeClr val="tx2"/>
                </a:solidFill>
              </a:rPr>
              <a:t>Solution: </a:t>
            </a:r>
            <a:r>
              <a:rPr lang="en-US" dirty="0">
                <a:solidFill>
                  <a:schemeClr val="tx2"/>
                </a:solidFill>
              </a:rPr>
              <a:t>A relation on a set </a:t>
            </a:r>
            <a:r>
              <a:rPr lang="en-US" i="1" dirty="0">
                <a:solidFill>
                  <a:schemeClr val="tx2"/>
                </a:solidFill>
              </a:rPr>
              <a:t>A </a:t>
            </a:r>
            <a:r>
              <a:rPr lang="en-US" dirty="0">
                <a:solidFill>
                  <a:schemeClr val="tx2"/>
                </a:solidFill>
              </a:rPr>
              <a:t>is a subset of </a:t>
            </a:r>
            <a:r>
              <a:rPr lang="en-US" i="1" dirty="0">
                <a:solidFill>
                  <a:schemeClr val="tx2"/>
                </a:solidFill>
              </a:rPr>
              <a:t>A </a:t>
            </a:r>
            <a:r>
              <a:rPr lang="en-US" dirty="0">
                <a:solidFill>
                  <a:schemeClr val="tx2"/>
                </a:solidFill>
              </a:rPr>
              <a:t>× </a:t>
            </a:r>
            <a:r>
              <a:rPr lang="en-US" i="1" dirty="0">
                <a:solidFill>
                  <a:schemeClr val="tx2"/>
                </a:solidFill>
              </a:rPr>
              <a:t>A</a:t>
            </a:r>
            <a:r>
              <a:rPr lang="en-US" dirty="0">
                <a:solidFill>
                  <a:schemeClr val="tx2"/>
                </a:solidFill>
              </a:rPr>
              <a:t>. Because </a:t>
            </a:r>
            <a:r>
              <a:rPr lang="en-US" i="1" dirty="0">
                <a:solidFill>
                  <a:schemeClr val="tx2"/>
                </a:solidFill>
              </a:rPr>
              <a:t>A </a:t>
            </a:r>
            <a:r>
              <a:rPr lang="en-US" dirty="0">
                <a:solidFill>
                  <a:schemeClr val="tx2"/>
                </a:solidFill>
              </a:rPr>
              <a:t>× </a:t>
            </a:r>
            <a:r>
              <a:rPr lang="en-US" i="1" dirty="0">
                <a:solidFill>
                  <a:schemeClr val="tx2"/>
                </a:solidFill>
              </a:rPr>
              <a:t>A </a:t>
            </a:r>
            <a:r>
              <a:rPr lang="en-US" dirty="0">
                <a:solidFill>
                  <a:schemeClr val="tx2"/>
                </a:solidFill>
              </a:rPr>
              <a:t>has </a:t>
            </a:r>
            <a:r>
              <a:rPr lang="en-US" i="1" dirty="0">
                <a:solidFill>
                  <a:schemeClr val="tx2"/>
                </a:solidFill>
              </a:rPr>
              <a:t>n</a:t>
            </a:r>
            <a:r>
              <a:rPr lang="en-US" baseline="30000" dirty="0">
                <a:solidFill>
                  <a:schemeClr val="tx2"/>
                </a:solidFill>
              </a:rPr>
              <a:t>2 </a:t>
            </a:r>
            <a:r>
              <a:rPr lang="en-US" dirty="0">
                <a:solidFill>
                  <a:schemeClr val="tx2"/>
                </a:solidFill>
              </a:rPr>
              <a:t>elements when </a:t>
            </a:r>
            <a:r>
              <a:rPr lang="en-US" i="1" dirty="0">
                <a:solidFill>
                  <a:schemeClr val="tx2"/>
                </a:solidFill>
              </a:rPr>
              <a:t>A </a:t>
            </a:r>
            <a:r>
              <a:rPr lang="en-US" dirty="0">
                <a:solidFill>
                  <a:schemeClr val="tx2"/>
                </a:solidFill>
              </a:rPr>
              <a:t>has </a:t>
            </a:r>
            <a:r>
              <a:rPr lang="en-US" i="1" dirty="0">
                <a:solidFill>
                  <a:schemeClr val="tx2"/>
                </a:solidFill>
              </a:rPr>
              <a:t>n </a:t>
            </a:r>
            <a:r>
              <a:rPr lang="en-US" dirty="0">
                <a:solidFill>
                  <a:schemeClr val="tx2"/>
                </a:solidFill>
              </a:rPr>
              <a:t>elements, and a set with </a:t>
            </a:r>
            <a:r>
              <a:rPr lang="en-US" i="1" dirty="0">
                <a:solidFill>
                  <a:schemeClr val="tx2"/>
                </a:solidFill>
              </a:rPr>
              <a:t>m </a:t>
            </a:r>
            <a:r>
              <a:rPr lang="en-US" dirty="0">
                <a:solidFill>
                  <a:schemeClr val="tx2"/>
                </a:solidFill>
              </a:rPr>
              <a:t>elements has 2</a:t>
            </a:r>
            <a:r>
              <a:rPr lang="en-US" i="1" baseline="30000" dirty="0">
                <a:solidFill>
                  <a:schemeClr val="tx2"/>
                </a:solidFill>
              </a:rPr>
              <a:t>m</a:t>
            </a:r>
            <a:r>
              <a:rPr lang="en-US" i="1" dirty="0">
                <a:solidFill>
                  <a:schemeClr val="tx2"/>
                </a:solidFill>
              </a:rPr>
              <a:t> </a:t>
            </a:r>
            <a:r>
              <a:rPr lang="en-US" dirty="0">
                <a:solidFill>
                  <a:schemeClr val="tx2"/>
                </a:solidFill>
              </a:rPr>
              <a:t>subsets, there are      subsets of </a:t>
            </a:r>
            <a:r>
              <a:rPr lang="en-US" i="1" dirty="0">
                <a:solidFill>
                  <a:schemeClr val="tx2"/>
                </a:solidFill>
              </a:rPr>
              <a:t>A </a:t>
            </a:r>
            <a:r>
              <a:rPr lang="en-US" dirty="0">
                <a:solidFill>
                  <a:schemeClr val="tx2"/>
                </a:solidFill>
              </a:rPr>
              <a:t>× </a:t>
            </a:r>
            <a:r>
              <a:rPr lang="en-US" i="1" dirty="0">
                <a:solidFill>
                  <a:schemeClr val="tx2"/>
                </a:solidFill>
              </a:rPr>
              <a:t>A</a:t>
            </a:r>
            <a:r>
              <a:rPr lang="en-US" dirty="0">
                <a:solidFill>
                  <a:schemeClr val="tx2"/>
                </a:solidFill>
              </a:rPr>
              <a:t>. Thus, there are                         </a:t>
            </a:r>
          </a:p>
          <a:p>
            <a:pPr algn="just"/>
            <a:r>
              <a:rPr lang="en-US" dirty="0">
                <a:solidFill>
                  <a:schemeClr val="tx2"/>
                </a:solidFill>
              </a:rPr>
              <a:t> relations on a set with </a:t>
            </a:r>
            <a:r>
              <a:rPr lang="en-US" i="1" dirty="0">
                <a:solidFill>
                  <a:schemeClr val="tx2"/>
                </a:solidFill>
              </a:rPr>
              <a:t>n </a:t>
            </a:r>
            <a:r>
              <a:rPr lang="en-US" dirty="0">
                <a:solidFill>
                  <a:schemeClr val="tx2"/>
                </a:solidFill>
              </a:rPr>
              <a:t>elements</a:t>
            </a:r>
          </a:p>
        </p:txBody>
      </p:sp>
      <p:sp>
        <p:nvSpPr>
          <p:cNvPr id="3077" name="Text Box 5"/>
          <p:cNvSpPr txBox="1">
            <a:spLocks noChangeArrowheads="1"/>
          </p:cNvSpPr>
          <p:nvPr/>
        </p:nvSpPr>
        <p:spPr bwMode="auto">
          <a:xfrm>
            <a:off x="406400" y="3352801"/>
            <a:ext cx="11480800" cy="2031325"/>
          </a:xfrm>
          <a:prstGeom prst="rect">
            <a:avLst/>
          </a:prstGeom>
          <a:noFill/>
          <a:ln w="9525">
            <a:noFill/>
            <a:miter lim="800000"/>
            <a:headEnd/>
            <a:tailEnd/>
          </a:ln>
        </p:spPr>
        <p:txBody>
          <a:bodyPr>
            <a:spAutoFit/>
          </a:bodyPr>
          <a:lstStyle/>
          <a:p>
            <a:r>
              <a:rPr lang="en-US" b="1" dirty="0">
                <a:solidFill>
                  <a:schemeClr val="tx2"/>
                </a:solidFill>
              </a:rPr>
              <a:t>EXAMPLE 7</a:t>
            </a:r>
          </a:p>
          <a:p>
            <a:r>
              <a:rPr lang="en-US" b="1" dirty="0">
                <a:solidFill>
                  <a:schemeClr val="tx2"/>
                </a:solidFill>
              </a:rPr>
              <a:t> </a:t>
            </a:r>
            <a:r>
              <a:rPr lang="en-US" dirty="0">
                <a:solidFill>
                  <a:schemeClr val="tx2"/>
                </a:solidFill>
              </a:rPr>
              <a:t>Let </a:t>
            </a:r>
            <a:r>
              <a:rPr lang="en-US" i="1" dirty="0">
                <a:solidFill>
                  <a:schemeClr val="tx2"/>
                </a:solidFill>
              </a:rPr>
              <a:t>A </a:t>
            </a:r>
            <a:r>
              <a:rPr lang="en-US" dirty="0">
                <a:solidFill>
                  <a:schemeClr val="tx2"/>
                </a:solidFill>
              </a:rPr>
              <a: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 and </a:t>
            </a:r>
            <a:r>
              <a:rPr lang="en-US" i="1" dirty="0">
                <a:solidFill>
                  <a:schemeClr val="tx2"/>
                </a:solidFill>
              </a:rPr>
              <a:t>B </a:t>
            </a:r>
            <a:r>
              <a:rPr lang="en-US" dirty="0">
                <a:solidFill>
                  <a:schemeClr val="tx2"/>
                </a:solidFill>
              </a:rPr>
              <a: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 The relations </a:t>
            </a:r>
            <a:r>
              <a:rPr lang="en-US" i="1" dirty="0">
                <a:solidFill>
                  <a:schemeClr val="tx2"/>
                </a:solidFill>
              </a:rPr>
              <a:t>R</a:t>
            </a:r>
            <a:r>
              <a:rPr lang="en-US" baseline="-25000" dirty="0">
                <a:solidFill>
                  <a:schemeClr val="tx2"/>
                </a:solidFill>
              </a:rPr>
              <a:t>1</a:t>
            </a:r>
            <a:r>
              <a:rPr lang="en-US" dirty="0">
                <a:solidFill>
                  <a:schemeClr val="tx2"/>
                </a:solidFill>
              </a:rPr>
              <a:t>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a:t>
            </a:r>
            <a:r>
              <a:rPr lang="en-US" dirty="0">
                <a:solidFill>
                  <a:schemeClr val="tx2"/>
                </a:solidFill>
              </a:rPr>
              <a:t>, </a:t>
            </a:r>
            <a:r>
              <a:rPr lang="en-US" i="1" dirty="0">
                <a:solidFill>
                  <a:schemeClr val="tx2"/>
                </a:solidFill>
              </a:rPr>
              <a:t>(</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a:t>
            </a:r>
            <a:r>
              <a:rPr lang="en-US" dirty="0">
                <a:solidFill>
                  <a:schemeClr val="tx2"/>
                </a:solidFill>
              </a:rPr>
              <a:t>, </a:t>
            </a:r>
            <a:r>
              <a:rPr lang="en-US" i="1" dirty="0">
                <a:solidFill>
                  <a:schemeClr val="tx2"/>
                </a:solidFill>
              </a:rPr>
              <a:t>(</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a:t>
            </a:r>
            <a:r>
              <a:rPr lang="en-US" dirty="0">
                <a:solidFill>
                  <a:schemeClr val="tx2"/>
                </a:solidFill>
              </a:rPr>
              <a:t>} and </a:t>
            </a:r>
            <a:r>
              <a:rPr lang="en-US" i="1" dirty="0">
                <a:solidFill>
                  <a:schemeClr val="tx2"/>
                </a:solidFill>
              </a:rPr>
              <a:t>R</a:t>
            </a:r>
            <a:r>
              <a:rPr lang="en-US" baseline="-25000" dirty="0">
                <a:solidFill>
                  <a:schemeClr val="tx2"/>
                </a:solidFill>
              </a:rPr>
              <a:t>2</a:t>
            </a:r>
            <a:r>
              <a:rPr lang="en-US" dirty="0">
                <a:solidFill>
                  <a:schemeClr val="tx2"/>
                </a:solidFill>
              </a:rPr>
              <a:t>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3</a:t>
            </a:r>
            <a:r>
              <a:rPr lang="en-US" i="1" dirty="0">
                <a:solidFill>
                  <a:schemeClr val="tx2"/>
                </a:solidFill>
              </a:rPr>
              <a:t>)</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4</a:t>
            </a:r>
            <a:r>
              <a:rPr lang="en-US" i="1" dirty="0">
                <a:solidFill>
                  <a:schemeClr val="tx2"/>
                </a:solidFill>
              </a:rPr>
              <a:t>)</a:t>
            </a:r>
            <a:r>
              <a:rPr lang="en-US" dirty="0">
                <a:solidFill>
                  <a:schemeClr val="tx2"/>
                </a:solidFill>
              </a:rPr>
              <a:t>} can be combined to obtain</a:t>
            </a:r>
          </a:p>
          <a:p>
            <a:r>
              <a:rPr lang="en-US" i="1" dirty="0">
                <a:solidFill>
                  <a:schemeClr val="tx2"/>
                </a:solidFill>
              </a:rPr>
              <a:t>R</a:t>
            </a:r>
            <a:r>
              <a:rPr lang="en-US" baseline="-25000" dirty="0">
                <a:solidFill>
                  <a:schemeClr val="tx2"/>
                </a:solidFill>
              </a:rPr>
              <a:t>1</a:t>
            </a:r>
            <a:r>
              <a:rPr lang="en-US" dirty="0">
                <a:solidFill>
                  <a:schemeClr val="tx2"/>
                </a:solidFill>
              </a:rPr>
              <a:t> ∪ </a:t>
            </a:r>
            <a:r>
              <a:rPr lang="en-US" i="1" dirty="0">
                <a:solidFill>
                  <a:schemeClr val="tx2"/>
                </a:solidFill>
              </a:rPr>
              <a:t>R</a:t>
            </a:r>
            <a:r>
              <a:rPr lang="en-US" baseline="-25000" dirty="0">
                <a:solidFill>
                  <a:schemeClr val="tx2"/>
                </a:solidFill>
              </a:rPr>
              <a:t>2</a:t>
            </a:r>
            <a:r>
              <a:rPr lang="en-US" dirty="0">
                <a:solidFill>
                  <a:schemeClr val="tx2"/>
                </a:solidFill>
              </a:rPr>
              <a:t>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a:t>
            </a:r>
            <a:r>
              <a:rPr lang="en-US" dirty="0">
                <a:solidFill>
                  <a:schemeClr val="tx2"/>
                </a:solidFill>
              </a:rPr>
              <a:t>}</a:t>
            </a:r>
            <a:r>
              <a:rPr lang="en-US" i="1" dirty="0">
                <a:solidFill>
                  <a:schemeClr val="tx2"/>
                </a:solidFill>
              </a:rPr>
              <a:t>,</a:t>
            </a:r>
          </a:p>
          <a:p>
            <a:r>
              <a:rPr lang="en-US" i="1" dirty="0">
                <a:solidFill>
                  <a:schemeClr val="tx2"/>
                </a:solidFill>
              </a:rPr>
              <a:t>R</a:t>
            </a:r>
            <a:r>
              <a:rPr lang="en-US" baseline="-25000" dirty="0">
                <a:solidFill>
                  <a:schemeClr val="tx2"/>
                </a:solidFill>
              </a:rPr>
              <a:t>1</a:t>
            </a:r>
            <a:r>
              <a:rPr lang="en-US" dirty="0">
                <a:solidFill>
                  <a:schemeClr val="tx2"/>
                </a:solidFill>
              </a:rPr>
              <a:t> ∩ </a:t>
            </a:r>
            <a:r>
              <a:rPr lang="en-US" i="1" dirty="0">
                <a:solidFill>
                  <a:schemeClr val="tx2"/>
                </a:solidFill>
              </a:rPr>
              <a:t>R</a:t>
            </a:r>
            <a:r>
              <a:rPr lang="en-US" baseline="-25000" dirty="0">
                <a:solidFill>
                  <a:schemeClr val="tx2"/>
                </a:solidFill>
              </a:rPr>
              <a:t>2</a:t>
            </a:r>
            <a:r>
              <a:rPr lang="en-US" dirty="0">
                <a:solidFill>
                  <a:schemeClr val="tx2"/>
                </a:solidFill>
              </a:rPr>
              <a:t>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a:t>
            </a:r>
            <a:r>
              <a:rPr lang="en-US" dirty="0">
                <a:solidFill>
                  <a:schemeClr val="tx2"/>
                </a:solidFill>
              </a:rPr>
              <a:t>}</a:t>
            </a:r>
            <a:r>
              <a:rPr lang="en-US" i="1" dirty="0">
                <a:solidFill>
                  <a:schemeClr val="tx2"/>
                </a:solidFill>
              </a:rPr>
              <a:t>,</a:t>
            </a:r>
          </a:p>
          <a:p>
            <a:r>
              <a:rPr lang="en-US" i="1" dirty="0">
                <a:solidFill>
                  <a:schemeClr val="tx2"/>
                </a:solidFill>
              </a:rPr>
              <a:t>R</a:t>
            </a:r>
            <a:r>
              <a:rPr lang="en-US" baseline="-25000" dirty="0">
                <a:solidFill>
                  <a:schemeClr val="tx2"/>
                </a:solidFill>
              </a:rPr>
              <a:t>1</a:t>
            </a:r>
            <a:r>
              <a:rPr lang="en-US" dirty="0">
                <a:solidFill>
                  <a:schemeClr val="tx2"/>
                </a:solidFill>
              </a:rPr>
              <a:t> − </a:t>
            </a:r>
            <a:r>
              <a:rPr lang="en-US" i="1" dirty="0">
                <a:solidFill>
                  <a:schemeClr val="tx2"/>
                </a:solidFill>
              </a:rPr>
              <a:t>R</a:t>
            </a:r>
            <a:r>
              <a:rPr lang="en-US" baseline="-25000" dirty="0">
                <a:solidFill>
                  <a:schemeClr val="tx2"/>
                </a:solidFill>
              </a:rPr>
              <a:t>2</a:t>
            </a:r>
            <a:r>
              <a:rPr lang="en-US" dirty="0">
                <a:solidFill>
                  <a:schemeClr val="tx2"/>
                </a:solidFill>
              </a:rPr>
              <a:t> = {</a:t>
            </a:r>
            <a:r>
              <a:rPr lang="en-US" i="1" dirty="0">
                <a:solidFill>
                  <a:schemeClr val="tx2"/>
                </a:solidFill>
              </a:rPr>
              <a:t>(</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a:t>
            </a:r>
            <a:r>
              <a:rPr lang="en-US" dirty="0">
                <a:solidFill>
                  <a:schemeClr val="tx2"/>
                </a:solidFill>
              </a:rPr>
              <a:t>}</a:t>
            </a:r>
            <a:r>
              <a:rPr lang="en-US" i="1" dirty="0">
                <a:solidFill>
                  <a:schemeClr val="tx2"/>
                </a:solidFill>
              </a:rPr>
              <a:t>,</a:t>
            </a:r>
          </a:p>
          <a:p>
            <a:r>
              <a:rPr lang="en-US" i="1" dirty="0">
                <a:solidFill>
                  <a:schemeClr val="tx2"/>
                </a:solidFill>
              </a:rPr>
              <a:t>R</a:t>
            </a:r>
            <a:r>
              <a:rPr lang="en-US" baseline="-25000" dirty="0">
                <a:solidFill>
                  <a:schemeClr val="tx2"/>
                </a:solidFill>
              </a:rPr>
              <a:t>2</a:t>
            </a:r>
            <a:r>
              <a:rPr lang="en-US" dirty="0">
                <a:solidFill>
                  <a:schemeClr val="tx2"/>
                </a:solidFill>
              </a:rPr>
              <a:t> − </a:t>
            </a:r>
            <a:r>
              <a:rPr lang="en-US" i="1" dirty="0">
                <a:solidFill>
                  <a:schemeClr val="tx2"/>
                </a:solidFill>
              </a:rPr>
              <a:t>R</a:t>
            </a:r>
            <a:r>
              <a:rPr lang="en-US" baseline="-25000" dirty="0">
                <a:solidFill>
                  <a:schemeClr val="tx2"/>
                </a:solidFill>
              </a:rPr>
              <a:t>1</a:t>
            </a:r>
            <a:r>
              <a:rPr lang="en-US" dirty="0">
                <a:solidFill>
                  <a:schemeClr val="tx2"/>
                </a:solidFill>
              </a:rPr>
              <a:t>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4</a:t>
            </a:r>
            <a:r>
              <a:rPr lang="en-US" i="1" dirty="0">
                <a:solidFill>
                  <a:schemeClr val="tx2"/>
                </a:solidFill>
              </a:rPr>
              <a:t>)</a:t>
            </a:r>
            <a:r>
              <a:rPr lang="en-US" dirty="0">
                <a:solidFill>
                  <a:schemeClr val="tx2"/>
                </a:solidFill>
              </a:rPr>
              <a:t>}</a:t>
            </a:r>
            <a:r>
              <a:rPr lang="en-US" i="1" dirty="0">
                <a:solidFill>
                  <a:schemeClr val="tx2"/>
                </a:solidFill>
              </a:rPr>
              <a:t>.</a:t>
            </a:r>
          </a:p>
        </p:txBody>
      </p:sp>
      <p:sp>
        <p:nvSpPr>
          <p:cNvPr id="3078" name="Rectangle 5"/>
          <p:cNvSpPr>
            <a:spLocks noChangeArrowheads="1"/>
          </p:cNvSpPr>
          <p:nvPr/>
        </p:nvSpPr>
        <p:spPr bwMode="auto">
          <a:xfrm>
            <a:off x="0" y="0"/>
            <a:ext cx="184731" cy="369332"/>
          </a:xfrm>
          <a:prstGeom prst="rect">
            <a:avLst/>
          </a:prstGeom>
          <a:noFill/>
          <a:ln w="9525">
            <a:noFill/>
            <a:miter lim="800000"/>
            <a:headEnd/>
            <a:tailEnd/>
          </a:ln>
        </p:spPr>
        <p:txBody>
          <a:bodyPr wrap="none" anchor="ctr">
            <a:spAutoFit/>
          </a:bodyPr>
          <a:lstStyle/>
          <a:p>
            <a:endParaRPr lang="en-US"/>
          </a:p>
        </p:txBody>
      </p:sp>
      <p:graphicFrame>
        <p:nvGraphicFramePr>
          <p:cNvPr id="3074" name="Object 4"/>
          <p:cNvGraphicFramePr>
            <a:graphicFrameLocks noChangeAspect="1"/>
          </p:cNvGraphicFramePr>
          <p:nvPr/>
        </p:nvGraphicFramePr>
        <p:xfrm>
          <a:off x="4470400" y="1989910"/>
          <a:ext cx="609600" cy="436563"/>
        </p:xfrm>
        <a:graphic>
          <a:graphicData uri="http://schemas.openxmlformats.org/presentationml/2006/ole">
            <p:oleObj spid="_x0000_s26626" name="Equation" r:id="rId3" imgW="228501" imgH="215806" progId="Equation.3">
              <p:embed/>
            </p:oleObj>
          </a:graphicData>
        </a:graphic>
      </p:graphicFrame>
      <p:graphicFrame>
        <p:nvGraphicFramePr>
          <p:cNvPr id="3075" name="Object 6"/>
          <p:cNvGraphicFramePr>
            <a:graphicFrameLocks noChangeAspect="1"/>
          </p:cNvGraphicFramePr>
          <p:nvPr/>
        </p:nvGraphicFramePr>
        <p:xfrm>
          <a:off x="8223794" y="1493522"/>
          <a:ext cx="609600" cy="434975"/>
        </p:xfrm>
        <a:graphic>
          <a:graphicData uri="http://schemas.openxmlformats.org/presentationml/2006/ole">
            <p:oleObj spid="_x0000_s26627" name="Equation" r:id="rId4" imgW="228501" imgH="215806" progId="Equation.3">
              <p:embed/>
            </p:oleObj>
          </a:graphicData>
        </a:graphic>
      </p:graphicFrame>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203200" y="304800"/>
            <a:ext cx="11480800" cy="2308324"/>
          </a:xfrm>
          <a:prstGeom prst="rect">
            <a:avLst/>
          </a:prstGeom>
          <a:noFill/>
          <a:ln w="9525">
            <a:noFill/>
            <a:miter lim="800000"/>
            <a:headEnd/>
            <a:tailEnd/>
          </a:ln>
        </p:spPr>
        <p:txBody>
          <a:bodyPr>
            <a:spAutoFit/>
          </a:bodyPr>
          <a:lstStyle/>
          <a:p>
            <a:r>
              <a:rPr lang="en-US" sz="3600" b="1" dirty="0">
                <a:solidFill>
                  <a:schemeClr val="tx2"/>
                </a:solidFill>
              </a:rPr>
              <a:t>Inverse Relation</a:t>
            </a:r>
          </a:p>
          <a:p>
            <a:r>
              <a:rPr lang="en-US" dirty="0">
                <a:solidFill>
                  <a:schemeClr val="tx2"/>
                </a:solidFill>
              </a:rPr>
              <a:t>Let </a:t>
            </a:r>
            <a:r>
              <a:rPr lang="en-US" i="1" dirty="0">
                <a:solidFill>
                  <a:schemeClr val="tx2"/>
                </a:solidFill>
              </a:rPr>
              <a:t>R </a:t>
            </a:r>
            <a:r>
              <a:rPr lang="en-US" dirty="0">
                <a:solidFill>
                  <a:schemeClr val="tx2"/>
                </a:solidFill>
              </a:rPr>
              <a:t>be any relation from a set </a:t>
            </a:r>
            <a:r>
              <a:rPr lang="en-US" i="1" dirty="0">
                <a:solidFill>
                  <a:schemeClr val="tx2"/>
                </a:solidFill>
              </a:rPr>
              <a:t>A </a:t>
            </a:r>
            <a:r>
              <a:rPr lang="en-US" dirty="0">
                <a:solidFill>
                  <a:schemeClr val="tx2"/>
                </a:solidFill>
              </a:rPr>
              <a:t>to a set </a:t>
            </a:r>
            <a:r>
              <a:rPr lang="en-US" i="1" dirty="0">
                <a:solidFill>
                  <a:schemeClr val="tx2"/>
                </a:solidFill>
              </a:rPr>
              <a:t>B</a:t>
            </a:r>
            <a:r>
              <a:rPr lang="en-US" dirty="0">
                <a:solidFill>
                  <a:schemeClr val="tx2"/>
                </a:solidFill>
              </a:rPr>
              <a:t>. The </a:t>
            </a:r>
            <a:r>
              <a:rPr lang="en-US" i="1" dirty="0">
                <a:solidFill>
                  <a:schemeClr val="tx2"/>
                </a:solidFill>
              </a:rPr>
              <a:t>inverse </a:t>
            </a:r>
            <a:r>
              <a:rPr lang="en-US" dirty="0">
                <a:solidFill>
                  <a:schemeClr val="tx2"/>
                </a:solidFill>
              </a:rPr>
              <a:t>of </a:t>
            </a:r>
            <a:r>
              <a:rPr lang="en-US" i="1" dirty="0">
                <a:solidFill>
                  <a:schemeClr val="tx2"/>
                </a:solidFill>
              </a:rPr>
              <a:t>R</a:t>
            </a:r>
            <a:r>
              <a:rPr lang="en-US" dirty="0">
                <a:solidFill>
                  <a:schemeClr val="tx2"/>
                </a:solidFill>
              </a:rPr>
              <a:t>, denoted by </a:t>
            </a:r>
            <a:r>
              <a:rPr lang="en-US" i="1" dirty="0">
                <a:solidFill>
                  <a:schemeClr val="tx2"/>
                </a:solidFill>
              </a:rPr>
              <a:t>R</a:t>
            </a:r>
            <a:r>
              <a:rPr lang="en-US" baseline="30000" dirty="0">
                <a:solidFill>
                  <a:schemeClr val="tx2"/>
                </a:solidFill>
              </a:rPr>
              <a:t>−1</a:t>
            </a:r>
            <a:r>
              <a:rPr lang="en-US" dirty="0">
                <a:solidFill>
                  <a:schemeClr val="tx2"/>
                </a:solidFill>
              </a:rPr>
              <a:t>, is the relation from </a:t>
            </a:r>
            <a:r>
              <a:rPr lang="en-US" i="1" dirty="0">
                <a:solidFill>
                  <a:schemeClr val="tx2"/>
                </a:solidFill>
              </a:rPr>
              <a:t>B </a:t>
            </a:r>
            <a:r>
              <a:rPr lang="en-US" dirty="0">
                <a:solidFill>
                  <a:schemeClr val="tx2"/>
                </a:solidFill>
              </a:rPr>
              <a:t>to </a:t>
            </a:r>
            <a:r>
              <a:rPr lang="en-US" i="1" dirty="0">
                <a:solidFill>
                  <a:schemeClr val="tx2"/>
                </a:solidFill>
              </a:rPr>
              <a:t>A</a:t>
            </a:r>
          </a:p>
          <a:p>
            <a:r>
              <a:rPr lang="en-US" dirty="0">
                <a:solidFill>
                  <a:schemeClr val="tx2"/>
                </a:solidFill>
              </a:rPr>
              <a:t>which consists of those ordered pairs which, when reversed, belong to </a:t>
            </a:r>
            <a:r>
              <a:rPr lang="en-US" i="1" dirty="0">
                <a:solidFill>
                  <a:schemeClr val="tx2"/>
                </a:solidFill>
              </a:rPr>
              <a:t>R</a:t>
            </a:r>
            <a:r>
              <a:rPr lang="en-US" dirty="0">
                <a:solidFill>
                  <a:schemeClr val="tx2"/>
                </a:solidFill>
              </a:rPr>
              <a:t>; that is,</a:t>
            </a:r>
          </a:p>
          <a:p>
            <a:r>
              <a:rPr lang="en-US" i="1" dirty="0">
                <a:solidFill>
                  <a:schemeClr val="tx2"/>
                </a:solidFill>
              </a:rPr>
              <a:t>R</a:t>
            </a:r>
            <a:r>
              <a:rPr lang="en-US" baseline="30000" dirty="0">
                <a:solidFill>
                  <a:schemeClr val="tx2"/>
                </a:solidFill>
              </a:rPr>
              <a:t>−1</a:t>
            </a:r>
            <a:r>
              <a:rPr lang="en-US" dirty="0">
                <a:solidFill>
                  <a:schemeClr val="tx2"/>
                </a:solidFill>
              </a:rPr>
              <a:t> = {</a:t>
            </a:r>
            <a:r>
              <a:rPr lang="en-US" i="1" dirty="0">
                <a:solidFill>
                  <a:schemeClr val="tx2"/>
                </a:solidFill>
              </a:rPr>
              <a:t>(b, a)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R</a:t>
            </a:r>
            <a:r>
              <a:rPr lang="en-US" dirty="0">
                <a:solidFill>
                  <a:schemeClr val="tx2"/>
                </a:solidFill>
              </a:rPr>
              <a:t>}</a:t>
            </a:r>
          </a:p>
          <a:p>
            <a:r>
              <a:rPr lang="en-US" dirty="0">
                <a:solidFill>
                  <a:schemeClr val="tx2"/>
                </a:solidFill>
              </a:rPr>
              <a:t>For example, let </a:t>
            </a:r>
            <a:r>
              <a:rPr lang="en-US" i="1" dirty="0">
                <a:solidFill>
                  <a:schemeClr val="tx2"/>
                </a:solidFill>
              </a:rPr>
              <a:t>A </a:t>
            </a:r>
            <a:r>
              <a:rPr lang="en-US" dirty="0">
                <a:solidFill>
                  <a:schemeClr val="tx2"/>
                </a:solidFill>
              </a:rPr>
              <a: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 and </a:t>
            </a:r>
            <a:r>
              <a:rPr lang="en-US" i="1" dirty="0">
                <a:solidFill>
                  <a:schemeClr val="tx2"/>
                </a:solidFill>
              </a:rPr>
              <a:t>B </a:t>
            </a:r>
            <a:r>
              <a:rPr lang="en-US" dirty="0">
                <a:solidFill>
                  <a:schemeClr val="tx2"/>
                </a:solidFill>
              </a:rPr>
              <a:t>= {</a:t>
            </a:r>
            <a:r>
              <a:rPr lang="en-US" i="1" dirty="0">
                <a:solidFill>
                  <a:schemeClr val="tx2"/>
                </a:solidFill>
              </a:rPr>
              <a:t>x, y, z</a:t>
            </a:r>
            <a:r>
              <a:rPr lang="en-US" dirty="0">
                <a:solidFill>
                  <a:schemeClr val="tx2"/>
                </a:solidFill>
              </a:rPr>
              <a:t>}. Then the inverse of</a:t>
            </a:r>
          </a:p>
          <a:p>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y), (</a:t>
            </a:r>
            <a:r>
              <a:rPr lang="en-US" dirty="0">
                <a:solidFill>
                  <a:schemeClr val="tx2"/>
                </a:solidFill>
              </a:rPr>
              <a:t>1</a:t>
            </a:r>
            <a:r>
              <a:rPr lang="en-US" i="1" dirty="0">
                <a:solidFill>
                  <a:schemeClr val="tx2"/>
                </a:solidFill>
              </a:rPr>
              <a:t>, z), (</a:t>
            </a:r>
            <a:r>
              <a:rPr lang="en-US" dirty="0">
                <a:solidFill>
                  <a:schemeClr val="tx2"/>
                </a:solidFill>
              </a:rPr>
              <a:t>3</a:t>
            </a:r>
            <a:r>
              <a:rPr lang="en-US" i="1" dirty="0">
                <a:solidFill>
                  <a:schemeClr val="tx2"/>
                </a:solidFill>
              </a:rPr>
              <a:t>, y)</a:t>
            </a:r>
            <a:r>
              <a:rPr lang="en-US" dirty="0">
                <a:solidFill>
                  <a:schemeClr val="tx2"/>
                </a:solidFill>
              </a:rPr>
              <a:t>} is </a:t>
            </a:r>
            <a:r>
              <a:rPr lang="en-US" i="1" dirty="0">
                <a:solidFill>
                  <a:schemeClr val="tx2"/>
                </a:solidFill>
              </a:rPr>
              <a:t>R</a:t>
            </a:r>
            <a:r>
              <a:rPr lang="en-US" baseline="30000" dirty="0">
                <a:solidFill>
                  <a:schemeClr val="tx2"/>
                </a:solidFill>
              </a:rPr>
              <a:t>−1</a:t>
            </a:r>
            <a:r>
              <a:rPr lang="en-US" dirty="0">
                <a:solidFill>
                  <a:schemeClr val="tx2"/>
                </a:solidFill>
              </a:rPr>
              <a:t> = {</a:t>
            </a:r>
            <a:r>
              <a:rPr lang="en-US" i="1" dirty="0">
                <a:solidFill>
                  <a:schemeClr val="tx2"/>
                </a:solidFill>
              </a:rPr>
              <a:t>(y, </a:t>
            </a:r>
            <a:r>
              <a:rPr lang="en-US" dirty="0">
                <a:solidFill>
                  <a:schemeClr val="tx2"/>
                </a:solidFill>
              </a:rPr>
              <a:t>1</a:t>
            </a:r>
            <a:r>
              <a:rPr lang="en-US" i="1" dirty="0">
                <a:solidFill>
                  <a:schemeClr val="tx2"/>
                </a:solidFill>
              </a:rPr>
              <a:t>), (z, </a:t>
            </a:r>
            <a:r>
              <a:rPr lang="en-US" dirty="0">
                <a:solidFill>
                  <a:schemeClr val="tx2"/>
                </a:solidFill>
              </a:rPr>
              <a:t>1</a:t>
            </a:r>
            <a:r>
              <a:rPr lang="en-US" i="1" dirty="0">
                <a:solidFill>
                  <a:schemeClr val="tx2"/>
                </a:solidFill>
              </a:rPr>
              <a:t>), (y, </a:t>
            </a:r>
            <a:r>
              <a:rPr lang="en-US" dirty="0">
                <a:solidFill>
                  <a:schemeClr val="tx2"/>
                </a:solidFill>
              </a:rPr>
              <a:t>3</a:t>
            </a:r>
            <a:r>
              <a:rPr lang="en-US" i="1" dirty="0">
                <a:solidFill>
                  <a:schemeClr val="tx2"/>
                </a:solidFill>
              </a:rPr>
              <a:t>)</a:t>
            </a:r>
            <a:r>
              <a:rPr lang="en-US" dirty="0">
                <a:solidFill>
                  <a:schemeClr val="tx2"/>
                </a:solidFill>
              </a:rPr>
              <a:t>}</a:t>
            </a:r>
          </a:p>
        </p:txBody>
      </p:sp>
      <p:sp>
        <p:nvSpPr>
          <p:cNvPr id="3" name="TextBox 2"/>
          <p:cNvSpPr txBox="1"/>
          <p:nvPr/>
        </p:nvSpPr>
        <p:spPr>
          <a:xfrm>
            <a:off x="200297" y="2577737"/>
            <a:ext cx="11277600" cy="1200329"/>
          </a:xfrm>
          <a:prstGeom prst="rect">
            <a:avLst/>
          </a:prstGeom>
          <a:solidFill>
            <a:srgbClr val="FFFF00"/>
          </a:solidFill>
        </p:spPr>
        <p:txBody>
          <a:bodyPr>
            <a:spAutoFit/>
          </a:bodyPr>
          <a:lstStyle/>
          <a:p>
            <a:pPr>
              <a:defRPr/>
            </a:pPr>
            <a:r>
              <a:rPr lang="en-US" dirty="0">
                <a:solidFill>
                  <a:schemeClr val="tx2"/>
                </a:solidFill>
              </a:rPr>
              <a:t>Let </a:t>
            </a:r>
            <a:r>
              <a:rPr lang="en-US" i="1" dirty="0">
                <a:solidFill>
                  <a:schemeClr val="tx2"/>
                </a:solidFill>
              </a:rPr>
              <a:t>R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a </a:t>
            </a:r>
            <a:r>
              <a:rPr lang="en-US" dirty="0">
                <a:solidFill>
                  <a:schemeClr val="tx2"/>
                </a:solidFill>
              </a:rPr>
              <a:t>divides </a:t>
            </a:r>
            <a:r>
              <a:rPr lang="en-US" i="1" dirty="0">
                <a:solidFill>
                  <a:schemeClr val="tx2"/>
                </a:solidFill>
              </a:rPr>
              <a:t>b</a:t>
            </a:r>
            <a:r>
              <a:rPr lang="en-US" dirty="0">
                <a:solidFill>
                  <a:schemeClr val="tx2"/>
                </a:solidFill>
              </a:rPr>
              <a:t>} on the set of positive integer. Find (a) R</a:t>
            </a:r>
            <a:r>
              <a:rPr lang="en-US" baseline="30000" dirty="0">
                <a:solidFill>
                  <a:schemeClr val="tx2"/>
                </a:solidFill>
              </a:rPr>
              <a:t>-1</a:t>
            </a:r>
            <a:r>
              <a:rPr lang="en-US" dirty="0">
                <a:solidFill>
                  <a:schemeClr val="tx2"/>
                </a:solidFill>
              </a:rPr>
              <a:t> and (b)</a:t>
            </a:r>
          </a:p>
          <a:p>
            <a:pPr>
              <a:defRPr/>
            </a:pPr>
            <a:endParaRPr lang="en-US" dirty="0">
              <a:solidFill>
                <a:schemeClr val="tx2"/>
              </a:solidFill>
            </a:endParaRPr>
          </a:p>
          <a:p>
            <a:pPr marL="457200" indent="-457200">
              <a:buFontTx/>
              <a:buAutoNum type="alphaLcParenBoth"/>
              <a:defRPr/>
            </a:pPr>
            <a:r>
              <a:rPr lang="en-US" i="1" dirty="0">
                <a:solidFill>
                  <a:schemeClr val="tx2"/>
                </a:solidFill>
              </a:rPr>
              <a:t>R</a:t>
            </a:r>
            <a:r>
              <a:rPr lang="en-US" i="1" baseline="30000" dirty="0">
                <a:solidFill>
                  <a:schemeClr val="tx2"/>
                </a:solidFill>
              </a:rPr>
              <a:t>-1</a:t>
            </a:r>
            <a:r>
              <a:rPr lang="en-US" i="1" dirty="0">
                <a:solidFill>
                  <a:schemeClr val="tx2"/>
                </a:solidFill>
              </a:rPr>
              <a:t>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b </a:t>
            </a:r>
            <a:r>
              <a:rPr lang="en-US" dirty="0">
                <a:solidFill>
                  <a:schemeClr val="tx2"/>
                </a:solidFill>
              </a:rPr>
              <a:t>divides </a:t>
            </a:r>
            <a:r>
              <a:rPr lang="en-US" i="1" dirty="0">
                <a:solidFill>
                  <a:schemeClr val="tx2"/>
                </a:solidFill>
              </a:rPr>
              <a:t>a</a:t>
            </a:r>
            <a:r>
              <a:rPr lang="en-US" dirty="0">
                <a:solidFill>
                  <a:schemeClr val="tx2"/>
                </a:solidFill>
              </a:rPr>
              <a:t>} </a:t>
            </a:r>
          </a:p>
          <a:p>
            <a:pPr marL="457200" indent="-457200">
              <a:buFontTx/>
              <a:buAutoNum type="alphaLcParenBoth"/>
              <a:defRPr/>
            </a:pPr>
            <a:r>
              <a:rPr lang="en-US" i="1" dirty="0">
                <a:solidFill>
                  <a:schemeClr val="tx2"/>
                </a:solidFill>
              </a:rPr>
              <a:t>     </a:t>
            </a:r>
            <a:r>
              <a:rPr lang="en-US" dirty="0">
                <a:solidFill>
                  <a:schemeClr val="tx2"/>
                </a:solidFill>
              </a:rPr>
              <a:t>= {</a:t>
            </a:r>
            <a:r>
              <a:rPr lang="en-US" i="1" dirty="0">
                <a:solidFill>
                  <a:schemeClr val="tx2"/>
                </a:solidFill>
              </a:rPr>
              <a:t>(a, b) </a:t>
            </a:r>
            <a:r>
              <a:rPr lang="en-US" dirty="0">
                <a:solidFill>
                  <a:schemeClr val="tx2"/>
                </a:solidFill>
              </a:rPr>
              <a:t>| </a:t>
            </a:r>
            <a:r>
              <a:rPr lang="en-US" i="1" dirty="0">
                <a:solidFill>
                  <a:schemeClr val="tx2"/>
                </a:solidFill>
              </a:rPr>
              <a:t>a </a:t>
            </a:r>
            <a:r>
              <a:rPr lang="en-US" dirty="0">
                <a:solidFill>
                  <a:schemeClr val="tx2"/>
                </a:solidFill>
              </a:rPr>
              <a:t>does not divide </a:t>
            </a:r>
            <a:r>
              <a:rPr lang="en-US" i="1" dirty="0">
                <a:solidFill>
                  <a:schemeClr val="tx2"/>
                </a:solidFill>
              </a:rPr>
              <a:t>b</a:t>
            </a:r>
            <a:r>
              <a:rPr lang="en-US" dirty="0">
                <a:solidFill>
                  <a:schemeClr val="tx2"/>
                </a:solidFill>
              </a:rPr>
              <a:t>}</a:t>
            </a:r>
          </a:p>
        </p:txBody>
      </p:sp>
      <p:sp>
        <p:nvSpPr>
          <p:cNvPr id="4102" name="Rectangle 4"/>
          <p:cNvSpPr>
            <a:spLocks noChangeArrowheads="1"/>
          </p:cNvSpPr>
          <p:nvPr/>
        </p:nvSpPr>
        <p:spPr bwMode="auto">
          <a:xfrm>
            <a:off x="0" y="0"/>
            <a:ext cx="184731" cy="369332"/>
          </a:xfrm>
          <a:prstGeom prst="rect">
            <a:avLst/>
          </a:prstGeom>
          <a:noFill/>
          <a:ln w="9525">
            <a:noFill/>
            <a:miter lim="800000"/>
            <a:headEnd/>
            <a:tailEnd/>
          </a:ln>
        </p:spPr>
        <p:txBody>
          <a:bodyPr wrap="none" anchor="ctr">
            <a:spAutoFit/>
          </a:bodyPr>
          <a:lstStyle/>
          <a:p>
            <a:endParaRPr lang="en-US"/>
          </a:p>
        </p:txBody>
      </p:sp>
      <p:graphicFrame>
        <p:nvGraphicFramePr>
          <p:cNvPr id="4098" name="Object 3"/>
          <p:cNvGraphicFramePr>
            <a:graphicFrameLocks noChangeAspect="1"/>
          </p:cNvGraphicFramePr>
          <p:nvPr/>
        </p:nvGraphicFramePr>
        <p:xfrm>
          <a:off x="654593" y="3350623"/>
          <a:ext cx="518584" cy="457200"/>
        </p:xfrm>
        <a:graphic>
          <a:graphicData uri="http://schemas.openxmlformats.org/presentationml/2006/ole">
            <p:oleObj spid="_x0000_s27650" name="Equation" r:id="rId3" imgW="164957" imgH="190335" progId="Equation.3">
              <p:embed/>
            </p:oleObj>
          </a:graphicData>
        </a:graphic>
      </p:graphicFrame>
      <p:graphicFrame>
        <p:nvGraphicFramePr>
          <p:cNvPr id="4099" name="Object 5"/>
          <p:cNvGraphicFramePr>
            <a:graphicFrameLocks noChangeAspect="1"/>
          </p:cNvGraphicFramePr>
          <p:nvPr/>
        </p:nvGraphicFramePr>
        <p:xfrm>
          <a:off x="9392194" y="2489245"/>
          <a:ext cx="518584" cy="457200"/>
        </p:xfrm>
        <a:graphic>
          <a:graphicData uri="http://schemas.openxmlformats.org/presentationml/2006/ole">
            <p:oleObj spid="_x0000_s27651" name="Equation" r:id="rId4" imgW="164957" imgH="190335" progId="Equation.3">
              <p:embed/>
            </p:oleObj>
          </a:graphicData>
        </a:graphic>
      </p:graphicFrame>
      <p:sp>
        <p:nvSpPr>
          <p:cNvPr id="7" name="Rectangle 6"/>
          <p:cNvSpPr/>
          <p:nvPr/>
        </p:nvSpPr>
        <p:spPr>
          <a:xfrm>
            <a:off x="156753" y="3905794"/>
            <a:ext cx="11821887" cy="2862322"/>
          </a:xfrm>
          <a:prstGeom prst="rect">
            <a:avLst/>
          </a:prstGeom>
        </p:spPr>
        <p:txBody>
          <a:bodyPr wrap="square">
            <a:spAutoFit/>
          </a:bodyPr>
          <a:lstStyle/>
          <a:p>
            <a:endParaRPr lang="en-US" b="1" dirty="0" smtClean="0">
              <a:solidFill>
                <a:schemeClr val="tx2"/>
              </a:solidFill>
            </a:endParaRPr>
          </a:p>
          <a:p>
            <a:r>
              <a:rPr lang="en-US" b="1" dirty="0" smtClean="0">
                <a:solidFill>
                  <a:schemeClr val="tx2"/>
                </a:solidFill>
              </a:rPr>
              <a:t>COMPOSITION OF RELATIONS</a:t>
            </a:r>
          </a:p>
          <a:p>
            <a:r>
              <a:rPr lang="en-US" dirty="0" smtClean="0">
                <a:solidFill>
                  <a:schemeClr val="tx2"/>
                </a:solidFill>
              </a:rPr>
              <a:t>Let </a:t>
            </a:r>
            <a:r>
              <a:rPr lang="en-US" i="1" dirty="0" smtClean="0">
                <a:solidFill>
                  <a:schemeClr val="tx2"/>
                </a:solidFill>
              </a:rPr>
              <a:t>A</a:t>
            </a:r>
            <a:r>
              <a:rPr lang="en-US" dirty="0" smtClean="0">
                <a:solidFill>
                  <a:schemeClr val="tx2"/>
                </a:solidFill>
              </a:rPr>
              <a:t>, </a:t>
            </a:r>
            <a:r>
              <a:rPr lang="en-US" i="1" dirty="0" smtClean="0">
                <a:solidFill>
                  <a:schemeClr val="tx2"/>
                </a:solidFill>
              </a:rPr>
              <a:t>B </a:t>
            </a:r>
            <a:r>
              <a:rPr lang="en-US" dirty="0" smtClean="0">
                <a:solidFill>
                  <a:schemeClr val="tx2"/>
                </a:solidFill>
              </a:rPr>
              <a:t>and </a:t>
            </a:r>
            <a:r>
              <a:rPr lang="en-US" i="1" dirty="0" smtClean="0">
                <a:solidFill>
                  <a:schemeClr val="tx2"/>
                </a:solidFill>
              </a:rPr>
              <a:t>C </a:t>
            </a:r>
            <a:r>
              <a:rPr lang="en-US" dirty="0" smtClean="0">
                <a:solidFill>
                  <a:schemeClr val="tx2"/>
                </a:solidFill>
              </a:rPr>
              <a:t>be sets, and let </a:t>
            </a:r>
            <a:r>
              <a:rPr lang="en-US" i="1" dirty="0" smtClean="0">
                <a:solidFill>
                  <a:schemeClr val="tx2"/>
                </a:solidFill>
              </a:rPr>
              <a:t>R </a:t>
            </a:r>
            <a:r>
              <a:rPr lang="en-US" dirty="0" smtClean="0">
                <a:solidFill>
                  <a:schemeClr val="tx2"/>
                </a:solidFill>
              </a:rPr>
              <a:t>be a relation from </a:t>
            </a:r>
            <a:r>
              <a:rPr lang="en-US" i="1" dirty="0" smtClean="0">
                <a:solidFill>
                  <a:schemeClr val="tx2"/>
                </a:solidFill>
              </a:rPr>
              <a:t>A </a:t>
            </a:r>
            <a:r>
              <a:rPr lang="en-US" dirty="0" smtClean="0">
                <a:solidFill>
                  <a:schemeClr val="tx2"/>
                </a:solidFill>
              </a:rPr>
              <a:t>to </a:t>
            </a:r>
            <a:r>
              <a:rPr lang="en-US" i="1" dirty="0" smtClean="0">
                <a:solidFill>
                  <a:schemeClr val="tx2"/>
                </a:solidFill>
              </a:rPr>
              <a:t>B </a:t>
            </a:r>
            <a:r>
              <a:rPr lang="en-US" dirty="0" smtClean="0">
                <a:solidFill>
                  <a:schemeClr val="tx2"/>
                </a:solidFill>
              </a:rPr>
              <a:t>and let </a:t>
            </a:r>
            <a:r>
              <a:rPr lang="en-US" i="1" dirty="0" smtClean="0">
                <a:solidFill>
                  <a:schemeClr val="tx2"/>
                </a:solidFill>
              </a:rPr>
              <a:t>S </a:t>
            </a:r>
            <a:r>
              <a:rPr lang="en-US" dirty="0" smtClean="0">
                <a:solidFill>
                  <a:schemeClr val="tx2"/>
                </a:solidFill>
              </a:rPr>
              <a:t>be a relation from </a:t>
            </a:r>
            <a:r>
              <a:rPr lang="en-US" i="1" dirty="0" smtClean="0">
                <a:solidFill>
                  <a:schemeClr val="tx2"/>
                </a:solidFill>
              </a:rPr>
              <a:t>B </a:t>
            </a:r>
            <a:r>
              <a:rPr lang="en-US" dirty="0" smtClean="0">
                <a:solidFill>
                  <a:schemeClr val="tx2"/>
                </a:solidFill>
              </a:rPr>
              <a:t>to </a:t>
            </a:r>
            <a:r>
              <a:rPr lang="en-US" i="1" dirty="0" smtClean="0">
                <a:solidFill>
                  <a:schemeClr val="tx2"/>
                </a:solidFill>
              </a:rPr>
              <a:t>C</a:t>
            </a:r>
            <a:r>
              <a:rPr lang="en-US" dirty="0" smtClean="0">
                <a:solidFill>
                  <a:schemeClr val="tx2"/>
                </a:solidFill>
              </a:rPr>
              <a:t>. That is, </a:t>
            </a:r>
            <a:r>
              <a:rPr lang="en-US" i="1" dirty="0" smtClean="0">
                <a:solidFill>
                  <a:schemeClr val="tx2"/>
                </a:solidFill>
              </a:rPr>
              <a:t>R </a:t>
            </a:r>
            <a:r>
              <a:rPr lang="en-US" dirty="0" smtClean="0">
                <a:solidFill>
                  <a:schemeClr val="tx2"/>
                </a:solidFill>
              </a:rPr>
              <a:t>is a subset of </a:t>
            </a:r>
            <a:r>
              <a:rPr lang="en-US" i="1" dirty="0" smtClean="0">
                <a:solidFill>
                  <a:schemeClr val="tx2"/>
                </a:solidFill>
              </a:rPr>
              <a:t>A </a:t>
            </a:r>
            <a:r>
              <a:rPr lang="en-US" dirty="0" smtClean="0">
                <a:solidFill>
                  <a:schemeClr val="tx2"/>
                </a:solidFill>
              </a:rPr>
              <a:t>× </a:t>
            </a:r>
            <a:r>
              <a:rPr lang="en-US" i="1" dirty="0" smtClean="0">
                <a:solidFill>
                  <a:schemeClr val="tx2"/>
                </a:solidFill>
              </a:rPr>
              <a:t>B </a:t>
            </a:r>
            <a:r>
              <a:rPr lang="en-US" dirty="0" smtClean="0">
                <a:solidFill>
                  <a:schemeClr val="tx2"/>
                </a:solidFill>
              </a:rPr>
              <a:t>and </a:t>
            </a:r>
            <a:r>
              <a:rPr lang="en-US" i="1" dirty="0" smtClean="0">
                <a:solidFill>
                  <a:schemeClr val="tx2"/>
                </a:solidFill>
              </a:rPr>
              <a:t>S </a:t>
            </a:r>
            <a:r>
              <a:rPr lang="en-US" dirty="0" smtClean="0">
                <a:solidFill>
                  <a:schemeClr val="tx2"/>
                </a:solidFill>
              </a:rPr>
              <a:t>is a subset of </a:t>
            </a:r>
            <a:r>
              <a:rPr lang="en-US" i="1" dirty="0" smtClean="0">
                <a:solidFill>
                  <a:schemeClr val="tx2"/>
                </a:solidFill>
              </a:rPr>
              <a:t>B </a:t>
            </a:r>
            <a:r>
              <a:rPr lang="en-US" dirty="0" smtClean="0">
                <a:solidFill>
                  <a:schemeClr val="tx2"/>
                </a:solidFill>
              </a:rPr>
              <a:t>× </a:t>
            </a:r>
            <a:r>
              <a:rPr lang="en-US" i="1" dirty="0" smtClean="0">
                <a:solidFill>
                  <a:schemeClr val="tx2"/>
                </a:solidFill>
              </a:rPr>
              <a:t>C</a:t>
            </a:r>
            <a:r>
              <a:rPr lang="en-US" dirty="0" smtClean="0">
                <a:solidFill>
                  <a:schemeClr val="tx2"/>
                </a:solidFill>
              </a:rPr>
              <a:t>. Then </a:t>
            </a:r>
            <a:r>
              <a:rPr lang="en-US" i="1" dirty="0" smtClean="0">
                <a:solidFill>
                  <a:schemeClr val="tx2"/>
                </a:solidFill>
              </a:rPr>
              <a:t>R </a:t>
            </a:r>
            <a:r>
              <a:rPr lang="en-US" dirty="0" smtClean="0">
                <a:solidFill>
                  <a:schemeClr val="tx2"/>
                </a:solidFill>
              </a:rPr>
              <a:t>and </a:t>
            </a:r>
            <a:r>
              <a:rPr lang="en-US" i="1" dirty="0" smtClean="0">
                <a:solidFill>
                  <a:schemeClr val="tx2"/>
                </a:solidFill>
              </a:rPr>
              <a:t>S </a:t>
            </a:r>
            <a:r>
              <a:rPr lang="en-US" dirty="0" smtClean="0">
                <a:solidFill>
                  <a:schemeClr val="tx2"/>
                </a:solidFill>
              </a:rPr>
              <a:t>give rise to a relation from </a:t>
            </a:r>
            <a:r>
              <a:rPr lang="en-US" i="1" dirty="0" smtClean="0">
                <a:solidFill>
                  <a:schemeClr val="tx2"/>
                </a:solidFill>
              </a:rPr>
              <a:t>A </a:t>
            </a:r>
            <a:r>
              <a:rPr lang="en-US" dirty="0" smtClean="0">
                <a:solidFill>
                  <a:schemeClr val="tx2"/>
                </a:solidFill>
              </a:rPr>
              <a:t>to </a:t>
            </a:r>
            <a:r>
              <a:rPr lang="en-US" i="1" dirty="0" smtClean="0">
                <a:solidFill>
                  <a:schemeClr val="tx2"/>
                </a:solidFill>
              </a:rPr>
              <a:t>C </a:t>
            </a:r>
            <a:r>
              <a:rPr lang="en-US" dirty="0" smtClean="0">
                <a:solidFill>
                  <a:schemeClr val="tx2"/>
                </a:solidFill>
              </a:rPr>
              <a:t>denoted by </a:t>
            </a:r>
            <a:r>
              <a:rPr lang="en-US" i="1" dirty="0" smtClean="0">
                <a:solidFill>
                  <a:schemeClr val="tx2"/>
                </a:solidFill>
              </a:rPr>
              <a:t>R</a:t>
            </a:r>
            <a:r>
              <a:rPr lang="en-US" dirty="0" smtClean="0">
                <a:solidFill>
                  <a:schemeClr val="tx2"/>
                </a:solidFill>
              </a:rPr>
              <a:t>◦</a:t>
            </a:r>
            <a:r>
              <a:rPr lang="en-US" i="1" dirty="0" smtClean="0">
                <a:solidFill>
                  <a:schemeClr val="tx2"/>
                </a:solidFill>
              </a:rPr>
              <a:t>S</a:t>
            </a:r>
          </a:p>
          <a:p>
            <a:r>
              <a:rPr lang="en-US" dirty="0" smtClean="0">
                <a:solidFill>
                  <a:schemeClr val="tx2"/>
                </a:solidFill>
              </a:rPr>
              <a:t>and defined by:</a:t>
            </a:r>
          </a:p>
          <a:p>
            <a:r>
              <a:rPr lang="en-US" i="1" dirty="0" smtClean="0">
                <a:solidFill>
                  <a:schemeClr val="tx2"/>
                </a:solidFill>
              </a:rPr>
              <a:t>a(R</a:t>
            </a:r>
            <a:r>
              <a:rPr lang="en-US" dirty="0" smtClean="0">
                <a:solidFill>
                  <a:schemeClr val="tx2"/>
                </a:solidFill>
              </a:rPr>
              <a:t>◦</a:t>
            </a:r>
            <a:r>
              <a:rPr lang="en-US" i="1" dirty="0" smtClean="0">
                <a:solidFill>
                  <a:schemeClr val="tx2"/>
                </a:solidFill>
              </a:rPr>
              <a:t>S)c </a:t>
            </a:r>
            <a:r>
              <a:rPr lang="en-US" dirty="0" smtClean="0">
                <a:solidFill>
                  <a:schemeClr val="tx2"/>
                </a:solidFill>
              </a:rPr>
              <a:t>if for some </a:t>
            </a:r>
            <a:r>
              <a:rPr lang="en-US" i="1" dirty="0" smtClean="0">
                <a:solidFill>
                  <a:schemeClr val="tx2"/>
                </a:solidFill>
              </a:rPr>
              <a:t>b </a:t>
            </a:r>
            <a:r>
              <a:rPr lang="en-US" dirty="0" smtClean="0">
                <a:solidFill>
                  <a:schemeClr val="tx2"/>
                </a:solidFill>
              </a:rPr>
              <a:t>∈ </a:t>
            </a:r>
            <a:r>
              <a:rPr lang="en-US" i="1" dirty="0" smtClean="0">
                <a:solidFill>
                  <a:schemeClr val="tx2"/>
                </a:solidFill>
              </a:rPr>
              <a:t>B </a:t>
            </a:r>
            <a:r>
              <a:rPr lang="en-US" dirty="0" smtClean="0">
                <a:solidFill>
                  <a:schemeClr val="tx2"/>
                </a:solidFill>
              </a:rPr>
              <a:t>we have </a:t>
            </a:r>
            <a:r>
              <a:rPr lang="en-US" i="1" dirty="0" err="1" smtClean="0">
                <a:solidFill>
                  <a:schemeClr val="tx2"/>
                </a:solidFill>
              </a:rPr>
              <a:t>aRb</a:t>
            </a:r>
            <a:r>
              <a:rPr lang="en-US" i="1" dirty="0" smtClean="0">
                <a:solidFill>
                  <a:schemeClr val="tx2"/>
                </a:solidFill>
              </a:rPr>
              <a:t> </a:t>
            </a:r>
            <a:r>
              <a:rPr lang="en-US" dirty="0" smtClean="0">
                <a:solidFill>
                  <a:schemeClr val="tx2"/>
                </a:solidFill>
              </a:rPr>
              <a:t>and </a:t>
            </a:r>
            <a:r>
              <a:rPr lang="en-US" i="1" dirty="0" err="1" smtClean="0">
                <a:solidFill>
                  <a:schemeClr val="tx2"/>
                </a:solidFill>
              </a:rPr>
              <a:t>bSc</a:t>
            </a:r>
            <a:r>
              <a:rPr lang="en-US" i="1" dirty="0" smtClean="0">
                <a:solidFill>
                  <a:schemeClr val="tx2"/>
                </a:solidFill>
              </a:rPr>
              <a:t>.</a:t>
            </a:r>
          </a:p>
          <a:p>
            <a:r>
              <a:rPr lang="en-US" dirty="0" smtClean="0">
                <a:solidFill>
                  <a:schemeClr val="tx2"/>
                </a:solidFill>
              </a:rPr>
              <a:t>That is ,</a:t>
            </a:r>
          </a:p>
          <a:p>
            <a:r>
              <a:rPr lang="en-US" i="1" dirty="0" smtClean="0">
                <a:solidFill>
                  <a:schemeClr val="tx2"/>
                </a:solidFill>
              </a:rPr>
              <a:t>R </a:t>
            </a:r>
            <a:r>
              <a:rPr lang="en-US" dirty="0" smtClean="0">
                <a:solidFill>
                  <a:schemeClr val="tx2"/>
                </a:solidFill>
              </a:rPr>
              <a:t>◦ </a:t>
            </a:r>
            <a:r>
              <a:rPr lang="en-US" i="1" dirty="0" smtClean="0">
                <a:solidFill>
                  <a:schemeClr val="tx2"/>
                </a:solidFill>
              </a:rPr>
              <a:t>S </a:t>
            </a:r>
            <a:r>
              <a:rPr lang="en-US" dirty="0" smtClean="0">
                <a:solidFill>
                  <a:schemeClr val="tx2"/>
                </a:solidFill>
              </a:rPr>
              <a:t>= {</a:t>
            </a:r>
            <a:r>
              <a:rPr lang="en-US" i="1" dirty="0" smtClean="0">
                <a:solidFill>
                  <a:schemeClr val="tx2"/>
                </a:solidFill>
              </a:rPr>
              <a:t>(a, c) </a:t>
            </a:r>
            <a:r>
              <a:rPr lang="en-US" dirty="0" smtClean="0">
                <a:solidFill>
                  <a:schemeClr val="tx2"/>
                </a:solidFill>
              </a:rPr>
              <a:t>| there exists </a:t>
            </a:r>
            <a:r>
              <a:rPr lang="en-US" i="1" dirty="0" smtClean="0">
                <a:solidFill>
                  <a:schemeClr val="tx2"/>
                </a:solidFill>
              </a:rPr>
              <a:t>b </a:t>
            </a:r>
            <a:r>
              <a:rPr lang="en-US" dirty="0" smtClean="0">
                <a:solidFill>
                  <a:schemeClr val="tx2"/>
                </a:solidFill>
              </a:rPr>
              <a:t>∈ </a:t>
            </a:r>
            <a:r>
              <a:rPr lang="en-US" i="1" dirty="0" smtClean="0">
                <a:solidFill>
                  <a:schemeClr val="tx2"/>
                </a:solidFill>
              </a:rPr>
              <a:t>B </a:t>
            </a:r>
            <a:r>
              <a:rPr lang="en-US" dirty="0" smtClean="0">
                <a:solidFill>
                  <a:schemeClr val="tx2"/>
                </a:solidFill>
              </a:rPr>
              <a:t>for which </a:t>
            </a:r>
            <a:r>
              <a:rPr lang="en-US" i="1" dirty="0" smtClean="0">
                <a:solidFill>
                  <a:schemeClr val="tx2"/>
                </a:solidFill>
              </a:rPr>
              <a:t>(a, b) </a:t>
            </a:r>
            <a:r>
              <a:rPr lang="en-US" dirty="0" smtClean="0">
                <a:solidFill>
                  <a:schemeClr val="tx2"/>
                </a:solidFill>
              </a:rPr>
              <a:t>∈ </a:t>
            </a:r>
            <a:r>
              <a:rPr lang="en-US" i="1" dirty="0" smtClean="0">
                <a:solidFill>
                  <a:schemeClr val="tx2"/>
                </a:solidFill>
              </a:rPr>
              <a:t>R </a:t>
            </a:r>
            <a:r>
              <a:rPr lang="en-US" dirty="0" smtClean="0">
                <a:solidFill>
                  <a:schemeClr val="tx2"/>
                </a:solidFill>
              </a:rPr>
              <a:t>and </a:t>
            </a:r>
            <a:r>
              <a:rPr lang="en-US" i="1" dirty="0" smtClean="0">
                <a:solidFill>
                  <a:schemeClr val="tx2"/>
                </a:solidFill>
              </a:rPr>
              <a:t>(b, c) </a:t>
            </a:r>
            <a:r>
              <a:rPr lang="en-US" dirty="0" smtClean="0">
                <a:solidFill>
                  <a:schemeClr val="tx2"/>
                </a:solidFill>
              </a:rPr>
              <a:t>∈ </a:t>
            </a:r>
            <a:r>
              <a:rPr lang="en-US" i="1" dirty="0" smtClean="0">
                <a:solidFill>
                  <a:schemeClr val="tx2"/>
                </a:solidFill>
              </a:rPr>
              <a:t>S</a:t>
            </a:r>
            <a:r>
              <a:rPr lang="en-US" dirty="0" smtClean="0">
                <a:solidFill>
                  <a:schemeClr val="tx2"/>
                </a:solidFill>
              </a:rPr>
              <a:t>}</a:t>
            </a:r>
          </a:p>
          <a:p>
            <a:r>
              <a:rPr lang="en-US" dirty="0" smtClean="0">
                <a:solidFill>
                  <a:schemeClr val="tx2"/>
                </a:solidFill>
              </a:rPr>
              <a:t>The relation </a:t>
            </a:r>
            <a:r>
              <a:rPr lang="en-US" i="1" dirty="0" smtClean="0">
                <a:solidFill>
                  <a:schemeClr val="tx2"/>
                </a:solidFill>
              </a:rPr>
              <a:t>R</a:t>
            </a:r>
            <a:r>
              <a:rPr lang="en-US" dirty="0" smtClean="0">
                <a:solidFill>
                  <a:schemeClr val="tx2"/>
                </a:solidFill>
              </a:rPr>
              <a:t>◦</a:t>
            </a:r>
            <a:r>
              <a:rPr lang="en-US" i="1" dirty="0" smtClean="0">
                <a:solidFill>
                  <a:schemeClr val="tx2"/>
                </a:solidFill>
              </a:rPr>
              <a:t>S </a:t>
            </a:r>
            <a:r>
              <a:rPr lang="en-US" dirty="0" smtClean="0">
                <a:solidFill>
                  <a:schemeClr val="tx2"/>
                </a:solidFill>
              </a:rPr>
              <a:t>is called the </a:t>
            </a:r>
            <a:r>
              <a:rPr lang="en-US" i="1" dirty="0" smtClean="0">
                <a:solidFill>
                  <a:schemeClr val="tx2"/>
                </a:solidFill>
              </a:rPr>
              <a:t>composition </a:t>
            </a:r>
            <a:r>
              <a:rPr lang="en-US" dirty="0" smtClean="0">
                <a:solidFill>
                  <a:schemeClr val="tx2"/>
                </a:solidFill>
              </a:rPr>
              <a:t>of </a:t>
            </a:r>
            <a:r>
              <a:rPr lang="en-US" i="1" dirty="0" smtClean="0">
                <a:solidFill>
                  <a:schemeClr val="tx2"/>
                </a:solidFill>
              </a:rPr>
              <a:t>R </a:t>
            </a:r>
            <a:r>
              <a:rPr lang="en-US" dirty="0" smtClean="0">
                <a:solidFill>
                  <a:schemeClr val="tx2"/>
                </a:solidFill>
              </a:rPr>
              <a:t>and </a:t>
            </a:r>
            <a:r>
              <a:rPr lang="en-US" i="1" dirty="0" smtClean="0">
                <a:solidFill>
                  <a:schemeClr val="tx2"/>
                </a:solidFill>
              </a:rPr>
              <a:t>S</a:t>
            </a:r>
            <a:r>
              <a:rPr lang="en-US" dirty="0" smtClean="0">
                <a:solidFill>
                  <a:schemeClr val="tx2"/>
                </a:solidFill>
              </a:rPr>
              <a:t>;</a:t>
            </a:r>
            <a:endParaRPr lang="en-US" dirty="0">
              <a:solidFill>
                <a:schemeClr val="tx2"/>
              </a:solidFill>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0" y="0"/>
            <a:ext cx="11379200" cy="923330"/>
          </a:xfrm>
          <a:prstGeom prst="rect">
            <a:avLst/>
          </a:prstGeom>
          <a:noFill/>
          <a:ln w="9525">
            <a:noFill/>
            <a:miter lim="800000"/>
            <a:headEnd/>
            <a:tailEnd/>
          </a:ln>
        </p:spPr>
        <p:txBody>
          <a:bodyPr>
            <a:spAutoFit/>
          </a:bodyPr>
          <a:lstStyle/>
          <a:p>
            <a:r>
              <a:rPr lang="en-US" b="1" dirty="0" smtClean="0">
                <a:solidFill>
                  <a:schemeClr val="tx2"/>
                </a:solidFill>
              </a:rPr>
              <a:t>EXAMPLE 8 </a:t>
            </a:r>
            <a:r>
              <a:rPr lang="en-US" dirty="0" smtClean="0">
                <a:solidFill>
                  <a:schemeClr val="tx2"/>
                </a:solidFill>
              </a:rPr>
              <a:t>Let </a:t>
            </a:r>
            <a:r>
              <a:rPr lang="en-US" i="1" dirty="0" smtClean="0">
                <a:solidFill>
                  <a:schemeClr val="tx2"/>
                </a:solidFill>
              </a:rPr>
              <a:t>A </a:t>
            </a:r>
            <a:r>
              <a:rPr lang="en-US" dirty="0" smtClean="0">
                <a:solidFill>
                  <a:schemeClr val="tx2"/>
                </a:solidFill>
              </a:rPr>
              <a:t>= {1</a:t>
            </a:r>
            <a:r>
              <a:rPr lang="en-US" i="1" dirty="0" smtClean="0">
                <a:solidFill>
                  <a:schemeClr val="tx2"/>
                </a:solidFill>
              </a:rPr>
              <a:t>, </a:t>
            </a:r>
            <a:r>
              <a:rPr lang="en-US" dirty="0" smtClean="0">
                <a:solidFill>
                  <a:schemeClr val="tx2"/>
                </a:solidFill>
              </a:rPr>
              <a:t>2</a:t>
            </a:r>
            <a:r>
              <a:rPr lang="en-US" i="1" dirty="0" smtClean="0">
                <a:solidFill>
                  <a:schemeClr val="tx2"/>
                </a:solidFill>
              </a:rPr>
              <a:t>, </a:t>
            </a:r>
            <a:r>
              <a:rPr lang="en-US" dirty="0" smtClean="0">
                <a:solidFill>
                  <a:schemeClr val="tx2"/>
                </a:solidFill>
              </a:rPr>
              <a:t>3</a:t>
            </a:r>
            <a:r>
              <a:rPr lang="en-US" i="1" dirty="0" smtClean="0">
                <a:solidFill>
                  <a:schemeClr val="tx2"/>
                </a:solidFill>
              </a:rPr>
              <a:t>, </a:t>
            </a:r>
            <a:r>
              <a:rPr lang="en-US" dirty="0" smtClean="0">
                <a:solidFill>
                  <a:schemeClr val="tx2"/>
                </a:solidFill>
              </a:rPr>
              <a:t>4}, </a:t>
            </a:r>
            <a:r>
              <a:rPr lang="en-US" i="1" dirty="0" smtClean="0">
                <a:solidFill>
                  <a:schemeClr val="tx2"/>
                </a:solidFill>
              </a:rPr>
              <a:t>B </a:t>
            </a:r>
            <a:r>
              <a:rPr lang="en-US" dirty="0" smtClean="0">
                <a:solidFill>
                  <a:schemeClr val="tx2"/>
                </a:solidFill>
              </a:rPr>
              <a:t>= {</a:t>
            </a:r>
            <a:r>
              <a:rPr lang="en-US" i="1" dirty="0" smtClean="0">
                <a:solidFill>
                  <a:schemeClr val="tx2"/>
                </a:solidFill>
              </a:rPr>
              <a:t>a, b, c, d</a:t>
            </a:r>
            <a:r>
              <a:rPr lang="en-US" dirty="0" smtClean="0">
                <a:solidFill>
                  <a:schemeClr val="tx2"/>
                </a:solidFill>
              </a:rPr>
              <a:t>}, </a:t>
            </a:r>
            <a:r>
              <a:rPr lang="en-US" i="1" dirty="0" smtClean="0">
                <a:solidFill>
                  <a:schemeClr val="tx2"/>
                </a:solidFill>
              </a:rPr>
              <a:t>C </a:t>
            </a:r>
            <a:r>
              <a:rPr lang="en-US" dirty="0" smtClean="0">
                <a:solidFill>
                  <a:schemeClr val="tx2"/>
                </a:solidFill>
              </a:rPr>
              <a:t>= {</a:t>
            </a:r>
            <a:r>
              <a:rPr lang="en-US" i="1" dirty="0" smtClean="0">
                <a:solidFill>
                  <a:schemeClr val="tx2"/>
                </a:solidFill>
              </a:rPr>
              <a:t>x, y, z</a:t>
            </a:r>
            <a:r>
              <a:rPr lang="en-US" dirty="0" smtClean="0">
                <a:solidFill>
                  <a:schemeClr val="tx2"/>
                </a:solidFill>
              </a:rPr>
              <a:t>} and let </a:t>
            </a:r>
            <a:r>
              <a:rPr lang="en-US" i="1" dirty="0" smtClean="0">
                <a:solidFill>
                  <a:schemeClr val="tx2"/>
                </a:solidFill>
              </a:rPr>
              <a:t>R </a:t>
            </a:r>
            <a:r>
              <a:rPr lang="en-US" dirty="0" smtClean="0">
                <a:solidFill>
                  <a:schemeClr val="tx2"/>
                </a:solidFill>
              </a:rPr>
              <a:t>= {</a:t>
            </a:r>
            <a:r>
              <a:rPr lang="en-US" i="1" dirty="0" smtClean="0">
                <a:solidFill>
                  <a:schemeClr val="tx2"/>
                </a:solidFill>
              </a:rPr>
              <a:t>(</a:t>
            </a:r>
            <a:r>
              <a:rPr lang="en-US" dirty="0" smtClean="0">
                <a:solidFill>
                  <a:schemeClr val="tx2"/>
                </a:solidFill>
              </a:rPr>
              <a:t>1</a:t>
            </a:r>
            <a:r>
              <a:rPr lang="en-US" i="1" dirty="0" smtClean="0">
                <a:solidFill>
                  <a:schemeClr val="tx2"/>
                </a:solidFill>
              </a:rPr>
              <a:t>, a), (</a:t>
            </a:r>
            <a:r>
              <a:rPr lang="en-US" dirty="0" smtClean="0">
                <a:solidFill>
                  <a:schemeClr val="tx2"/>
                </a:solidFill>
              </a:rPr>
              <a:t>2</a:t>
            </a:r>
            <a:r>
              <a:rPr lang="en-US" i="1" dirty="0" smtClean="0">
                <a:solidFill>
                  <a:schemeClr val="tx2"/>
                </a:solidFill>
              </a:rPr>
              <a:t>, d), (</a:t>
            </a:r>
            <a:r>
              <a:rPr lang="en-US" dirty="0" smtClean="0">
                <a:solidFill>
                  <a:schemeClr val="tx2"/>
                </a:solidFill>
              </a:rPr>
              <a:t>3</a:t>
            </a:r>
            <a:r>
              <a:rPr lang="en-US" i="1" dirty="0" smtClean="0">
                <a:solidFill>
                  <a:schemeClr val="tx2"/>
                </a:solidFill>
              </a:rPr>
              <a:t>, a), (</a:t>
            </a:r>
            <a:r>
              <a:rPr lang="en-US" dirty="0" smtClean="0">
                <a:solidFill>
                  <a:schemeClr val="tx2"/>
                </a:solidFill>
              </a:rPr>
              <a:t>3</a:t>
            </a:r>
            <a:r>
              <a:rPr lang="en-US" i="1" dirty="0" smtClean="0">
                <a:solidFill>
                  <a:schemeClr val="tx2"/>
                </a:solidFill>
              </a:rPr>
              <a:t>, b), (</a:t>
            </a:r>
            <a:r>
              <a:rPr lang="en-US" dirty="0" smtClean="0">
                <a:solidFill>
                  <a:schemeClr val="tx2"/>
                </a:solidFill>
              </a:rPr>
              <a:t>3</a:t>
            </a:r>
            <a:r>
              <a:rPr lang="en-US" i="1" dirty="0" smtClean="0">
                <a:solidFill>
                  <a:schemeClr val="tx2"/>
                </a:solidFill>
              </a:rPr>
              <a:t>, d)</a:t>
            </a:r>
            <a:r>
              <a:rPr lang="en-US" dirty="0" smtClean="0">
                <a:solidFill>
                  <a:schemeClr val="tx2"/>
                </a:solidFill>
              </a:rPr>
              <a:t>} and </a:t>
            </a:r>
            <a:r>
              <a:rPr lang="en-US" i="1" dirty="0" smtClean="0">
                <a:solidFill>
                  <a:schemeClr val="tx2"/>
                </a:solidFill>
              </a:rPr>
              <a:t>S </a:t>
            </a:r>
            <a:r>
              <a:rPr lang="en-US" dirty="0" smtClean="0">
                <a:solidFill>
                  <a:schemeClr val="tx2"/>
                </a:solidFill>
              </a:rPr>
              <a:t>= {</a:t>
            </a:r>
            <a:r>
              <a:rPr lang="en-US" i="1" dirty="0" smtClean="0">
                <a:solidFill>
                  <a:schemeClr val="tx2"/>
                </a:solidFill>
              </a:rPr>
              <a:t>(b, x), (b, z), (c, y), (d, z)</a:t>
            </a:r>
            <a:r>
              <a:rPr lang="en-US" dirty="0" smtClean="0">
                <a:solidFill>
                  <a:schemeClr val="tx2"/>
                </a:solidFill>
              </a:rPr>
              <a:t>} Consider the arrow diagrams of </a:t>
            </a:r>
            <a:r>
              <a:rPr lang="en-US" i="1" dirty="0" smtClean="0">
                <a:solidFill>
                  <a:schemeClr val="tx2"/>
                </a:solidFill>
              </a:rPr>
              <a:t>R </a:t>
            </a:r>
            <a:r>
              <a:rPr lang="en-US" dirty="0" smtClean="0">
                <a:solidFill>
                  <a:schemeClr val="tx2"/>
                </a:solidFill>
              </a:rPr>
              <a:t>and </a:t>
            </a:r>
            <a:r>
              <a:rPr lang="en-US" i="1" dirty="0" smtClean="0">
                <a:solidFill>
                  <a:schemeClr val="tx2"/>
                </a:solidFill>
              </a:rPr>
              <a:t>S </a:t>
            </a:r>
            <a:r>
              <a:rPr lang="en-US" dirty="0" smtClean="0">
                <a:solidFill>
                  <a:schemeClr val="tx2"/>
                </a:solidFill>
              </a:rPr>
              <a:t>as in Fig. below.</a:t>
            </a:r>
            <a:endParaRPr lang="en-US" dirty="0">
              <a:solidFill>
                <a:schemeClr val="tx2"/>
              </a:solidFill>
            </a:endParaRPr>
          </a:p>
        </p:txBody>
      </p:sp>
      <p:graphicFrame>
        <p:nvGraphicFramePr>
          <p:cNvPr id="5122" name="Object 8"/>
          <p:cNvGraphicFramePr>
            <a:graphicFrameLocks noChangeAspect="1"/>
          </p:cNvGraphicFramePr>
          <p:nvPr>
            <p:ph/>
          </p:nvPr>
        </p:nvGraphicFramePr>
        <p:xfrm>
          <a:off x="914400" y="1066801"/>
          <a:ext cx="7721600" cy="2574925"/>
        </p:xfrm>
        <a:graphic>
          <a:graphicData uri="http://schemas.openxmlformats.org/presentationml/2006/ole">
            <p:oleObj spid="_x0000_s28674" name="Bitmap Image" r:id="rId3" imgW="4048690" imgH="1800476" progId="PBrush">
              <p:embed/>
            </p:oleObj>
          </a:graphicData>
        </a:graphic>
      </p:graphicFrame>
      <p:sp>
        <p:nvSpPr>
          <p:cNvPr id="5124" name="Text Box 10"/>
          <p:cNvSpPr txBox="1">
            <a:spLocks noChangeArrowheads="1"/>
          </p:cNvSpPr>
          <p:nvPr/>
        </p:nvSpPr>
        <p:spPr bwMode="auto">
          <a:xfrm>
            <a:off x="406400" y="3657600"/>
            <a:ext cx="11480800" cy="2554288"/>
          </a:xfrm>
          <a:prstGeom prst="rect">
            <a:avLst/>
          </a:prstGeom>
          <a:noFill/>
          <a:ln w="9525">
            <a:noFill/>
            <a:miter lim="800000"/>
            <a:headEnd/>
            <a:tailEnd/>
          </a:ln>
        </p:spPr>
        <p:txBody>
          <a:bodyPr>
            <a:spAutoFit/>
          </a:bodyPr>
          <a:lstStyle/>
          <a:p>
            <a:pPr algn="just"/>
            <a:r>
              <a:rPr lang="en-US" sz="2000" dirty="0">
                <a:solidFill>
                  <a:schemeClr val="tx2"/>
                </a:solidFill>
              </a:rPr>
              <a:t>Observe that there is an arrow from 2 to </a:t>
            </a:r>
            <a:r>
              <a:rPr lang="en-US" sz="2000" i="1" dirty="0">
                <a:solidFill>
                  <a:schemeClr val="tx2"/>
                </a:solidFill>
              </a:rPr>
              <a:t>d </a:t>
            </a:r>
            <a:r>
              <a:rPr lang="en-US" sz="2000" dirty="0">
                <a:solidFill>
                  <a:schemeClr val="tx2"/>
                </a:solidFill>
              </a:rPr>
              <a:t>which is followed by an arrow from </a:t>
            </a:r>
            <a:r>
              <a:rPr lang="en-US" sz="2000" i="1" dirty="0">
                <a:solidFill>
                  <a:schemeClr val="tx2"/>
                </a:solidFill>
              </a:rPr>
              <a:t>d </a:t>
            </a:r>
            <a:r>
              <a:rPr lang="en-US" sz="2000" dirty="0">
                <a:solidFill>
                  <a:schemeClr val="tx2"/>
                </a:solidFill>
              </a:rPr>
              <a:t>to </a:t>
            </a:r>
            <a:r>
              <a:rPr lang="en-US" sz="2000" i="1" dirty="0">
                <a:solidFill>
                  <a:schemeClr val="tx2"/>
                </a:solidFill>
              </a:rPr>
              <a:t>z</a:t>
            </a:r>
            <a:r>
              <a:rPr lang="en-US" sz="2000" dirty="0">
                <a:solidFill>
                  <a:schemeClr val="tx2"/>
                </a:solidFill>
              </a:rPr>
              <a:t>. We can view these two arrows as a “path” which “connects” the element 2 ∈ </a:t>
            </a:r>
            <a:r>
              <a:rPr lang="en-US" sz="2000" i="1" dirty="0">
                <a:solidFill>
                  <a:schemeClr val="tx2"/>
                </a:solidFill>
              </a:rPr>
              <a:t>A </a:t>
            </a:r>
            <a:r>
              <a:rPr lang="en-US" sz="2000" dirty="0">
                <a:solidFill>
                  <a:schemeClr val="tx2"/>
                </a:solidFill>
              </a:rPr>
              <a:t>to the element </a:t>
            </a:r>
            <a:r>
              <a:rPr lang="en-US" sz="2000" i="1" dirty="0">
                <a:solidFill>
                  <a:schemeClr val="tx2"/>
                </a:solidFill>
              </a:rPr>
              <a:t>z </a:t>
            </a:r>
            <a:r>
              <a:rPr lang="en-US" sz="2000" dirty="0">
                <a:solidFill>
                  <a:schemeClr val="tx2"/>
                </a:solidFill>
              </a:rPr>
              <a:t>∈ </a:t>
            </a:r>
            <a:r>
              <a:rPr lang="en-US" sz="2000" i="1" dirty="0">
                <a:solidFill>
                  <a:schemeClr val="tx2"/>
                </a:solidFill>
              </a:rPr>
              <a:t>C</a:t>
            </a:r>
            <a:r>
              <a:rPr lang="en-US" sz="2000" dirty="0">
                <a:solidFill>
                  <a:schemeClr val="tx2"/>
                </a:solidFill>
              </a:rPr>
              <a:t>. Thus:</a:t>
            </a:r>
          </a:p>
          <a:p>
            <a:pPr algn="just"/>
            <a:r>
              <a:rPr lang="en-US" sz="2000" dirty="0">
                <a:solidFill>
                  <a:schemeClr val="tx2"/>
                </a:solidFill>
              </a:rPr>
              <a:t>2</a:t>
            </a:r>
            <a:r>
              <a:rPr lang="en-US" sz="2000" i="1" dirty="0">
                <a:solidFill>
                  <a:schemeClr val="tx2"/>
                </a:solidFill>
              </a:rPr>
              <a:t>(R </a:t>
            </a:r>
            <a:r>
              <a:rPr lang="en-US" sz="2000" dirty="0">
                <a:solidFill>
                  <a:schemeClr val="tx2"/>
                </a:solidFill>
              </a:rPr>
              <a:t>◦ </a:t>
            </a:r>
            <a:r>
              <a:rPr lang="en-US" sz="2000" i="1" dirty="0">
                <a:solidFill>
                  <a:schemeClr val="tx2"/>
                </a:solidFill>
              </a:rPr>
              <a:t>S)z </a:t>
            </a:r>
            <a:r>
              <a:rPr lang="en-US" sz="2000" dirty="0">
                <a:solidFill>
                  <a:schemeClr val="tx2"/>
                </a:solidFill>
              </a:rPr>
              <a:t>since 2</a:t>
            </a:r>
            <a:r>
              <a:rPr lang="en-US" sz="2000" i="1" dirty="0">
                <a:solidFill>
                  <a:schemeClr val="tx2"/>
                </a:solidFill>
              </a:rPr>
              <a:t>Rd </a:t>
            </a:r>
            <a:r>
              <a:rPr lang="en-US" sz="2000" dirty="0">
                <a:solidFill>
                  <a:schemeClr val="tx2"/>
                </a:solidFill>
              </a:rPr>
              <a:t>and </a:t>
            </a:r>
            <a:r>
              <a:rPr lang="en-US" sz="2000" i="1" dirty="0" err="1">
                <a:solidFill>
                  <a:schemeClr val="tx2"/>
                </a:solidFill>
              </a:rPr>
              <a:t>dSz</a:t>
            </a:r>
            <a:endParaRPr lang="en-US" sz="2000" i="1" dirty="0">
              <a:solidFill>
                <a:schemeClr val="tx2"/>
              </a:solidFill>
            </a:endParaRPr>
          </a:p>
          <a:p>
            <a:pPr algn="just"/>
            <a:r>
              <a:rPr lang="en-US" sz="2000" dirty="0">
                <a:solidFill>
                  <a:schemeClr val="tx2"/>
                </a:solidFill>
              </a:rPr>
              <a:t>Similarly there is a path from 3 to </a:t>
            </a:r>
            <a:r>
              <a:rPr lang="en-US" sz="2000" i="1" dirty="0">
                <a:solidFill>
                  <a:schemeClr val="tx2"/>
                </a:solidFill>
              </a:rPr>
              <a:t>x </a:t>
            </a:r>
            <a:r>
              <a:rPr lang="en-US" sz="2000" dirty="0">
                <a:solidFill>
                  <a:schemeClr val="tx2"/>
                </a:solidFill>
              </a:rPr>
              <a:t>and a path from 3 to </a:t>
            </a:r>
            <a:r>
              <a:rPr lang="en-US" sz="2000" i="1" dirty="0">
                <a:solidFill>
                  <a:schemeClr val="tx2"/>
                </a:solidFill>
              </a:rPr>
              <a:t>z</a:t>
            </a:r>
            <a:r>
              <a:rPr lang="en-US" sz="2000" dirty="0">
                <a:solidFill>
                  <a:schemeClr val="tx2"/>
                </a:solidFill>
              </a:rPr>
              <a:t>. Hence 3</a:t>
            </a:r>
            <a:r>
              <a:rPr lang="en-US" sz="2000" i="1" dirty="0">
                <a:solidFill>
                  <a:schemeClr val="tx2"/>
                </a:solidFill>
              </a:rPr>
              <a:t>(R</a:t>
            </a:r>
            <a:r>
              <a:rPr lang="en-US" sz="2000" dirty="0">
                <a:solidFill>
                  <a:schemeClr val="tx2"/>
                </a:solidFill>
              </a:rPr>
              <a:t>◦</a:t>
            </a:r>
            <a:r>
              <a:rPr lang="en-US" sz="2000" i="1" dirty="0">
                <a:solidFill>
                  <a:schemeClr val="tx2"/>
                </a:solidFill>
              </a:rPr>
              <a:t>S)x </a:t>
            </a:r>
            <a:r>
              <a:rPr lang="en-US" sz="2000" dirty="0">
                <a:solidFill>
                  <a:schemeClr val="tx2"/>
                </a:solidFill>
              </a:rPr>
              <a:t>and 3</a:t>
            </a:r>
            <a:r>
              <a:rPr lang="en-US" sz="2000" i="1" dirty="0">
                <a:solidFill>
                  <a:schemeClr val="tx2"/>
                </a:solidFill>
              </a:rPr>
              <a:t>(R</a:t>
            </a:r>
            <a:r>
              <a:rPr lang="en-US" sz="2000" dirty="0">
                <a:solidFill>
                  <a:schemeClr val="tx2"/>
                </a:solidFill>
              </a:rPr>
              <a:t>◦</a:t>
            </a:r>
            <a:r>
              <a:rPr lang="en-US" sz="2000" i="1" dirty="0">
                <a:solidFill>
                  <a:schemeClr val="tx2"/>
                </a:solidFill>
              </a:rPr>
              <a:t>S)z</a:t>
            </a:r>
          </a:p>
          <a:p>
            <a:pPr algn="just"/>
            <a:r>
              <a:rPr lang="en-US" sz="2000" dirty="0">
                <a:solidFill>
                  <a:schemeClr val="tx2"/>
                </a:solidFill>
              </a:rPr>
              <a:t>No other element of </a:t>
            </a:r>
            <a:r>
              <a:rPr lang="en-US" sz="2000" i="1" dirty="0">
                <a:solidFill>
                  <a:schemeClr val="tx2"/>
                </a:solidFill>
              </a:rPr>
              <a:t>A </a:t>
            </a:r>
            <a:r>
              <a:rPr lang="en-US" sz="2000" dirty="0">
                <a:solidFill>
                  <a:schemeClr val="tx2"/>
                </a:solidFill>
              </a:rPr>
              <a:t>is connected to an element of </a:t>
            </a:r>
            <a:r>
              <a:rPr lang="en-US" sz="2000" i="1" dirty="0">
                <a:solidFill>
                  <a:schemeClr val="tx2"/>
                </a:solidFill>
              </a:rPr>
              <a:t>C</a:t>
            </a:r>
            <a:r>
              <a:rPr lang="en-US" sz="2000" dirty="0">
                <a:solidFill>
                  <a:schemeClr val="tx2"/>
                </a:solidFill>
              </a:rPr>
              <a:t>. Accordingly,</a:t>
            </a:r>
          </a:p>
          <a:p>
            <a:pPr algn="just"/>
            <a:r>
              <a:rPr lang="en-US" sz="2000" i="1" dirty="0">
                <a:solidFill>
                  <a:schemeClr val="tx2"/>
                </a:solidFill>
              </a:rPr>
              <a:t>R </a:t>
            </a:r>
            <a:r>
              <a:rPr lang="en-US" sz="2000" dirty="0">
                <a:solidFill>
                  <a:schemeClr val="tx2"/>
                </a:solidFill>
              </a:rPr>
              <a:t>◦ </a:t>
            </a:r>
            <a:r>
              <a:rPr lang="en-US" sz="2000" i="1" dirty="0">
                <a:solidFill>
                  <a:schemeClr val="tx2"/>
                </a:solidFill>
              </a:rPr>
              <a:t>S </a:t>
            </a:r>
            <a:r>
              <a:rPr lang="en-US" sz="2000" dirty="0">
                <a:solidFill>
                  <a:schemeClr val="tx2"/>
                </a:solidFill>
              </a:rPr>
              <a:t>= {</a:t>
            </a:r>
            <a:r>
              <a:rPr lang="en-US" sz="2000" i="1" dirty="0">
                <a:solidFill>
                  <a:schemeClr val="tx2"/>
                </a:solidFill>
              </a:rPr>
              <a:t>(</a:t>
            </a:r>
            <a:r>
              <a:rPr lang="en-US" sz="2000" dirty="0">
                <a:solidFill>
                  <a:schemeClr val="tx2"/>
                </a:solidFill>
              </a:rPr>
              <a:t>2</a:t>
            </a:r>
            <a:r>
              <a:rPr lang="en-US" sz="2000" i="1" dirty="0">
                <a:solidFill>
                  <a:schemeClr val="tx2"/>
                </a:solidFill>
              </a:rPr>
              <a:t>, z), (</a:t>
            </a:r>
            <a:r>
              <a:rPr lang="en-US" sz="2000" dirty="0">
                <a:solidFill>
                  <a:schemeClr val="tx2"/>
                </a:solidFill>
              </a:rPr>
              <a:t>3</a:t>
            </a:r>
            <a:r>
              <a:rPr lang="en-US" sz="2000" i="1" dirty="0">
                <a:solidFill>
                  <a:schemeClr val="tx2"/>
                </a:solidFill>
              </a:rPr>
              <a:t>, x), (</a:t>
            </a:r>
            <a:r>
              <a:rPr lang="en-US" sz="2000" dirty="0">
                <a:solidFill>
                  <a:schemeClr val="tx2"/>
                </a:solidFill>
              </a:rPr>
              <a:t>3</a:t>
            </a:r>
            <a:r>
              <a:rPr lang="en-US" sz="2000" i="1" dirty="0">
                <a:solidFill>
                  <a:schemeClr val="tx2"/>
                </a:solidFill>
              </a:rPr>
              <a:t>, z)</a:t>
            </a:r>
            <a:r>
              <a:rPr lang="en-US" sz="2000" dirty="0">
                <a:solidFill>
                  <a:schemeClr val="tx2"/>
                </a:solidFill>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304800" y="381000"/>
            <a:ext cx="11379200" cy="1200329"/>
          </a:xfrm>
          <a:prstGeom prst="rect">
            <a:avLst/>
          </a:prstGeom>
          <a:noFill/>
          <a:ln w="9525">
            <a:noFill/>
            <a:miter lim="800000"/>
            <a:headEnd/>
            <a:tailEnd/>
          </a:ln>
        </p:spPr>
        <p:txBody>
          <a:bodyPr>
            <a:spAutoFit/>
          </a:bodyPr>
          <a:lstStyle/>
          <a:p>
            <a:pPr algn="just"/>
            <a:r>
              <a:rPr lang="en-US" b="1" dirty="0">
                <a:solidFill>
                  <a:schemeClr val="tx2"/>
                </a:solidFill>
              </a:rPr>
              <a:t>Definition</a:t>
            </a:r>
          </a:p>
          <a:p>
            <a:pPr algn="just"/>
            <a:r>
              <a:rPr lang="en-US" dirty="0">
                <a:solidFill>
                  <a:schemeClr val="tx2"/>
                </a:solidFill>
              </a:rPr>
              <a:t>Suppose </a:t>
            </a:r>
            <a:r>
              <a:rPr lang="en-US" i="1" dirty="0">
                <a:solidFill>
                  <a:schemeClr val="tx2"/>
                </a:solidFill>
              </a:rPr>
              <a:t>R </a:t>
            </a:r>
            <a:r>
              <a:rPr lang="en-US" dirty="0">
                <a:solidFill>
                  <a:schemeClr val="tx2"/>
                </a:solidFill>
              </a:rPr>
              <a:t>is a relation on a set </a:t>
            </a:r>
            <a:r>
              <a:rPr lang="en-US" i="1" dirty="0">
                <a:solidFill>
                  <a:schemeClr val="tx2"/>
                </a:solidFill>
              </a:rPr>
              <a:t>A</a:t>
            </a:r>
            <a:r>
              <a:rPr lang="en-US" dirty="0">
                <a:solidFill>
                  <a:schemeClr val="tx2"/>
                </a:solidFill>
              </a:rPr>
              <a:t>, that is, </a:t>
            </a:r>
            <a:r>
              <a:rPr lang="en-US" i="1" dirty="0">
                <a:solidFill>
                  <a:schemeClr val="tx2"/>
                </a:solidFill>
              </a:rPr>
              <a:t>R </a:t>
            </a:r>
            <a:r>
              <a:rPr lang="en-US" dirty="0">
                <a:solidFill>
                  <a:schemeClr val="tx2"/>
                </a:solidFill>
              </a:rPr>
              <a:t>is a relation from a set </a:t>
            </a:r>
            <a:r>
              <a:rPr lang="en-US" i="1" dirty="0">
                <a:solidFill>
                  <a:schemeClr val="tx2"/>
                </a:solidFill>
              </a:rPr>
              <a:t>A </a:t>
            </a:r>
            <a:r>
              <a:rPr lang="en-US" dirty="0">
                <a:solidFill>
                  <a:schemeClr val="tx2"/>
                </a:solidFill>
              </a:rPr>
              <a:t>to itself. Then </a:t>
            </a:r>
            <a:r>
              <a:rPr lang="en-US" i="1" dirty="0">
                <a:solidFill>
                  <a:schemeClr val="tx2"/>
                </a:solidFill>
              </a:rPr>
              <a:t>R</a:t>
            </a:r>
            <a:r>
              <a:rPr lang="en-US" dirty="0">
                <a:solidFill>
                  <a:schemeClr val="tx2"/>
                </a:solidFill>
              </a:rPr>
              <a:t>◦</a:t>
            </a:r>
            <a:r>
              <a:rPr lang="en-US" i="1" dirty="0">
                <a:solidFill>
                  <a:schemeClr val="tx2"/>
                </a:solidFill>
              </a:rPr>
              <a:t>R</a:t>
            </a:r>
            <a:r>
              <a:rPr lang="en-US" dirty="0">
                <a:solidFill>
                  <a:schemeClr val="tx2"/>
                </a:solidFill>
              </a:rPr>
              <a:t>, the composition of </a:t>
            </a:r>
            <a:r>
              <a:rPr lang="en-US" i="1" dirty="0">
                <a:solidFill>
                  <a:schemeClr val="tx2"/>
                </a:solidFill>
              </a:rPr>
              <a:t>R </a:t>
            </a:r>
            <a:r>
              <a:rPr lang="en-US" dirty="0">
                <a:solidFill>
                  <a:schemeClr val="tx2"/>
                </a:solidFill>
              </a:rPr>
              <a:t>with itself, is always defined. Also, </a:t>
            </a:r>
            <a:r>
              <a:rPr lang="en-US" i="1" dirty="0">
                <a:solidFill>
                  <a:schemeClr val="tx2"/>
                </a:solidFill>
              </a:rPr>
              <a:t>R</a:t>
            </a:r>
            <a:r>
              <a:rPr lang="en-US" dirty="0">
                <a:solidFill>
                  <a:schemeClr val="tx2"/>
                </a:solidFill>
              </a:rPr>
              <a:t>◦</a:t>
            </a:r>
            <a:r>
              <a:rPr lang="en-US" i="1" dirty="0">
                <a:solidFill>
                  <a:schemeClr val="tx2"/>
                </a:solidFill>
              </a:rPr>
              <a:t>R </a:t>
            </a:r>
            <a:r>
              <a:rPr lang="en-US" dirty="0">
                <a:solidFill>
                  <a:schemeClr val="tx2"/>
                </a:solidFill>
              </a:rPr>
              <a:t>is sometimes denoted by </a:t>
            </a:r>
            <a:r>
              <a:rPr lang="en-US" i="1" dirty="0">
                <a:solidFill>
                  <a:schemeClr val="tx2"/>
                </a:solidFill>
              </a:rPr>
              <a:t>R</a:t>
            </a:r>
            <a:r>
              <a:rPr lang="en-US" baseline="30000" dirty="0">
                <a:solidFill>
                  <a:schemeClr val="tx2"/>
                </a:solidFill>
              </a:rPr>
              <a:t>2</a:t>
            </a:r>
            <a:r>
              <a:rPr lang="en-US" dirty="0">
                <a:solidFill>
                  <a:schemeClr val="tx2"/>
                </a:solidFill>
              </a:rPr>
              <a:t>. Similarly, </a:t>
            </a:r>
            <a:r>
              <a:rPr lang="en-US" i="1" dirty="0">
                <a:solidFill>
                  <a:schemeClr val="tx2"/>
                </a:solidFill>
              </a:rPr>
              <a:t>R</a:t>
            </a:r>
            <a:r>
              <a:rPr lang="en-US" baseline="30000" dirty="0">
                <a:solidFill>
                  <a:schemeClr val="tx2"/>
                </a:solidFill>
              </a:rPr>
              <a:t>3</a:t>
            </a:r>
            <a:r>
              <a:rPr lang="en-US" dirty="0">
                <a:solidFill>
                  <a:schemeClr val="tx2"/>
                </a:solidFill>
              </a:rPr>
              <a:t> = </a:t>
            </a:r>
            <a:r>
              <a:rPr lang="en-US" i="1" dirty="0">
                <a:solidFill>
                  <a:schemeClr val="tx2"/>
                </a:solidFill>
              </a:rPr>
              <a:t>R</a:t>
            </a:r>
            <a:r>
              <a:rPr lang="en-US" baseline="30000" dirty="0">
                <a:solidFill>
                  <a:schemeClr val="tx2"/>
                </a:solidFill>
              </a:rPr>
              <a:t>2</a:t>
            </a:r>
            <a:r>
              <a:rPr lang="en-US" dirty="0">
                <a:solidFill>
                  <a:schemeClr val="tx2"/>
                </a:solidFill>
              </a:rPr>
              <a:t>◦</a:t>
            </a:r>
            <a:r>
              <a:rPr lang="en-US" i="1" dirty="0">
                <a:solidFill>
                  <a:schemeClr val="tx2"/>
                </a:solidFill>
              </a:rPr>
              <a:t>R </a:t>
            </a:r>
            <a:r>
              <a:rPr lang="en-US" dirty="0">
                <a:solidFill>
                  <a:schemeClr val="tx2"/>
                </a:solidFill>
              </a:rPr>
              <a:t>= </a:t>
            </a:r>
            <a:r>
              <a:rPr lang="en-US" i="1" dirty="0">
                <a:solidFill>
                  <a:schemeClr val="tx2"/>
                </a:solidFill>
              </a:rPr>
              <a:t>R</a:t>
            </a:r>
            <a:r>
              <a:rPr lang="en-US" dirty="0">
                <a:solidFill>
                  <a:schemeClr val="tx2"/>
                </a:solidFill>
              </a:rPr>
              <a:t>◦</a:t>
            </a:r>
            <a:r>
              <a:rPr lang="en-US" i="1" dirty="0">
                <a:solidFill>
                  <a:schemeClr val="tx2"/>
                </a:solidFill>
              </a:rPr>
              <a:t>R</a:t>
            </a:r>
            <a:r>
              <a:rPr lang="en-US" dirty="0">
                <a:solidFill>
                  <a:schemeClr val="tx2"/>
                </a:solidFill>
              </a:rPr>
              <a:t>◦</a:t>
            </a:r>
            <a:r>
              <a:rPr lang="en-US" i="1" dirty="0">
                <a:solidFill>
                  <a:schemeClr val="tx2"/>
                </a:solidFill>
              </a:rPr>
              <a:t>R</a:t>
            </a:r>
            <a:r>
              <a:rPr lang="en-US" dirty="0">
                <a:solidFill>
                  <a:schemeClr val="tx2"/>
                </a:solidFill>
              </a:rPr>
              <a:t>, and so on. Thus </a:t>
            </a:r>
            <a:r>
              <a:rPr lang="en-US" i="1" dirty="0" err="1">
                <a:solidFill>
                  <a:schemeClr val="tx2"/>
                </a:solidFill>
              </a:rPr>
              <a:t>R</a:t>
            </a:r>
            <a:r>
              <a:rPr lang="en-US" i="1" baseline="30000" dirty="0" err="1">
                <a:solidFill>
                  <a:schemeClr val="tx2"/>
                </a:solidFill>
              </a:rPr>
              <a:t>n</a:t>
            </a:r>
            <a:r>
              <a:rPr lang="en-US" i="1" dirty="0">
                <a:solidFill>
                  <a:schemeClr val="tx2"/>
                </a:solidFill>
              </a:rPr>
              <a:t> </a:t>
            </a:r>
            <a:r>
              <a:rPr lang="en-US" dirty="0">
                <a:solidFill>
                  <a:schemeClr val="tx2"/>
                </a:solidFill>
              </a:rPr>
              <a:t>is defined for all positive </a:t>
            </a:r>
            <a:r>
              <a:rPr lang="en-US" i="1" dirty="0">
                <a:solidFill>
                  <a:schemeClr val="tx2"/>
                </a:solidFill>
              </a:rPr>
              <a:t>n</a:t>
            </a:r>
            <a:r>
              <a:rPr lang="en-US" dirty="0">
                <a:solidFill>
                  <a:schemeClr val="tx2"/>
                </a:solidFill>
              </a:rPr>
              <a:t>.</a:t>
            </a:r>
          </a:p>
        </p:txBody>
      </p:sp>
      <p:sp>
        <p:nvSpPr>
          <p:cNvPr id="18435" name="Text Box 5"/>
          <p:cNvSpPr txBox="1">
            <a:spLocks noChangeArrowheads="1"/>
          </p:cNvSpPr>
          <p:nvPr/>
        </p:nvSpPr>
        <p:spPr bwMode="auto">
          <a:xfrm>
            <a:off x="203200" y="2743200"/>
            <a:ext cx="11988800" cy="923330"/>
          </a:xfrm>
          <a:prstGeom prst="rect">
            <a:avLst/>
          </a:prstGeom>
          <a:noFill/>
          <a:ln w="9525">
            <a:noFill/>
            <a:miter lim="800000"/>
            <a:headEnd/>
            <a:tailEnd/>
          </a:ln>
        </p:spPr>
        <p:txBody>
          <a:bodyPr>
            <a:spAutoFit/>
          </a:bodyPr>
          <a:lstStyle/>
          <a:p>
            <a:r>
              <a:rPr lang="en-US" b="1"/>
              <a:t>EXAMPLE 9</a:t>
            </a:r>
          </a:p>
          <a:p>
            <a:r>
              <a:rPr lang="en-US" b="1"/>
              <a:t> </a:t>
            </a:r>
            <a:r>
              <a:rPr lang="en-US"/>
              <a:t>Consider the relation </a:t>
            </a:r>
            <a:r>
              <a:rPr lang="en-US" i="1"/>
              <a:t>R </a:t>
            </a:r>
            <a:r>
              <a:rPr lang="en-US"/>
              <a:t>= {</a:t>
            </a:r>
            <a:r>
              <a:rPr lang="en-US" i="1"/>
              <a:t>(</a:t>
            </a:r>
            <a:r>
              <a:rPr lang="en-US"/>
              <a:t>1</a:t>
            </a:r>
            <a:r>
              <a:rPr lang="en-US" i="1"/>
              <a:t>, </a:t>
            </a:r>
            <a:r>
              <a:rPr lang="en-US"/>
              <a:t>2</a:t>
            </a:r>
            <a:r>
              <a:rPr lang="en-US" i="1"/>
              <a:t>), (</a:t>
            </a:r>
            <a:r>
              <a:rPr lang="en-US"/>
              <a:t>2</a:t>
            </a:r>
            <a:r>
              <a:rPr lang="en-US" i="1"/>
              <a:t>, </a:t>
            </a:r>
            <a:r>
              <a:rPr lang="en-US"/>
              <a:t>3</a:t>
            </a:r>
            <a:r>
              <a:rPr lang="en-US" i="1"/>
              <a:t>), (</a:t>
            </a:r>
            <a:r>
              <a:rPr lang="en-US"/>
              <a:t>3</a:t>
            </a:r>
            <a:r>
              <a:rPr lang="en-US" i="1"/>
              <a:t>, </a:t>
            </a:r>
            <a:r>
              <a:rPr lang="en-US"/>
              <a:t>3</a:t>
            </a:r>
            <a:r>
              <a:rPr lang="en-US" i="1"/>
              <a:t>)</a:t>
            </a:r>
            <a:r>
              <a:rPr lang="en-US"/>
              <a:t>} on </a:t>
            </a:r>
            <a:r>
              <a:rPr lang="en-US" i="1"/>
              <a:t>A </a:t>
            </a:r>
            <a:r>
              <a:rPr lang="en-US"/>
              <a:t>= {1</a:t>
            </a:r>
            <a:r>
              <a:rPr lang="en-US" i="1"/>
              <a:t>, </a:t>
            </a:r>
            <a:r>
              <a:rPr lang="en-US"/>
              <a:t>2</a:t>
            </a:r>
            <a:r>
              <a:rPr lang="en-US" i="1"/>
              <a:t>, </a:t>
            </a:r>
            <a:r>
              <a:rPr lang="en-US"/>
              <a:t>3}. Then:</a:t>
            </a:r>
          </a:p>
          <a:p>
            <a:r>
              <a:rPr lang="en-US" i="1"/>
              <a:t>R</a:t>
            </a:r>
            <a:r>
              <a:rPr lang="en-US" baseline="30000"/>
              <a:t>2</a:t>
            </a:r>
            <a:r>
              <a:rPr lang="en-US"/>
              <a:t> = </a:t>
            </a:r>
            <a:r>
              <a:rPr lang="en-US" i="1"/>
              <a:t>R</a:t>
            </a:r>
            <a:r>
              <a:rPr lang="en-US"/>
              <a:t>◦</a:t>
            </a:r>
            <a:r>
              <a:rPr lang="en-US" i="1"/>
              <a:t>R </a:t>
            </a:r>
            <a:r>
              <a:rPr lang="en-US"/>
              <a:t>= {</a:t>
            </a:r>
            <a:r>
              <a:rPr lang="en-US" i="1"/>
              <a:t>(</a:t>
            </a:r>
            <a:r>
              <a:rPr lang="en-US"/>
              <a:t>1</a:t>
            </a:r>
            <a:r>
              <a:rPr lang="en-US" i="1"/>
              <a:t>, </a:t>
            </a:r>
            <a:r>
              <a:rPr lang="en-US"/>
              <a:t>3</a:t>
            </a:r>
            <a:r>
              <a:rPr lang="en-US" i="1"/>
              <a:t>), (</a:t>
            </a:r>
            <a:r>
              <a:rPr lang="en-US"/>
              <a:t>2</a:t>
            </a:r>
            <a:r>
              <a:rPr lang="en-US" i="1"/>
              <a:t>, </a:t>
            </a:r>
            <a:r>
              <a:rPr lang="en-US"/>
              <a:t>3</a:t>
            </a:r>
            <a:r>
              <a:rPr lang="en-US" i="1"/>
              <a:t>), (</a:t>
            </a:r>
            <a:r>
              <a:rPr lang="en-US"/>
              <a:t>3</a:t>
            </a:r>
            <a:r>
              <a:rPr lang="en-US" i="1"/>
              <a:t>, </a:t>
            </a:r>
            <a:r>
              <a:rPr lang="en-US"/>
              <a:t>3</a:t>
            </a:r>
            <a:r>
              <a:rPr lang="en-US" i="1"/>
              <a:t>)</a:t>
            </a:r>
            <a:r>
              <a:rPr lang="en-US"/>
              <a:t>} and </a:t>
            </a:r>
            <a:r>
              <a:rPr lang="en-US" i="1"/>
              <a:t>R</a:t>
            </a:r>
            <a:r>
              <a:rPr lang="en-US" baseline="30000"/>
              <a:t>3</a:t>
            </a:r>
            <a:r>
              <a:rPr lang="en-US"/>
              <a:t> = </a:t>
            </a:r>
            <a:r>
              <a:rPr lang="en-US" i="1"/>
              <a:t>R</a:t>
            </a:r>
            <a:r>
              <a:rPr lang="en-US" baseline="30000"/>
              <a:t>2</a:t>
            </a:r>
            <a:r>
              <a:rPr lang="en-US"/>
              <a:t>◦</a:t>
            </a:r>
            <a:r>
              <a:rPr lang="en-US" i="1"/>
              <a:t>R </a:t>
            </a:r>
            <a:r>
              <a:rPr lang="en-US"/>
              <a:t>= {</a:t>
            </a:r>
            <a:r>
              <a:rPr lang="en-US" i="1"/>
              <a:t>(</a:t>
            </a:r>
            <a:r>
              <a:rPr lang="en-US"/>
              <a:t>1</a:t>
            </a:r>
            <a:r>
              <a:rPr lang="en-US" i="1"/>
              <a:t>, </a:t>
            </a:r>
            <a:r>
              <a:rPr lang="en-US"/>
              <a:t>3</a:t>
            </a:r>
            <a:r>
              <a:rPr lang="en-US" i="1"/>
              <a:t>), (</a:t>
            </a:r>
            <a:r>
              <a:rPr lang="en-US"/>
              <a:t>2</a:t>
            </a:r>
            <a:r>
              <a:rPr lang="en-US" i="1"/>
              <a:t>, </a:t>
            </a:r>
            <a:r>
              <a:rPr lang="en-US"/>
              <a:t>3</a:t>
            </a:r>
            <a:r>
              <a:rPr lang="en-US" i="1"/>
              <a:t>), (</a:t>
            </a:r>
            <a:r>
              <a:rPr lang="en-US"/>
              <a:t>3</a:t>
            </a:r>
            <a:r>
              <a:rPr lang="en-US" i="1"/>
              <a:t>, </a:t>
            </a:r>
            <a:r>
              <a:rPr lang="en-US"/>
              <a:t>3</a:t>
            </a:r>
            <a:r>
              <a:rPr lang="en-US" i="1"/>
              <a:t>)</a:t>
            </a:r>
            <a:r>
              <a:rPr lang="en-US"/>
              <a:t>}</a:t>
            </a:r>
          </a:p>
        </p:txBody>
      </p:sp>
      <p:sp>
        <p:nvSpPr>
          <p:cNvPr id="18436" name="TextBox 3"/>
          <p:cNvSpPr txBox="1">
            <a:spLocks noChangeArrowheads="1"/>
          </p:cNvSpPr>
          <p:nvPr/>
        </p:nvSpPr>
        <p:spPr bwMode="auto">
          <a:xfrm>
            <a:off x="203200" y="4191001"/>
            <a:ext cx="11582400" cy="2246313"/>
          </a:xfrm>
          <a:prstGeom prst="rect">
            <a:avLst/>
          </a:prstGeom>
          <a:noFill/>
          <a:ln w="9525">
            <a:noFill/>
            <a:miter lim="800000"/>
            <a:headEnd/>
            <a:tailEnd/>
          </a:ln>
        </p:spPr>
        <p:txBody>
          <a:bodyPr>
            <a:spAutoFit/>
          </a:bodyPr>
          <a:lstStyle/>
          <a:p>
            <a:r>
              <a:rPr lang="en-US" sz="2000"/>
              <a:t>Example-10</a:t>
            </a:r>
          </a:p>
          <a:p>
            <a:r>
              <a:rPr lang="en-US" sz="2000"/>
              <a:t>Let R = {(1, 1), (2, 1), (3, 2), (4, 3)}. Find the powers R</a:t>
            </a:r>
            <a:r>
              <a:rPr lang="en-US" sz="2000" baseline="30000"/>
              <a:t>n</a:t>
            </a:r>
            <a:r>
              <a:rPr lang="en-US" sz="2000"/>
              <a:t>, n = 2, 3, 4, . . . .</a:t>
            </a:r>
          </a:p>
          <a:p>
            <a:r>
              <a:rPr lang="en-US" sz="2000">
                <a:solidFill>
                  <a:schemeClr val="accent2"/>
                </a:solidFill>
              </a:rPr>
              <a:t>Solution:</a:t>
            </a:r>
            <a:r>
              <a:rPr lang="en-US" sz="2000"/>
              <a:t> Because R2 = R ◦R, we find that R</a:t>
            </a:r>
            <a:r>
              <a:rPr lang="en-US" sz="2000" baseline="-25000"/>
              <a:t>2</a:t>
            </a:r>
            <a:r>
              <a:rPr lang="en-US" sz="2000"/>
              <a:t> = {(1, 1), (2, 1), (3, 1), (4, 2)}. Furthermore, because R</a:t>
            </a:r>
            <a:r>
              <a:rPr lang="en-US" sz="2000" baseline="30000"/>
              <a:t>3</a:t>
            </a:r>
            <a:r>
              <a:rPr lang="en-US" sz="2000"/>
              <a:t> = R</a:t>
            </a:r>
            <a:r>
              <a:rPr lang="en-US" sz="2000" baseline="30000"/>
              <a:t>2</a:t>
            </a:r>
            <a:r>
              <a:rPr lang="en-US" sz="2000"/>
              <a:t> ◦R, R</a:t>
            </a:r>
            <a:r>
              <a:rPr lang="en-US" sz="2000" baseline="30000"/>
              <a:t>3</a:t>
            </a:r>
            <a:r>
              <a:rPr lang="en-US" sz="2000"/>
              <a:t> = {(1, 1), (2, 1), (3, 1), (4, 1)}. Additional computation shows that R</a:t>
            </a:r>
            <a:r>
              <a:rPr lang="en-US" sz="2000" baseline="30000"/>
              <a:t>4</a:t>
            </a:r>
            <a:r>
              <a:rPr lang="en-US" sz="2000"/>
              <a:t> is the same as R</a:t>
            </a:r>
            <a:r>
              <a:rPr lang="en-US" sz="2000" baseline="30000"/>
              <a:t>3</a:t>
            </a:r>
            <a:r>
              <a:rPr lang="en-US" sz="2000"/>
              <a:t>, so R</a:t>
            </a:r>
            <a:r>
              <a:rPr lang="en-US" sz="2000" baseline="30000"/>
              <a:t>4</a:t>
            </a:r>
            <a:r>
              <a:rPr lang="en-US" sz="2000"/>
              <a:t> = {(1, 1), (2, 1), (3, 1), (4, 1)}. It also follows that R</a:t>
            </a:r>
            <a:r>
              <a:rPr lang="en-US" sz="2000" baseline="30000"/>
              <a:t>n</a:t>
            </a:r>
            <a:r>
              <a:rPr lang="en-US" sz="2000"/>
              <a:t> = R</a:t>
            </a:r>
            <a:r>
              <a:rPr lang="en-US" sz="2000" baseline="30000"/>
              <a:t>3</a:t>
            </a:r>
          </a:p>
          <a:p>
            <a:r>
              <a:rPr lang="en-US" sz="2000"/>
              <a:t>for n = 5, 6, 7, . . . . The reader should verify this.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234" y="165464"/>
            <a:ext cx="11582400" cy="3323987"/>
          </a:xfrm>
          <a:prstGeom prst="rect">
            <a:avLst/>
          </a:prstGeom>
          <a:solidFill>
            <a:srgbClr val="FFCCFF"/>
          </a:solidFill>
        </p:spPr>
        <p:txBody>
          <a:bodyPr wrap="square" rtlCol="0">
            <a:spAutoFit/>
          </a:bodyPr>
          <a:lstStyle/>
          <a:p>
            <a:r>
              <a:rPr lang="en-GB" sz="1400" dirty="0" smtClean="0">
                <a:solidFill>
                  <a:schemeClr val="tx2"/>
                </a:solidFill>
                <a:latin typeface="Times New Roman" pitchFamily="18" charset="0"/>
                <a:cs typeface="Times New Roman" pitchFamily="18" charset="0"/>
              </a:rPr>
              <a:t>Determine the power set </a:t>
            </a:r>
            <a:r>
              <a:rPr lang="en-GB" sz="1400" i="1" dirty="0" smtClean="0">
                <a:solidFill>
                  <a:schemeClr val="tx2"/>
                </a:solidFill>
                <a:latin typeface="Times New Roman" pitchFamily="18" charset="0"/>
                <a:cs typeface="Times New Roman" pitchFamily="18" charset="0"/>
              </a:rPr>
              <a:t>P(A) </a:t>
            </a:r>
            <a:r>
              <a:rPr lang="en-GB" sz="1400" dirty="0" smtClean="0">
                <a:solidFill>
                  <a:schemeClr val="tx2"/>
                </a:solidFill>
                <a:latin typeface="Times New Roman" pitchFamily="18" charset="0"/>
                <a:cs typeface="Times New Roman" pitchFamily="18" charset="0"/>
              </a:rPr>
              <a:t>of </a:t>
            </a:r>
            <a:r>
              <a:rPr lang="en-GB" sz="1400" i="1" dirty="0" smtClean="0">
                <a:solidFill>
                  <a:schemeClr val="tx2"/>
                </a:solidFill>
                <a:latin typeface="Times New Roman" pitchFamily="18" charset="0"/>
                <a:cs typeface="Times New Roman" pitchFamily="18" charset="0"/>
              </a:rPr>
              <a:t>A = {a, b, c, d}.</a:t>
            </a:r>
          </a:p>
          <a:p>
            <a:endParaRPr lang="en-GB" sz="1400" dirty="0" smtClean="0">
              <a:solidFill>
                <a:schemeClr val="tx2"/>
              </a:solidFill>
              <a:latin typeface="Times New Roman" pitchFamily="18" charset="0"/>
              <a:cs typeface="Times New Roman" pitchFamily="18" charset="0"/>
            </a:endParaRPr>
          </a:p>
          <a:p>
            <a:r>
              <a:rPr lang="en-GB" sz="1400" dirty="0" smtClean="0">
                <a:solidFill>
                  <a:schemeClr val="tx2"/>
                </a:solidFill>
                <a:latin typeface="Times New Roman" pitchFamily="18" charset="0"/>
                <a:cs typeface="Times New Roman" pitchFamily="18" charset="0"/>
              </a:rPr>
              <a:t>The elements of </a:t>
            </a:r>
            <a:r>
              <a:rPr lang="en-GB" sz="1400" i="1" dirty="0" smtClean="0">
                <a:solidFill>
                  <a:schemeClr val="tx2"/>
                </a:solidFill>
                <a:latin typeface="Times New Roman" pitchFamily="18" charset="0"/>
                <a:cs typeface="Times New Roman" pitchFamily="18" charset="0"/>
              </a:rPr>
              <a:t>P(A) </a:t>
            </a:r>
            <a:r>
              <a:rPr lang="en-GB" sz="1400" dirty="0" smtClean="0">
                <a:solidFill>
                  <a:schemeClr val="tx2"/>
                </a:solidFill>
                <a:latin typeface="Times New Roman" pitchFamily="18" charset="0"/>
                <a:cs typeface="Times New Roman" pitchFamily="18" charset="0"/>
              </a:rPr>
              <a:t>are the subsets of</a:t>
            </a:r>
            <a:r>
              <a:rPr lang="en-GB" sz="1400" i="1" dirty="0" smtClean="0">
                <a:solidFill>
                  <a:schemeClr val="tx2"/>
                </a:solidFill>
                <a:latin typeface="Times New Roman" pitchFamily="18" charset="0"/>
                <a:cs typeface="Times New Roman" pitchFamily="18" charset="0"/>
              </a:rPr>
              <a:t> A. </a:t>
            </a:r>
            <a:r>
              <a:rPr lang="en-GB" sz="1400" dirty="0" smtClean="0">
                <a:solidFill>
                  <a:schemeClr val="tx2"/>
                </a:solidFill>
                <a:latin typeface="Times New Roman" pitchFamily="18" charset="0"/>
                <a:cs typeface="Times New Roman" pitchFamily="18" charset="0"/>
              </a:rPr>
              <a:t>Hence</a:t>
            </a:r>
          </a:p>
          <a:p>
            <a:r>
              <a:rPr lang="en-GB" sz="1400" i="1" dirty="0" smtClean="0">
                <a:solidFill>
                  <a:schemeClr val="tx2"/>
                </a:solidFill>
                <a:latin typeface="Times New Roman" pitchFamily="18" charset="0"/>
                <a:cs typeface="Times New Roman" pitchFamily="18" charset="0"/>
              </a:rPr>
              <a:t>P(A) = [A, {a, b, c}, {a, b, d}, {a, c, d}, {b, c, d}, {a, b}, {a, c}, {a, d}, {b, c}, {b, d}, </a:t>
            </a:r>
            <a:r>
              <a:rPr lang="en-GB" sz="1400" dirty="0" smtClean="0">
                <a:solidFill>
                  <a:schemeClr val="tx2"/>
                </a:solidFill>
                <a:latin typeface="Times New Roman" pitchFamily="18" charset="0"/>
                <a:cs typeface="Times New Roman" pitchFamily="18" charset="0"/>
              </a:rPr>
              <a:t>{</a:t>
            </a:r>
            <a:r>
              <a:rPr lang="en-GB" sz="1400" i="1" dirty="0" smtClean="0">
                <a:solidFill>
                  <a:schemeClr val="tx2"/>
                </a:solidFill>
                <a:latin typeface="Times New Roman" pitchFamily="18" charset="0"/>
                <a:cs typeface="Times New Roman" pitchFamily="18" charset="0"/>
              </a:rPr>
              <a:t>c, d}, {a}, {b}, {c}, {d}, ∅]</a:t>
            </a:r>
            <a:endParaRPr lang="en-GB" sz="1400" dirty="0" smtClean="0">
              <a:solidFill>
                <a:schemeClr val="tx2"/>
              </a:solidFill>
              <a:latin typeface="Times New Roman" pitchFamily="18" charset="0"/>
              <a:cs typeface="Times New Roman" pitchFamily="18" charset="0"/>
            </a:endParaRPr>
          </a:p>
          <a:p>
            <a:r>
              <a:rPr lang="en-GB" sz="1400" dirty="0" smtClean="0">
                <a:solidFill>
                  <a:schemeClr val="tx2"/>
                </a:solidFill>
                <a:latin typeface="Times New Roman" pitchFamily="18" charset="0"/>
                <a:cs typeface="Times New Roman" pitchFamily="18" charset="0"/>
              </a:rPr>
              <a:t>Let </a:t>
            </a:r>
            <a:r>
              <a:rPr lang="en-GB" sz="1400" i="1" dirty="0" smtClean="0">
                <a:solidFill>
                  <a:schemeClr val="tx2"/>
                </a:solidFill>
                <a:latin typeface="Times New Roman" pitchFamily="18" charset="0"/>
                <a:cs typeface="Times New Roman" pitchFamily="18" charset="0"/>
              </a:rPr>
              <a:t>A</a:t>
            </a:r>
            <a:r>
              <a:rPr lang="en-GB" sz="1400" dirty="0" smtClean="0">
                <a:solidFill>
                  <a:schemeClr val="tx2"/>
                </a:solidFill>
                <a:latin typeface="Times New Roman" pitchFamily="18" charset="0"/>
                <a:cs typeface="Times New Roman" pitchFamily="18" charset="0"/>
              </a:rPr>
              <a:t> and </a:t>
            </a:r>
            <a:r>
              <a:rPr lang="en-GB" sz="1400" i="1" dirty="0" smtClean="0">
                <a:solidFill>
                  <a:schemeClr val="tx2"/>
                </a:solidFill>
                <a:latin typeface="Times New Roman" pitchFamily="18" charset="0"/>
                <a:cs typeface="Times New Roman" pitchFamily="18" charset="0"/>
              </a:rPr>
              <a:t>B</a:t>
            </a:r>
            <a:r>
              <a:rPr lang="en-GB" sz="1400" dirty="0" smtClean="0">
                <a:solidFill>
                  <a:schemeClr val="tx2"/>
                </a:solidFill>
                <a:latin typeface="Times New Roman" pitchFamily="18" charset="0"/>
                <a:cs typeface="Times New Roman" pitchFamily="18" charset="0"/>
              </a:rPr>
              <a:t> be sets. The Cartesian product of </a:t>
            </a:r>
            <a:r>
              <a:rPr lang="en-GB" sz="1400" i="1" dirty="0" smtClean="0">
                <a:solidFill>
                  <a:schemeClr val="tx2"/>
                </a:solidFill>
                <a:latin typeface="Times New Roman" pitchFamily="18" charset="0"/>
                <a:cs typeface="Times New Roman" pitchFamily="18" charset="0"/>
              </a:rPr>
              <a:t>A</a:t>
            </a:r>
            <a:r>
              <a:rPr lang="en-GB" sz="1400" dirty="0" smtClean="0">
                <a:solidFill>
                  <a:schemeClr val="tx2"/>
                </a:solidFill>
                <a:latin typeface="Times New Roman" pitchFamily="18" charset="0"/>
                <a:cs typeface="Times New Roman" pitchFamily="18" charset="0"/>
              </a:rPr>
              <a:t> and </a:t>
            </a:r>
            <a:r>
              <a:rPr lang="en-GB" sz="1400" i="1" dirty="0" smtClean="0">
                <a:solidFill>
                  <a:schemeClr val="tx2"/>
                </a:solidFill>
                <a:latin typeface="Times New Roman" pitchFamily="18" charset="0"/>
                <a:cs typeface="Times New Roman" pitchFamily="18" charset="0"/>
              </a:rPr>
              <a:t>B</a:t>
            </a:r>
            <a:r>
              <a:rPr lang="en-GB" sz="1400" dirty="0" smtClean="0">
                <a:solidFill>
                  <a:schemeClr val="tx2"/>
                </a:solidFill>
                <a:latin typeface="Times New Roman" pitchFamily="18" charset="0"/>
                <a:cs typeface="Times New Roman" pitchFamily="18" charset="0"/>
              </a:rPr>
              <a:t>, denoted by:</a:t>
            </a:r>
          </a:p>
          <a:p>
            <a:r>
              <a:rPr lang="en-GB" sz="1400" i="1" dirty="0" smtClean="0">
                <a:solidFill>
                  <a:schemeClr val="tx2"/>
                </a:solidFill>
                <a:latin typeface="Times New Roman" pitchFamily="18" charset="0"/>
                <a:cs typeface="Times New Roman" pitchFamily="18" charset="0"/>
              </a:rPr>
              <a:t>A</a:t>
            </a:r>
            <a:r>
              <a:rPr lang="en-GB" sz="1400" dirty="0" smtClean="0">
                <a:solidFill>
                  <a:schemeClr val="tx2"/>
                </a:solidFill>
                <a:latin typeface="Times New Roman" pitchFamily="18" charset="0"/>
                <a:cs typeface="Times New Roman" pitchFamily="18" charset="0"/>
              </a:rPr>
              <a:t> </a:t>
            </a:r>
            <a:r>
              <a:rPr lang="en-GB" sz="1400" i="1" dirty="0" smtClean="0">
                <a:solidFill>
                  <a:schemeClr val="tx2"/>
                </a:solidFill>
                <a:latin typeface="Times New Roman" pitchFamily="18" charset="0"/>
                <a:cs typeface="Times New Roman" pitchFamily="18" charset="0"/>
              </a:rPr>
              <a:t>× B</a:t>
            </a:r>
            <a:r>
              <a:rPr lang="en-GB" sz="1400" dirty="0" smtClean="0">
                <a:solidFill>
                  <a:schemeClr val="tx2"/>
                </a:solidFill>
                <a:latin typeface="Times New Roman" pitchFamily="18" charset="0"/>
                <a:cs typeface="Times New Roman" pitchFamily="18" charset="0"/>
              </a:rPr>
              <a:t>, is the set of all ordered pairs (</a:t>
            </a:r>
            <a:r>
              <a:rPr lang="en-GB" sz="1400" i="1" dirty="0" smtClean="0">
                <a:solidFill>
                  <a:schemeClr val="tx2"/>
                </a:solidFill>
                <a:latin typeface="Times New Roman" pitchFamily="18" charset="0"/>
                <a:cs typeface="Times New Roman" pitchFamily="18" charset="0"/>
              </a:rPr>
              <a:t>a, b</a:t>
            </a:r>
            <a:r>
              <a:rPr lang="en-GB" sz="1400" dirty="0" smtClean="0">
                <a:solidFill>
                  <a:schemeClr val="tx2"/>
                </a:solidFill>
                <a:latin typeface="Times New Roman" pitchFamily="18" charset="0"/>
                <a:cs typeface="Times New Roman" pitchFamily="18" charset="0"/>
              </a:rPr>
              <a:t>), where </a:t>
            </a:r>
            <a:r>
              <a:rPr lang="en-GB" sz="1400" i="1" dirty="0" smtClean="0">
                <a:solidFill>
                  <a:schemeClr val="tx2"/>
                </a:solidFill>
                <a:latin typeface="Times New Roman" pitchFamily="18" charset="0"/>
                <a:cs typeface="Times New Roman" pitchFamily="18" charset="0"/>
              </a:rPr>
              <a:t>a ∈ A </a:t>
            </a:r>
            <a:r>
              <a:rPr lang="en-GB" sz="1400" dirty="0" smtClean="0">
                <a:solidFill>
                  <a:schemeClr val="tx2"/>
                </a:solidFill>
                <a:latin typeface="Times New Roman" pitchFamily="18" charset="0"/>
                <a:cs typeface="Times New Roman" pitchFamily="18" charset="0"/>
              </a:rPr>
              <a:t>and </a:t>
            </a:r>
            <a:r>
              <a:rPr lang="en-GB" sz="1400" i="1" dirty="0" smtClean="0">
                <a:solidFill>
                  <a:schemeClr val="tx2"/>
                </a:solidFill>
                <a:latin typeface="Times New Roman" pitchFamily="18" charset="0"/>
                <a:cs typeface="Times New Roman" pitchFamily="18" charset="0"/>
              </a:rPr>
              <a:t>b ∈ B</a:t>
            </a:r>
            <a:r>
              <a:rPr lang="en-GB" sz="1400" dirty="0" smtClean="0">
                <a:solidFill>
                  <a:schemeClr val="tx2"/>
                </a:solidFill>
                <a:latin typeface="Times New Roman" pitchFamily="18" charset="0"/>
                <a:cs typeface="Times New Roman" pitchFamily="18" charset="0"/>
              </a:rPr>
              <a:t>. Hence,</a:t>
            </a:r>
          </a:p>
          <a:p>
            <a:r>
              <a:rPr lang="pt-BR" sz="1400" i="1" dirty="0" smtClean="0">
                <a:solidFill>
                  <a:schemeClr val="tx2"/>
                </a:solidFill>
                <a:latin typeface="Times New Roman" pitchFamily="18" charset="0"/>
                <a:cs typeface="Times New Roman" pitchFamily="18" charset="0"/>
              </a:rPr>
              <a:t>A × B = {(a, b) | a ∈ A ∧ b ∈ B}.</a:t>
            </a:r>
          </a:p>
          <a:p>
            <a:endParaRPr lang="pt-BR" sz="1400" dirty="0" smtClean="0">
              <a:solidFill>
                <a:schemeClr val="tx2"/>
              </a:solidFill>
              <a:latin typeface="Times New Roman" pitchFamily="18" charset="0"/>
              <a:cs typeface="Times New Roman" pitchFamily="18" charset="0"/>
            </a:endParaRPr>
          </a:p>
          <a:p>
            <a:r>
              <a:rPr lang="en-GB" sz="1400" dirty="0" smtClean="0">
                <a:solidFill>
                  <a:schemeClr val="tx2"/>
                </a:solidFill>
                <a:latin typeface="Times New Roman" pitchFamily="18" charset="0"/>
                <a:cs typeface="Times New Roman" pitchFamily="18" charset="0"/>
              </a:rPr>
              <a:t>Q3. What is the Cartesian product of </a:t>
            </a:r>
            <a:r>
              <a:rPr lang="en-GB" sz="1400" i="1" dirty="0" smtClean="0">
                <a:solidFill>
                  <a:schemeClr val="tx2"/>
                </a:solidFill>
                <a:latin typeface="Times New Roman" pitchFamily="18" charset="0"/>
                <a:cs typeface="Times New Roman" pitchFamily="18" charset="0"/>
              </a:rPr>
              <a:t>A</a:t>
            </a:r>
            <a:r>
              <a:rPr lang="en-GB" sz="1400" dirty="0" smtClean="0">
                <a:solidFill>
                  <a:schemeClr val="tx2"/>
                </a:solidFill>
                <a:latin typeface="Times New Roman" pitchFamily="18" charset="0"/>
                <a:cs typeface="Times New Roman" pitchFamily="18" charset="0"/>
              </a:rPr>
              <a:t> = {1, 2} and </a:t>
            </a:r>
            <a:r>
              <a:rPr lang="en-GB" sz="1400" i="1" dirty="0" smtClean="0">
                <a:solidFill>
                  <a:schemeClr val="tx2"/>
                </a:solidFill>
                <a:latin typeface="Times New Roman" pitchFamily="18" charset="0"/>
                <a:cs typeface="Times New Roman" pitchFamily="18" charset="0"/>
              </a:rPr>
              <a:t>B = {a, b, c}</a:t>
            </a:r>
            <a:r>
              <a:rPr lang="en-GB" sz="1400" dirty="0" smtClean="0">
                <a:solidFill>
                  <a:schemeClr val="tx2"/>
                </a:solidFill>
                <a:latin typeface="Times New Roman" pitchFamily="18" charset="0"/>
                <a:cs typeface="Times New Roman" pitchFamily="18" charset="0"/>
              </a:rPr>
              <a:t>?</a:t>
            </a:r>
          </a:p>
          <a:p>
            <a:r>
              <a:rPr lang="en-GB" sz="1400" dirty="0" smtClean="0">
                <a:solidFill>
                  <a:schemeClr val="tx2"/>
                </a:solidFill>
                <a:latin typeface="Times New Roman" pitchFamily="18" charset="0"/>
                <a:cs typeface="Times New Roman" pitchFamily="18" charset="0"/>
              </a:rPr>
              <a:t>Solution: The Cartesian product </a:t>
            </a:r>
            <a:r>
              <a:rPr lang="en-GB" sz="1400" i="1" dirty="0" smtClean="0">
                <a:solidFill>
                  <a:schemeClr val="tx2"/>
                </a:solidFill>
                <a:latin typeface="Times New Roman" pitchFamily="18" charset="0"/>
                <a:cs typeface="Times New Roman" pitchFamily="18" charset="0"/>
              </a:rPr>
              <a:t>A × B </a:t>
            </a:r>
            <a:r>
              <a:rPr lang="en-GB" sz="1400" dirty="0" smtClean="0">
                <a:solidFill>
                  <a:schemeClr val="tx2"/>
                </a:solidFill>
                <a:latin typeface="Times New Roman" pitchFamily="18" charset="0"/>
                <a:cs typeface="Times New Roman" pitchFamily="18" charset="0"/>
              </a:rPr>
              <a:t>is</a:t>
            </a:r>
          </a:p>
          <a:p>
            <a:r>
              <a:rPr lang="pt-BR" sz="1400" i="1" dirty="0" smtClean="0">
                <a:solidFill>
                  <a:schemeClr val="tx2"/>
                </a:solidFill>
                <a:latin typeface="Times New Roman" pitchFamily="18" charset="0"/>
                <a:cs typeface="Times New Roman" pitchFamily="18" charset="0"/>
              </a:rPr>
              <a:t>A × B = {(1, a), (1, b), (1, c), (2, a), (2, b), (2, c)}.</a:t>
            </a:r>
          </a:p>
          <a:p>
            <a:endParaRPr lang="pt-BR" sz="1400" dirty="0" smtClean="0">
              <a:solidFill>
                <a:schemeClr val="tx2"/>
              </a:solidFill>
              <a:latin typeface="Times New Roman" pitchFamily="18" charset="0"/>
              <a:cs typeface="Times New Roman" pitchFamily="18" charset="0"/>
            </a:endParaRPr>
          </a:p>
          <a:p>
            <a:r>
              <a:rPr lang="en-GB" sz="1400" dirty="0" smtClean="0">
                <a:solidFill>
                  <a:schemeClr val="tx2"/>
                </a:solidFill>
                <a:latin typeface="Times New Roman" pitchFamily="18" charset="0"/>
                <a:cs typeface="Times New Roman" pitchFamily="18" charset="0"/>
              </a:rPr>
              <a:t>Q4. Show that the Cartesian product </a:t>
            </a:r>
            <a:r>
              <a:rPr lang="en-GB" sz="1400" i="1" dirty="0" smtClean="0">
                <a:solidFill>
                  <a:schemeClr val="tx2"/>
                </a:solidFill>
                <a:latin typeface="Times New Roman" pitchFamily="18" charset="0"/>
                <a:cs typeface="Times New Roman" pitchFamily="18" charset="0"/>
              </a:rPr>
              <a:t>B × A </a:t>
            </a:r>
            <a:r>
              <a:rPr lang="en-GB" sz="1400" dirty="0" smtClean="0">
                <a:solidFill>
                  <a:schemeClr val="tx2"/>
                </a:solidFill>
                <a:latin typeface="Times New Roman" pitchFamily="18" charset="0"/>
                <a:cs typeface="Times New Roman" pitchFamily="18" charset="0"/>
              </a:rPr>
              <a:t>is not equal to the Cartesian product </a:t>
            </a:r>
            <a:r>
              <a:rPr lang="en-GB" sz="1400" i="1" dirty="0" smtClean="0">
                <a:solidFill>
                  <a:schemeClr val="tx2"/>
                </a:solidFill>
                <a:latin typeface="Times New Roman" pitchFamily="18" charset="0"/>
                <a:cs typeface="Times New Roman" pitchFamily="18" charset="0"/>
              </a:rPr>
              <a:t>A × B</a:t>
            </a:r>
            <a:r>
              <a:rPr lang="en-GB" sz="1400" dirty="0" smtClean="0">
                <a:solidFill>
                  <a:schemeClr val="tx2"/>
                </a:solidFill>
                <a:latin typeface="Times New Roman" pitchFamily="18" charset="0"/>
                <a:cs typeface="Times New Roman" pitchFamily="18" charset="0"/>
              </a:rPr>
              <a:t>.</a:t>
            </a:r>
          </a:p>
          <a:p>
            <a:r>
              <a:rPr lang="en-GB" sz="1400" dirty="0" smtClean="0">
                <a:solidFill>
                  <a:schemeClr val="tx2"/>
                </a:solidFill>
                <a:latin typeface="Times New Roman" pitchFamily="18" charset="0"/>
                <a:cs typeface="Times New Roman" pitchFamily="18" charset="0"/>
              </a:rPr>
              <a:t>Solution: The Cartesian product </a:t>
            </a:r>
            <a:r>
              <a:rPr lang="en-GB" sz="1400" i="1" dirty="0" smtClean="0">
                <a:solidFill>
                  <a:schemeClr val="tx2"/>
                </a:solidFill>
                <a:latin typeface="Times New Roman" pitchFamily="18" charset="0"/>
                <a:cs typeface="Times New Roman" pitchFamily="18" charset="0"/>
              </a:rPr>
              <a:t>B × A </a:t>
            </a:r>
            <a:r>
              <a:rPr lang="en-GB" sz="1400" dirty="0" smtClean="0">
                <a:solidFill>
                  <a:schemeClr val="tx2"/>
                </a:solidFill>
                <a:latin typeface="Times New Roman" pitchFamily="18" charset="0"/>
                <a:cs typeface="Times New Roman" pitchFamily="18" charset="0"/>
              </a:rPr>
              <a:t>is</a:t>
            </a:r>
          </a:p>
          <a:p>
            <a:r>
              <a:rPr lang="pt-BR" sz="1400" i="1" dirty="0" smtClean="0">
                <a:solidFill>
                  <a:schemeClr val="tx2"/>
                </a:solidFill>
                <a:latin typeface="Times New Roman" pitchFamily="18" charset="0"/>
                <a:cs typeface="Times New Roman" pitchFamily="18" charset="0"/>
              </a:rPr>
              <a:t>B × A = {(a, 1), (a, 2), (b, 1), (b, 2), (c, 1), (c, 2)} ≠ A × B </a:t>
            </a:r>
            <a:r>
              <a:rPr lang="pt-BR" sz="1400" dirty="0" smtClean="0">
                <a:solidFill>
                  <a:schemeClr val="tx2"/>
                </a:solidFill>
                <a:latin typeface="Times New Roman" pitchFamily="18" charset="0"/>
                <a:cs typeface="Times New Roman" pitchFamily="18" charset="0"/>
              </a:rPr>
              <a:t>.</a:t>
            </a:r>
            <a:endParaRPr lang="en-GB" sz="1400" dirty="0">
              <a:solidFill>
                <a:schemeClr val="tx2"/>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dirty="0"/>
          </a:p>
        </p:txBody>
      </p:sp>
      <p:sp>
        <p:nvSpPr>
          <p:cNvPr id="5" name="Rectangle 4"/>
          <p:cNvSpPr/>
          <p:nvPr/>
        </p:nvSpPr>
        <p:spPr>
          <a:xfrm>
            <a:off x="378823" y="3553098"/>
            <a:ext cx="11338560" cy="1600438"/>
          </a:xfrm>
          <a:prstGeom prst="rect">
            <a:avLst/>
          </a:prstGeom>
        </p:spPr>
        <p:txBody>
          <a:bodyPr wrap="square">
            <a:spAutoFit/>
          </a:bodyPr>
          <a:lstStyle/>
          <a:p>
            <a:r>
              <a:rPr lang="en-GB" sz="1400" dirty="0" smtClean="0">
                <a:solidFill>
                  <a:schemeClr val="tx2"/>
                </a:solidFill>
                <a:latin typeface="Times New Roman" pitchFamily="18" charset="0"/>
                <a:cs typeface="Times New Roman" pitchFamily="18" charset="0"/>
              </a:rPr>
              <a:t>Q.5 What is the Cartesian product </a:t>
            </a:r>
            <a:r>
              <a:rPr lang="en-GB" sz="1400" i="1" dirty="0" smtClean="0">
                <a:solidFill>
                  <a:schemeClr val="tx2"/>
                </a:solidFill>
                <a:latin typeface="Times New Roman" pitchFamily="18" charset="0"/>
                <a:cs typeface="Times New Roman" pitchFamily="18" charset="0"/>
              </a:rPr>
              <a:t>A × B × C</a:t>
            </a:r>
            <a:r>
              <a:rPr lang="en-GB" sz="1400" dirty="0" smtClean="0">
                <a:solidFill>
                  <a:schemeClr val="tx2"/>
                </a:solidFill>
                <a:latin typeface="Times New Roman" pitchFamily="18" charset="0"/>
                <a:cs typeface="Times New Roman" pitchFamily="18" charset="0"/>
              </a:rPr>
              <a:t>, where </a:t>
            </a:r>
            <a:r>
              <a:rPr lang="en-GB" sz="1400" i="1" dirty="0" smtClean="0">
                <a:solidFill>
                  <a:schemeClr val="tx2"/>
                </a:solidFill>
                <a:latin typeface="Times New Roman" pitchFamily="18" charset="0"/>
                <a:cs typeface="Times New Roman" pitchFamily="18" charset="0"/>
              </a:rPr>
              <a:t>A</a:t>
            </a:r>
            <a:r>
              <a:rPr lang="en-GB" sz="1400" dirty="0" smtClean="0">
                <a:solidFill>
                  <a:schemeClr val="tx2"/>
                </a:solidFill>
                <a:latin typeface="Times New Roman" pitchFamily="18" charset="0"/>
                <a:cs typeface="Times New Roman" pitchFamily="18" charset="0"/>
              </a:rPr>
              <a:t> = {0, 1}, </a:t>
            </a:r>
            <a:r>
              <a:rPr lang="en-GB" sz="1400" i="1" dirty="0" smtClean="0">
                <a:solidFill>
                  <a:schemeClr val="tx2"/>
                </a:solidFill>
                <a:latin typeface="Times New Roman" pitchFamily="18" charset="0"/>
                <a:cs typeface="Times New Roman" pitchFamily="18" charset="0"/>
              </a:rPr>
              <a:t>B</a:t>
            </a:r>
            <a:r>
              <a:rPr lang="en-GB" sz="1400" dirty="0" smtClean="0">
                <a:solidFill>
                  <a:schemeClr val="tx2"/>
                </a:solidFill>
                <a:latin typeface="Times New Roman" pitchFamily="18" charset="0"/>
                <a:cs typeface="Times New Roman" pitchFamily="18" charset="0"/>
              </a:rPr>
              <a:t> = {1, 2}, and </a:t>
            </a:r>
            <a:r>
              <a:rPr lang="en-GB" sz="1400" i="1" dirty="0" smtClean="0">
                <a:solidFill>
                  <a:schemeClr val="tx2"/>
                </a:solidFill>
                <a:latin typeface="Times New Roman" pitchFamily="18" charset="0"/>
                <a:cs typeface="Times New Roman" pitchFamily="18" charset="0"/>
              </a:rPr>
              <a:t>C</a:t>
            </a:r>
            <a:r>
              <a:rPr lang="en-GB" sz="1400" dirty="0" smtClean="0">
                <a:solidFill>
                  <a:schemeClr val="tx2"/>
                </a:solidFill>
                <a:latin typeface="Times New Roman" pitchFamily="18" charset="0"/>
                <a:cs typeface="Times New Roman" pitchFamily="18" charset="0"/>
              </a:rPr>
              <a:t> = {0, 1, 2} ?</a:t>
            </a:r>
          </a:p>
          <a:p>
            <a:endParaRPr lang="en-GB" sz="1400" dirty="0" smtClean="0">
              <a:solidFill>
                <a:schemeClr val="tx2"/>
              </a:solidFill>
              <a:latin typeface="Times New Roman" pitchFamily="18" charset="0"/>
              <a:cs typeface="Times New Roman" pitchFamily="18" charset="0"/>
            </a:endParaRPr>
          </a:p>
          <a:p>
            <a:endParaRPr lang="en-GB" sz="1400" dirty="0" smtClean="0">
              <a:solidFill>
                <a:schemeClr val="tx2"/>
              </a:solidFill>
              <a:latin typeface="Times New Roman" pitchFamily="18" charset="0"/>
              <a:cs typeface="Times New Roman" pitchFamily="18" charset="0"/>
            </a:endParaRPr>
          </a:p>
          <a:p>
            <a:r>
              <a:rPr lang="en-GB" sz="1400" dirty="0" smtClean="0">
                <a:solidFill>
                  <a:schemeClr val="tx2"/>
                </a:solidFill>
                <a:latin typeface="Times New Roman" pitchFamily="18" charset="0"/>
                <a:cs typeface="Times New Roman" pitchFamily="18" charset="0"/>
              </a:rPr>
              <a:t>Solution: The Cartesian product </a:t>
            </a:r>
            <a:r>
              <a:rPr lang="en-GB" sz="1400" i="1" dirty="0" smtClean="0">
                <a:solidFill>
                  <a:schemeClr val="tx2"/>
                </a:solidFill>
                <a:latin typeface="Times New Roman" pitchFamily="18" charset="0"/>
                <a:cs typeface="Times New Roman" pitchFamily="18" charset="0"/>
              </a:rPr>
              <a:t>A × B × C</a:t>
            </a:r>
            <a:r>
              <a:rPr lang="en-GB" sz="1400" dirty="0" smtClean="0">
                <a:solidFill>
                  <a:schemeClr val="tx2"/>
                </a:solidFill>
                <a:latin typeface="Times New Roman" pitchFamily="18" charset="0"/>
                <a:cs typeface="Times New Roman" pitchFamily="18" charset="0"/>
              </a:rPr>
              <a:t> consists of all ordered triples (</a:t>
            </a:r>
            <a:r>
              <a:rPr lang="en-GB" sz="1400" i="1" dirty="0" smtClean="0">
                <a:solidFill>
                  <a:schemeClr val="tx2"/>
                </a:solidFill>
                <a:latin typeface="Times New Roman" pitchFamily="18" charset="0"/>
                <a:cs typeface="Times New Roman" pitchFamily="18" charset="0"/>
              </a:rPr>
              <a:t>a, b, c</a:t>
            </a:r>
            <a:r>
              <a:rPr lang="en-GB" sz="1400" dirty="0" smtClean="0">
                <a:solidFill>
                  <a:schemeClr val="tx2"/>
                </a:solidFill>
                <a:latin typeface="Times New Roman" pitchFamily="18" charset="0"/>
                <a:cs typeface="Times New Roman" pitchFamily="18" charset="0"/>
              </a:rPr>
              <a:t>), where </a:t>
            </a:r>
            <a:r>
              <a:rPr lang="en-GB" sz="1400" i="1" dirty="0" smtClean="0">
                <a:solidFill>
                  <a:schemeClr val="tx2"/>
                </a:solidFill>
                <a:latin typeface="Times New Roman" pitchFamily="18" charset="0"/>
                <a:cs typeface="Times New Roman" pitchFamily="18" charset="0"/>
              </a:rPr>
              <a:t>a ∈ A</a:t>
            </a:r>
            <a:r>
              <a:rPr lang="en-GB" sz="1400" dirty="0" smtClean="0">
                <a:solidFill>
                  <a:schemeClr val="tx2"/>
                </a:solidFill>
                <a:latin typeface="Times New Roman" pitchFamily="18" charset="0"/>
                <a:cs typeface="Times New Roman" pitchFamily="18" charset="0"/>
              </a:rPr>
              <a:t>,</a:t>
            </a:r>
          </a:p>
          <a:p>
            <a:r>
              <a:rPr lang="en-GB" sz="1400" i="1" dirty="0" smtClean="0">
                <a:solidFill>
                  <a:schemeClr val="tx2"/>
                </a:solidFill>
                <a:latin typeface="Times New Roman" pitchFamily="18" charset="0"/>
                <a:cs typeface="Times New Roman" pitchFamily="18" charset="0"/>
              </a:rPr>
              <a:t>b</a:t>
            </a:r>
            <a:r>
              <a:rPr lang="en-GB" sz="1400" dirty="0" smtClean="0">
                <a:solidFill>
                  <a:schemeClr val="tx2"/>
                </a:solidFill>
                <a:latin typeface="Times New Roman" pitchFamily="18" charset="0"/>
                <a:cs typeface="Times New Roman" pitchFamily="18" charset="0"/>
              </a:rPr>
              <a:t> </a:t>
            </a:r>
            <a:r>
              <a:rPr lang="en-GB" sz="1400" i="1" dirty="0" smtClean="0">
                <a:solidFill>
                  <a:schemeClr val="tx2"/>
                </a:solidFill>
                <a:latin typeface="Times New Roman" pitchFamily="18" charset="0"/>
                <a:cs typeface="Times New Roman" pitchFamily="18" charset="0"/>
              </a:rPr>
              <a:t>∈</a:t>
            </a:r>
            <a:r>
              <a:rPr lang="en-GB" sz="1400" dirty="0" smtClean="0">
                <a:solidFill>
                  <a:schemeClr val="tx2"/>
                </a:solidFill>
                <a:latin typeface="Times New Roman" pitchFamily="18" charset="0"/>
                <a:cs typeface="Times New Roman" pitchFamily="18" charset="0"/>
              </a:rPr>
              <a:t> </a:t>
            </a:r>
            <a:r>
              <a:rPr lang="en-GB" sz="1400" i="1" dirty="0" smtClean="0">
                <a:solidFill>
                  <a:schemeClr val="tx2"/>
                </a:solidFill>
                <a:latin typeface="Times New Roman" pitchFamily="18" charset="0"/>
                <a:cs typeface="Times New Roman" pitchFamily="18" charset="0"/>
              </a:rPr>
              <a:t>B</a:t>
            </a:r>
            <a:r>
              <a:rPr lang="en-GB" sz="1400" dirty="0" smtClean="0">
                <a:solidFill>
                  <a:schemeClr val="tx2"/>
                </a:solidFill>
                <a:latin typeface="Times New Roman" pitchFamily="18" charset="0"/>
                <a:cs typeface="Times New Roman" pitchFamily="18" charset="0"/>
              </a:rPr>
              <a:t>, and </a:t>
            </a:r>
            <a:r>
              <a:rPr lang="en-GB" sz="1400" i="1" dirty="0" smtClean="0">
                <a:solidFill>
                  <a:schemeClr val="tx2"/>
                </a:solidFill>
                <a:latin typeface="Times New Roman" pitchFamily="18" charset="0"/>
                <a:cs typeface="Times New Roman" pitchFamily="18" charset="0"/>
              </a:rPr>
              <a:t>c ∈</a:t>
            </a:r>
            <a:r>
              <a:rPr lang="en-GB" sz="1400" dirty="0" smtClean="0">
                <a:solidFill>
                  <a:schemeClr val="tx2"/>
                </a:solidFill>
                <a:latin typeface="Times New Roman" pitchFamily="18" charset="0"/>
                <a:cs typeface="Times New Roman" pitchFamily="18" charset="0"/>
              </a:rPr>
              <a:t> </a:t>
            </a:r>
            <a:r>
              <a:rPr lang="en-GB" sz="1400" i="1" dirty="0" smtClean="0">
                <a:solidFill>
                  <a:schemeClr val="tx2"/>
                </a:solidFill>
                <a:latin typeface="Times New Roman" pitchFamily="18" charset="0"/>
                <a:cs typeface="Times New Roman" pitchFamily="18" charset="0"/>
              </a:rPr>
              <a:t>C</a:t>
            </a:r>
            <a:r>
              <a:rPr lang="en-GB" sz="1400" dirty="0" smtClean="0">
                <a:solidFill>
                  <a:schemeClr val="tx2"/>
                </a:solidFill>
                <a:latin typeface="Times New Roman" pitchFamily="18" charset="0"/>
                <a:cs typeface="Times New Roman" pitchFamily="18" charset="0"/>
              </a:rPr>
              <a:t>. Hence,</a:t>
            </a:r>
          </a:p>
          <a:p>
            <a:r>
              <a:rPr lang="pt-BR" sz="1400" i="1" dirty="0" smtClean="0">
                <a:solidFill>
                  <a:schemeClr val="tx2"/>
                </a:solidFill>
                <a:latin typeface="Times New Roman" pitchFamily="18" charset="0"/>
                <a:cs typeface="Times New Roman" pitchFamily="18" charset="0"/>
              </a:rPr>
              <a:t>A × B × C </a:t>
            </a:r>
            <a:r>
              <a:rPr lang="pt-BR" sz="1400" dirty="0" smtClean="0">
                <a:solidFill>
                  <a:schemeClr val="tx2"/>
                </a:solidFill>
                <a:latin typeface="Times New Roman" pitchFamily="18" charset="0"/>
                <a:cs typeface="Times New Roman" pitchFamily="18" charset="0"/>
              </a:rPr>
              <a:t>= {(0, 1, 0), (0, 1, 1), (0, 1, 2), (0, 2, 0), (0, 2, 1), (0, 2, 2),</a:t>
            </a:r>
          </a:p>
          <a:p>
            <a:r>
              <a:rPr lang="en-GB" sz="1400" dirty="0" smtClean="0">
                <a:solidFill>
                  <a:schemeClr val="tx2"/>
                </a:solidFill>
                <a:latin typeface="Times New Roman" pitchFamily="18" charset="0"/>
                <a:cs typeface="Times New Roman" pitchFamily="18" charset="0"/>
              </a:rPr>
              <a:t>(1, 1, 0), (1, 1, 1), (1, 1, 2), (1, 2, 0), (1, 2, 1), (1, 2, 2)}.</a:t>
            </a:r>
            <a:endParaRPr lang="en-GB" sz="1400" dirty="0">
              <a:solidFill>
                <a:schemeClr val="tx2"/>
              </a:solidFill>
              <a:latin typeface="Times New Roman" pitchFamily="18" charset="0"/>
              <a:cs typeface="Times New Roman" pitchFamily="18" charset="0"/>
            </a:endParaRPr>
          </a:p>
        </p:txBody>
      </p:sp>
      <p:sp>
        <p:nvSpPr>
          <p:cNvPr id="7" name="Rectangle 6"/>
          <p:cNvSpPr/>
          <p:nvPr/>
        </p:nvSpPr>
        <p:spPr>
          <a:xfrm>
            <a:off x="3257006" y="5318649"/>
            <a:ext cx="6096000" cy="923330"/>
          </a:xfrm>
          <a:prstGeom prst="rect">
            <a:avLst/>
          </a:prstGeom>
        </p:spPr>
        <p:txBody>
          <a:bodyPr>
            <a:spAutoFit/>
          </a:bodyPr>
          <a:lstStyle/>
          <a:p>
            <a:r>
              <a:rPr lang="en-US" dirty="0" smtClean="0">
                <a:solidFill>
                  <a:schemeClr val="tx2"/>
                </a:solidFill>
                <a:latin typeface="Times New Roman" pitchFamily="18" charset="0"/>
                <a:cs typeface="Times New Roman" pitchFamily="18" charset="0"/>
              </a:rPr>
              <a:t>If </a:t>
            </a:r>
            <a:r>
              <a:rPr lang="en-US" i="1" dirty="0" smtClean="0">
                <a:solidFill>
                  <a:schemeClr val="tx2"/>
                </a:solidFill>
                <a:latin typeface="Times New Roman" pitchFamily="18" charset="0"/>
                <a:cs typeface="Times New Roman" pitchFamily="18" charset="0"/>
              </a:rPr>
              <a:t>A = Ø </a:t>
            </a:r>
            <a:r>
              <a:rPr lang="en-US" dirty="0" smtClean="0">
                <a:solidFill>
                  <a:schemeClr val="tx2"/>
                </a:solidFill>
                <a:latin typeface="Times New Roman" pitchFamily="18" charset="0"/>
                <a:cs typeface="Times New Roman" pitchFamily="18" charset="0"/>
              </a:rPr>
              <a:t>and </a:t>
            </a:r>
            <a:r>
              <a:rPr lang="en-US" i="1" dirty="0" smtClean="0">
                <a:solidFill>
                  <a:schemeClr val="tx2"/>
                </a:solidFill>
                <a:latin typeface="Times New Roman" pitchFamily="18" charset="0"/>
                <a:cs typeface="Times New Roman" pitchFamily="18" charset="0"/>
              </a:rPr>
              <a:t>B</a:t>
            </a:r>
            <a:r>
              <a:rPr lang="en-US" dirty="0" smtClean="0">
                <a:solidFill>
                  <a:schemeClr val="tx2"/>
                </a:solidFill>
                <a:latin typeface="Times New Roman" pitchFamily="18" charset="0"/>
                <a:cs typeface="Times New Roman" pitchFamily="18" charset="0"/>
              </a:rPr>
              <a:t> = {2, 4}. Find </a:t>
            </a:r>
            <a:r>
              <a:rPr lang="en-GB" i="1" dirty="0" smtClean="0">
                <a:solidFill>
                  <a:schemeClr val="tx2"/>
                </a:solidFill>
                <a:latin typeface="Times New Roman" pitchFamily="18" charset="0"/>
                <a:cs typeface="Times New Roman" pitchFamily="18" charset="0"/>
              </a:rPr>
              <a:t>A × B </a:t>
            </a:r>
            <a:r>
              <a:rPr lang="en-GB" dirty="0" smtClean="0">
                <a:solidFill>
                  <a:schemeClr val="tx2"/>
                </a:solidFill>
                <a:latin typeface="Times New Roman" pitchFamily="18" charset="0"/>
                <a:cs typeface="Times New Roman" pitchFamily="18" charset="0"/>
              </a:rPr>
              <a:t>and</a:t>
            </a:r>
            <a:r>
              <a:rPr lang="en-GB" i="1" dirty="0" smtClean="0">
                <a:solidFill>
                  <a:schemeClr val="tx2"/>
                </a:solidFill>
                <a:latin typeface="Times New Roman" pitchFamily="18" charset="0"/>
                <a:cs typeface="Times New Roman" pitchFamily="18" charset="0"/>
              </a:rPr>
              <a:t> B × A</a:t>
            </a:r>
          </a:p>
          <a:p>
            <a:endParaRPr lang="en-GB" i="1" dirty="0" smtClean="0">
              <a:solidFill>
                <a:schemeClr val="tx2"/>
              </a:solidFill>
              <a:latin typeface="Times New Roman" pitchFamily="18" charset="0"/>
              <a:cs typeface="Times New Roman" pitchFamily="18" charset="0"/>
            </a:endParaRPr>
          </a:p>
          <a:p>
            <a:r>
              <a:rPr lang="en-GB" dirty="0" smtClean="0">
                <a:solidFill>
                  <a:schemeClr val="tx2"/>
                </a:solidFill>
                <a:latin typeface="Times New Roman" pitchFamily="18" charset="0"/>
                <a:cs typeface="Times New Roman" pitchFamily="18" charset="0"/>
              </a:rPr>
              <a:t>Ans</a:t>
            </a:r>
            <a:r>
              <a:rPr lang="en-GB" i="1" dirty="0" smtClean="0">
                <a:solidFill>
                  <a:schemeClr val="tx2"/>
                </a:solidFill>
                <a:latin typeface="Times New Roman" pitchFamily="18" charset="0"/>
                <a:cs typeface="Times New Roman" pitchFamily="18" charset="0"/>
              </a:rPr>
              <a:t>. A × B </a:t>
            </a:r>
            <a:r>
              <a:rPr lang="en-GB" dirty="0" smtClean="0">
                <a:solidFill>
                  <a:schemeClr val="tx2"/>
                </a:solidFill>
                <a:latin typeface="Times New Roman" pitchFamily="18" charset="0"/>
                <a:cs typeface="Times New Roman" pitchFamily="18" charset="0"/>
              </a:rPr>
              <a:t>= </a:t>
            </a:r>
            <a:r>
              <a:rPr lang="en-GB" i="1" dirty="0" smtClean="0">
                <a:solidFill>
                  <a:schemeClr val="tx2"/>
                </a:solidFill>
                <a:latin typeface="Times New Roman" pitchFamily="18" charset="0"/>
                <a:cs typeface="Times New Roman" pitchFamily="18" charset="0"/>
              </a:rPr>
              <a:t>B × A = </a:t>
            </a:r>
            <a:r>
              <a:rPr lang="en-US" dirty="0" smtClean="0">
                <a:solidFill>
                  <a:schemeClr val="tx2"/>
                </a:solidFill>
                <a:latin typeface="Times New Roman" pitchFamily="18" charset="0"/>
                <a:cs typeface="Times New Roman" pitchFamily="18" charset="0"/>
              </a:rPr>
              <a:t>Ø</a:t>
            </a:r>
            <a:endParaRPr lang="en-US" dirty="0">
              <a:solidFill>
                <a:schemeClr val="tx2"/>
              </a:solidFill>
              <a:latin typeface="Times New Roman" pitchFamily="18" charset="0"/>
              <a:cs typeface="Times New Roman" pitchFamily="18" charset="0"/>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4"/>
          <p:cNvSpPr txBox="1">
            <a:spLocks noChangeArrowheads="1"/>
          </p:cNvSpPr>
          <p:nvPr/>
        </p:nvSpPr>
        <p:spPr bwMode="auto">
          <a:xfrm>
            <a:off x="640080" y="1"/>
            <a:ext cx="11043920" cy="2031325"/>
          </a:xfrm>
          <a:prstGeom prst="rect">
            <a:avLst/>
          </a:prstGeom>
          <a:noFill/>
          <a:ln w="9525">
            <a:noFill/>
            <a:miter lim="800000"/>
            <a:headEnd/>
            <a:tailEnd/>
          </a:ln>
        </p:spPr>
        <p:txBody>
          <a:bodyPr wrap="square">
            <a:spAutoFit/>
          </a:bodyPr>
          <a:lstStyle/>
          <a:p>
            <a:r>
              <a:rPr lang="en-US" dirty="0">
                <a:solidFill>
                  <a:schemeClr val="tx2"/>
                </a:solidFill>
              </a:rPr>
              <a:t>Example-10</a:t>
            </a:r>
          </a:p>
          <a:p>
            <a:r>
              <a:rPr lang="en-US" dirty="0">
                <a:solidFill>
                  <a:schemeClr val="tx2"/>
                </a:solidFill>
              </a:rPr>
              <a:t>Given </a:t>
            </a:r>
            <a:r>
              <a:rPr lang="en-US" i="1" dirty="0">
                <a:solidFill>
                  <a:schemeClr val="tx2"/>
                </a:solidFill>
              </a:rPr>
              <a:t>A </a:t>
            </a:r>
            <a:r>
              <a:rPr lang="en-US" dirty="0">
                <a:solidFill>
                  <a:schemeClr val="tx2"/>
                </a:solidFill>
              </a:rPr>
              <a: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 and </a:t>
            </a:r>
            <a:r>
              <a:rPr lang="en-US" i="1" dirty="0">
                <a:solidFill>
                  <a:schemeClr val="tx2"/>
                </a:solidFill>
              </a:rPr>
              <a:t>B </a:t>
            </a:r>
            <a:r>
              <a:rPr lang="en-US" dirty="0">
                <a:solidFill>
                  <a:schemeClr val="tx2"/>
                </a:solidFill>
              </a:rPr>
              <a:t>= {</a:t>
            </a:r>
            <a:r>
              <a:rPr lang="en-US" i="1" dirty="0">
                <a:solidFill>
                  <a:schemeClr val="tx2"/>
                </a:solidFill>
              </a:rPr>
              <a:t>x, y, z</a:t>
            </a:r>
            <a:r>
              <a:rPr lang="en-US" dirty="0">
                <a:solidFill>
                  <a:schemeClr val="tx2"/>
                </a:solidFill>
              </a:rPr>
              <a:t>}. Let </a:t>
            </a:r>
            <a:r>
              <a:rPr lang="en-US" i="1" dirty="0">
                <a:solidFill>
                  <a:schemeClr val="tx2"/>
                </a:solidFill>
              </a:rPr>
              <a:t>R </a:t>
            </a:r>
            <a:r>
              <a:rPr lang="en-US" dirty="0">
                <a:solidFill>
                  <a:schemeClr val="tx2"/>
                </a:solidFill>
              </a:rPr>
              <a:t>be the following relation from </a:t>
            </a:r>
            <a:r>
              <a:rPr lang="en-US" i="1" dirty="0">
                <a:solidFill>
                  <a:schemeClr val="tx2"/>
                </a:solidFill>
              </a:rPr>
              <a:t>A </a:t>
            </a:r>
            <a:r>
              <a:rPr lang="en-US" dirty="0">
                <a:solidFill>
                  <a:schemeClr val="tx2"/>
                </a:solidFill>
              </a:rPr>
              <a:t>to </a:t>
            </a:r>
            <a:r>
              <a:rPr lang="en-US" i="1" dirty="0">
                <a:solidFill>
                  <a:schemeClr val="tx2"/>
                </a:solidFill>
              </a:rPr>
              <a:t>B</a:t>
            </a:r>
            <a:r>
              <a:rPr lang="en-US" dirty="0">
                <a:solidFill>
                  <a:schemeClr val="tx2"/>
                </a:solidFill>
              </a:rPr>
              <a:t>:</a:t>
            </a:r>
          </a:p>
          <a:p>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y), (</a:t>
            </a:r>
            <a:r>
              <a:rPr lang="en-US" dirty="0">
                <a:solidFill>
                  <a:schemeClr val="tx2"/>
                </a:solidFill>
              </a:rPr>
              <a:t>1</a:t>
            </a:r>
            <a:r>
              <a:rPr lang="en-US" i="1" dirty="0">
                <a:solidFill>
                  <a:schemeClr val="tx2"/>
                </a:solidFill>
              </a:rPr>
              <a:t>, z), (</a:t>
            </a:r>
            <a:r>
              <a:rPr lang="en-US" dirty="0">
                <a:solidFill>
                  <a:schemeClr val="tx2"/>
                </a:solidFill>
              </a:rPr>
              <a:t>3</a:t>
            </a:r>
            <a:r>
              <a:rPr lang="en-US" i="1" dirty="0">
                <a:solidFill>
                  <a:schemeClr val="tx2"/>
                </a:solidFill>
              </a:rPr>
              <a:t>, y), (</a:t>
            </a:r>
            <a:r>
              <a:rPr lang="en-US" dirty="0">
                <a:solidFill>
                  <a:schemeClr val="tx2"/>
                </a:solidFill>
              </a:rPr>
              <a:t>4</a:t>
            </a:r>
            <a:r>
              <a:rPr lang="en-US" i="1" dirty="0">
                <a:solidFill>
                  <a:schemeClr val="tx2"/>
                </a:solidFill>
              </a:rPr>
              <a:t>, x), (</a:t>
            </a:r>
            <a:r>
              <a:rPr lang="en-US" dirty="0">
                <a:solidFill>
                  <a:schemeClr val="tx2"/>
                </a:solidFill>
              </a:rPr>
              <a:t>4</a:t>
            </a:r>
            <a:r>
              <a:rPr lang="en-US" i="1" dirty="0">
                <a:solidFill>
                  <a:schemeClr val="tx2"/>
                </a:solidFill>
              </a:rPr>
              <a:t>, z)</a:t>
            </a:r>
            <a:r>
              <a:rPr lang="en-US" dirty="0">
                <a:solidFill>
                  <a:schemeClr val="tx2"/>
                </a:solidFill>
              </a:rPr>
              <a:t>}</a:t>
            </a:r>
          </a:p>
          <a:p>
            <a:r>
              <a:rPr lang="en-US" dirty="0">
                <a:solidFill>
                  <a:schemeClr val="tx2"/>
                </a:solidFill>
              </a:rPr>
              <a:t>(</a:t>
            </a:r>
            <a:r>
              <a:rPr lang="en-US" i="1" dirty="0">
                <a:solidFill>
                  <a:schemeClr val="tx2"/>
                </a:solidFill>
              </a:rPr>
              <a:t>a</a:t>
            </a:r>
            <a:r>
              <a:rPr lang="en-US" dirty="0">
                <a:solidFill>
                  <a:schemeClr val="tx2"/>
                </a:solidFill>
              </a:rPr>
              <a:t>) Determine the matrix of the relation.</a:t>
            </a:r>
          </a:p>
          <a:p>
            <a:r>
              <a:rPr lang="en-US" dirty="0">
                <a:solidFill>
                  <a:schemeClr val="tx2"/>
                </a:solidFill>
              </a:rPr>
              <a:t>(</a:t>
            </a:r>
            <a:r>
              <a:rPr lang="en-US" i="1" dirty="0">
                <a:solidFill>
                  <a:schemeClr val="tx2"/>
                </a:solidFill>
              </a:rPr>
              <a:t>b</a:t>
            </a:r>
            <a:r>
              <a:rPr lang="en-US" dirty="0">
                <a:solidFill>
                  <a:schemeClr val="tx2"/>
                </a:solidFill>
              </a:rPr>
              <a:t>) Draw the arrow diagram of </a:t>
            </a:r>
            <a:r>
              <a:rPr lang="en-US" i="1" dirty="0">
                <a:solidFill>
                  <a:schemeClr val="tx2"/>
                </a:solidFill>
              </a:rPr>
              <a:t>R</a:t>
            </a:r>
            <a:r>
              <a:rPr lang="en-US" dirty="0">
                <a:solidFill>
                  <a:schemeClr val="tx2"/>
                </a:solidFill>
              </a:rPr>
              <a:t>.</a:t>
            </a:r>
          </a:p>
          <a:p>
            <a:r>
              <a:rPr lang="en-US" dirty="0">
                <a:solidFill>
                  <a:schemeClr val="tx2"/>
                </a:solidFill>
              </a:rPr>
              <a:t>(</a:t>
            </a:r>
            <a:r>
              <a:rPr lang="en-US" i="1" dirty="0">
                <a:solidFill>
                  <a:schemeClr val="tx2"/>
                </a:solidFill>
              </a:rPr>
              <a:t>c</a:t>
            </a:r>
            <a:r>
              <a:rPr lang="en-US" dirty="0">
                <a:solidFill>
                  <a:schemeClr val="tx2"/>
                </a:solidFill>
              </a:rPr>
              <a:t>) Find the inverse relation </a:t>
            </a:r>
            <a:r>
              <a:rPr lang="en-US" i="1" dirty="0">
                <a:solidFill>
                  <a:schemeClr val="tx2"/>
                </a:solidFill>
              </a:rPr>
              <a:t>R</a:t>
            </a:r>
            <a:r>
              <a:rPr lang="en-US" dirty="0">
                <a:solidFill>
                  <a:schemeClr val="tx2"/>
                </a:solidFill>
              </a:rPr>
              <a:t>−1 of </a:t>
            </a:r>
            <a:r>
              <a:rPr lang="en-US" i="1" dirty="0">
                <a:solidFill>
                  <a:schemeClr val="tx2"/>
                </a:solidFill>
              </a:rPr>
              <a:t>R</a:t>
            </a:r>
            <a:r>
              <a:rPr lang="en-US" dirty="0">
                <a:solidFill>
                  <a:schemeClr val="tx2"/>
                </a:solidFill>
              </a:rPr>
              <a:t>.</a:t>
            </a:r>
          </a:p>
          <a:p>
            <a:r>
              <a:rPr lang="en-US" dirty="0">
                <a:solidFill>
                  <a:schemeClr val="tx2"/>
                </a:solidFill>
              </a:rPr>
              <a:t>(</a:t>
            </a:r>
            <a:r>
              <a:rPr lang="en-US" i="1" dirty="0">
                <a:solidFill>
                  <a:schemeClr val="tx2"/>
                </a:solidFill>
              </a:rPr>
              <a:t>d</a:t>
            </a:r>
            <a:r>
              <a:rPr lang="en-US" dirty="0">
                <a:solidFill>
                  <a:schemeClr val="tx2"/>
                </a:solidFill>
              </a:rPr>
              <a:t>) Determine the domain and range of </a:t>
            </a:r>
            <a:r>
              <a:rPr lang="en-US" i="1" dirty="0">
                <a:solidFill>
                  <a:schemeClr val="tx2"/>
                </a:solidFill>
              </a:rPr>
              <a:t>R</a:t>
            </a:r>
            <a:r>
              <a:rPr lang="en-US" dirty="0">
                <a:solidFill>
                  <a:schemeClr val="tx2"/>
                </a:solidFill>
              </a:rPr>
              <a:t>.</a:t>
            </a:r>
          </a:p>
        </p:txBody>
      </p:sp>
      <p:graphicFrame>
        <p:nvGraphicFramePr>
          <p:cNvPr id="6146" name="Object 5"/>
          <p:cNvGraphicFramePr>
            <a:graphicFrameLocks noChangeAspect="1"/>
          </p:cNvGraphicFramePr>
          <p:nvPr>
            <p:ph/>
          </p:nvPr>
        </p:nvGraphicFramePr>
        <p:xfrm>
          <a:off x="339634" y="2076994"/>
          <a:ext cx="8144031" cy="2560320"/>
        </p:xfrm>
        <a:graphic>
          <a:graphicData uri="http://schemas.openxmlformats.org/presentationml/2006/ole">
            <p:oleObj spid="_x0000_s29698" name="Bitmap Image" r:id="rId3" imgW="4885714" imgH="2048161" progId="PBrush">
              <p:embed/>
            </p:oleObj>
          </a:graphicData>
        </a:graphic>
      </p:graphicFrame>
      <p:sp>
        <p:nvSpPr>
          <p:cNvPr id="4" name="Text Box 4"/>
          <p:cNvSpPr txBox="1">
            <a:spLocks noChangeArrowheads="1"/>
          </p:cNvSpPr>
          <p:nvPr/>
        </p:nvSpPr>
        <p:spPr bwMode="auto">
          <a:xfrm>
            <a:off x="409303" y="4613367"/>
            <a:ext cx="11582400" cy="2031325"/>
          </a:xfrm>
          <a:prstGeom prst="rect">
            <a:avLst/>
          </a:prstGeom>
          <a:noFill/>
          <a:ln w="9525">
            <a:noFill/>
            <a:miter lim="800000"/>
            <a:headEnd/>
            <a:tailEnd/>
          </a:ln>
        </p:spPr>
        <p:txBody>
          <a:bodyPr>
            <a:spAutoFit/>
          </a:bodyPr>
          <a:lstStyle/>
          <a:p>
            <a:r>
              <a:rPr lang="en-US" dirty="0">
                <a:solidFill>
                  <a:schemeClr val="tx2"/>
                </a:solidFill>
              </a:rPr>
              <a:t>(</a:t>
            </a:r>
            <a:r>
              <a:rPr lang="en-US" i="1" dirty="0">
                <a:solidFill>
                  <a:schemeClr val="tx2"/>
                </a:solidFill>
              </a:rPr>
              <a:t>c</a:t>
            </a:r>
            <a:r>
              <a:rPr lang="en-US" dirty="0">
                <a:solidFill>
                  <a:schemeClr val="tx2"/>
                </a:solidFill>
              </a:rPr>
              <a:t>) Reverse the ordered pairs of </a:t>
            </a:r>
            <a:r>
              <a:rPr lang="en-US" i="1" dirty="0">
                <a:solidFill>
                  <a:schemeClr val="tx2"/>
                </a:solidFill>
              </a:rPr>
              <a:t>R </a:t>
            </a:r>
            <a:r>
              <a:rPr lang="en-US" dirty="0">
                <a:solidFill>
                  <a:schemeClr val="tx2"/>
                </a:solidFill>
              </a:rPr>
              <a:t>to obtain </a:t>
            </a:r>
            <a:r>
              <a:rPr lang="en-US" i="1" dirty="0">
                <a:solidFill>
                  <a:schemeClr val="tx2"/>
                </a:solidFill>
              </a:rPr>
              <a:t>R</a:t>
            </a:r>
            <a:r>
              <a:rPr lang="en-US" baseline="30000" dirty="0">
                <a:solidFill>
                  <a:schemeClr val="tx2"/>
                </a:solidFill>
              </a:rPr>
              <a:t>−1</a:t>
            </a:r>
            <a:r>
              <a:rPr lang="en-US" dirty="0">
                <a:solidFill>
                  <a:schemeClr val="tx2"/>
                </a:solidFill>
              </a:rPr>
              <a:t>:</a:t>
            </a:r>
          </a:p>
          <a:p>
            <a:r>
              <a:rPr lang="en-US" i="1" dirty="0">
                <a:solidFill>
                  <a:schemeClr val="tx2"/>
                </a:solidFill>
              </a:rPr>
              <a:t>R</a:t>
            </a:r>
            <a:r>
              <a:rPr lang="en-US" baseline="30000" dirty="0">
                <a:solidFill>
                  <a:schemeClr val="tx2"/>
                </a:solidFill>
              </a:rPr>
              <a:t>−1</a:t>
            </a:r>
            <a:r>
              <a:rPr lang="en-US" dirty="0">
                <a:solidFill>
                  <a:schemeClr val="tx2"/>
                </a:solidFill>
              </a:rPr>
              <a:t> = {</a:t>
            </a:r>
            <a:r>
              <a:rPr lang="en-US" i="1" dirty="0">
                <a:solidFill>
                  <a:schemeClr val="tx2"/>
                </a:solidFill>
              </a:rPr>
              <a:t>(y, </a:t>
            </a:r>
            <a:r>
              <a:rPr lang="en-US" dirty="0">
                <a:solidFill>
                  <a:schemeClr val="tx2"/>
                </a:solidFill>
              </a:rPr>
              <a:t>1</a:t>
            </a:r>
            <a:r>
              <a:rPr lang="en-US" i="1" dirty="0">
                <a:solidFill>
                  <a:schemeClr val="tx2"/>
                </a:solidFill>
              </a:rPr>
              <a:t>), (z, </a:t>
            </a:r>
            <a:r>
              <a:rPr lang="en-US" dirty="0">
                <a:solidFill>
                  <a:schemeClr val="tx2"/>
                </a:solidFill>
              </a:rPr>
              <a:t>1</a:t>
            </a:r>
            <a:r>
              <a:rPr lang="en-US" i="1" dirty="0">
                <a:solidFill>
                  <a:schemeClr val="tx2"/>
                </a:solidFill>
              </a:rPr>
              <a:t>), (y, </a:t>
            </a:r>
            <a:r>
              <a:rPr lang="en-US" dirty="0">
                <a:solidFill>
                  <a:schemeClr val="tx2"/>
                </a:solidFill>
              </a:rPr>
              <a:t>3</a:t>
            </a:r>
            <a:r>
              <a:rPr lang="en-US" i="1" dirty="0">
                <a:solidFill>
                  <a:schemeClr val="tx2"/>
                </a:solidFill>
              </a:rPr>
              <a:t>), (x, </a:t>
            </a:r>
            <a:r>
              <a:rPr lang="en-US" dirty="0">
                <a:solidFill>
                  <a:schemeClr val="tx2"/>
                </a:solidFill>
              </a:rPr>
              <a:t>4</a:t>
            </a:r>
            <a:r>
              <a:rPr lang="en-US" i="1" dirty="0">
                <a:solidFill>
                  <a:schemeClr val="tx2"/>
                </a:solidFill>
              </a:rPr>
              <a:t>), (z, </a:t>
            </a:r>
            <a:r>
              <a:rPr lang="en-US" dirty="0">
                <a:solidFill>
                  <a:schemeClr val="tx2"/>
                </a:solidFill>
              </a:rPr>
              <a:t>4</a:t>
            </a:r>
            <a:r>
              <a:rPr lang="en-US" i="1" dirty="0">
                <a:solidFill>
                  <a:schemeClr val="tx2"/>
                </a:solidFill>
              </a:rPr>
              <a:t>)</a:t>
            </a:r>
            <a:r>
              <a:rPr lang="en-US" dirty="0">
                <a:solidFill>
                  <a:schemeClr val="tx2"/>
                </a:solidFill>
              </a:rPr>
              <a:t>}</a:t>
            </a:r>
          </a:p>
          <a:p>
            <a:r>
              <a:rPr lang="en-US" dirty="0">
                <a:solidFill>
                  <a:schemeClr val="tx2"/>
                </a:solidFill>
              </a:rPr>
              <a:t>Observe that by reversing the arrows in Fig. 2.6(</a:t>
            </a:r>
            <a:r>
              <a:rPr lang="en-US" i="1" dirty="0">
                <a:solidFill>
                  <a:schemeClr val="tx2"/>
                </a:solidFill>
              </a:rPr>
              <a:t>b</a:t>
            </a:r>
            <a:r>
              <a:rPr lang="en-US" dirty="0">
                <a:solidFill>
                  <a:schemeClr val="tx2"/>
                </a:solidFill>
              </a:rPr>
              <a:t>), we obtain the arrow diagram of </a:t>
            </a:r>
            <a:r>
              <a:rPr lang="en-US" i="1" dirty="0">
                <a:solidFill>
                  <a:schemeClr val="tx2"/>
                </a:solidFill>
              </a:rPr>
              <a:t>R</a:t>
            </a:r>
            <a:r>
              <a:rPr lang="en-US" baseline="30000" dirty="0">
                <a:solidFill>
                  <a:schemeClr val="tx2"/>
                </a:solidFill>
              </a:rPr>
              <a:t>−1</a:t>
            </a:r>
            <a:r>
              <a:rPr lang="en-US" dirty="0">
                <a:solidFill>
                  <a:schemeClr val="tx2"/>
                </a:solidFill>
              </a:rPr>
              <a:t>.</a:t>
            </a:r>
          </a:p>
          <a:p>
            <a:r>
              <a:rPr lang="en-US" dirty="0">
                <a:solidFill>
                  <a:schemeClr val="tx2"/>
                </a:solidFill>
              </a:rPr>
              <a:t>(</a:t>
            </a:r>
            <a:r>
              <a:rPr lang="en-US" i="1" dirty="0">
                <a:solidFill>
                  <a:schemeClr val="tx2"/>
                </a:solidFill>
              </a:rPr>
              <a:t>d</a:t>
            </a:r>
            <a:r>
              <a:rPr lang="en-US" dirty="0">
                <a:solidFill>
                  <a:schemeClr val="tx2"/>
                </a:solidFill>
              </a:rPr>
              <a:t>) The domain of </a:t>
            </a:r>
            <a:r>
              <a:rPr lang="en-US" i="1" dirty="0">
                <a:solidFill>
                  <a:schemeClr val="tx2"/>
                </a:solidFill>
              </a:rPr>
              <a:t>R</a:t>
            </a:r>
            <a:r>
              <a:rPr lang="en-US" dirty="0">
                <a:solidFill>
                  <a:schemeClr val="tx2"/>
                </a:solidFill>
              </a:rPr>
              <a:t>, Dom</a:t>
            </a:r>
            <a:r>
              <a:rPr lang="en-US" i="1" dirty="0">
                <a:solidFill>
                  <a:schemeClr val="tx2"/>
                </a:solidFill>
              </a:rPr>
              <a:t>(R)</a:t>
            </a:r>
            <a:r>
              <a:rPr lang="en-US" dirty="0">
                <a:solidFill>
                  <a:schemeClr val="tx2"/>
                </a:solidFill>
              </a:rPr>
              <a:t>, consists of the first elements of the ordered pairs of </a:t>
            </a:r>
            <a:r>
              <a:rPr lang="en-US" i="1" dirty="0">
                <a:solidFill>
                  <a:schemeClr val="tx2"/>
                </a:solidFill>
              </a:rPr>
              <a:t>R</a:t>
            </a:r>
            <a:r>
              <a:rPr lang="en-US" dirty="0">
                <a:solidFill>
                  <a:schemeClr val="tx2"/>
                </a:solidFill>
              </a:rPr>
              <a:t>, and the range of </a:t>
            </a:r>
            <a:r>
              <a:rPr lang="en-US" i="1" dirty="0">
                <a:solidFill>
                  <a:schemeClr val="tx2"/>
                </a:solidFill>
              </a:rPr>
              <a:t>R</a:t>
            </a:r>
            <a:r>
              <a:rPr lang="en-US" dirty="0">
                <a:solidFill>
                  <a:schemeClr val="tx2"/>
                </a:solidFill>
              </a:rPr>
              <a:t>, Ran</a:t>
            </a:r>
            <a:r>
              <a:rPr lang="en-US" i="1" dirty="0">
                <a:solidFill>
                  <a:schemeClr val="tx2"/>
                </a:solidFill>
              </a:rPr>
              <a:t>(R)</a:t>
            </a:r>
            <a:r>
              <a:rPr lang="en-US" dirty="0">
                <a:solidFill>
                  <a:schemeClr val="tx2"/>
                </a:solidFill>
              </a:rPr>
              <a:t>,</a:t>
            </a:r>
          </a:p>
          <a:p>
            <a:r>
              <a:rPr lang="en-US" dirty="0">
                <a:solidFill>
                  <a:schemeClr val="tx2"/>
                </a:solidFill>
              </a:rPr>
              <a:t>consists of the second elements. Thus,</a:t>
            </a:r>
          </a:p>
          <a:p>
            <a:r>
              <a:rPr lang="en-US" dirty="0">
                <a:solidFill>
                  <a:schemeClr val="tx2"/>
                </a:solidFill>
              </a:rPr>
              <a:t>Dom</a:t>
            </a:r>
            <a:r>
              <a:rPr lang="en-US" i="1" dirty="0">
                <a:solidFill>
                  <a:schemeClr val="tx2"/>
                </a:solidFill>
              </a:rPr>
              <a:t>(R) </a:t>
            </a:r>
            <a:r>
              <a:rPr lang="en-US" dirty="0">
                <a:solidFill>
                  <a:schemeClr val="tx2"/>
                </a:solidFill>
              </a:rPr>
              <a:t>= {1</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 and Ran</a:t>
            </a:r>
            <a:r>
              <a:rPr lang="en-US" i="1" dirty="0">
                <a:solidFill>
                  <a:schemeClr val="tx2"/>
                </a:solidFill>
              </a:rPr>
              <a:t>(R) </a:t>
            </a:r>
            <a:r>
              <a:rPr lang="en-US" dirty="0">
                <a:solidFill>
                  <a:schemeClr val="tx2"/>
                </a:solidFill>
              </a:rPr>
              <a:t>= {</a:t>
            </a:r>
            <a:r>
              <a:rPr lang="en-US" i="1" dirty="0">
                <a:solidFill>
                  <a:schemeClr val="tx2"/>
                </a:solidFill>
              </a:rPr>
              <a:t>x, y, z</a:t>
            </a:r>
            <a:r>
              <a:rPr lang="en-US" dirty="0">
                <a:solidFill>
                  <a:schemeClr val="tx2"/>
                </a:solidFill>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4"/>
          <p:cNvSpPr txBox="1">
            <a:spLocks noChangeArrowheads="1"/>
          </p:cNvSpPr>
          <p:nvPr/>
        </p:nvSpPr>
        <p:spPr bwMode="auto">
          <a:xfrm>
            <a:off x="406400" y="1"/>
            <a:ext cx="11277600" cy="2862263"/>
          </a:xfrm>
          <a:prstGeom prst="rect">
            <a:avLst/>
          </a:prstGeom>
          <a:noFill/>
          <a:ln w="9525">
            <a:noFill/>
            <a:miter lim="800000"/>
            <a:headEnd/>
            <a:tailEnd/>
          </a:ln>
        </p:spPr>
        <p:txBody>
          <a:bodyPr>
            <a:spAutoFit/>
          </a:bodyPr>
          <a:lstStyle/>
          <a:p>
            <a:r>
              <a:rPr lang="en-US" sz="2000" dirty="0">
                <a:solidFill>
                  <a:schemeClr val="tx2"/>
                </a:solidFill>
              </a:rPr>
              <a:t>Example-11</a:t>
            </a:r>
          </a:p>
          <a:p>
            <a:r>
              <a:rPr lang="en-US" sz="2000" dirty="0">
                <a:solidFill>
                  <a:schemeClr val="tx2"/>
                </a:solidFill>
              </a:rPr>
              <a:t>Let </a:t>
            </a:r>
            <a:r>
              <a:rPr lang="en-US" sz="2000" i="1" dirty="0">
                <a:solidFill>
                  <a:schemeClr val="tx2"/>
                </a:solidFill>
              </a:rPr>
              <a:t>A </a:t>
            </a:r>
            <a:r>
              <a:rPr lang="en-US" sz="2000" dirty="0">
                <a:solidFill>
                  <a:schemeClr val="tx2"/>
                </a:solidFill>
              </a:rPr>
              <a:t>= {1</a:t>
            </a:r>
            <a:r>
              <a:rPr lang="en-US" sz="2000" i="1" dirty="0">
                <a:solidFill>
                  <a:schemeClr val="tx2"/>
                </a:solidFill>
              </a:rPr>
              <a:t>, </a:t>
            </a:r>
            <a:r>
              <a:rPr lang="en-US" sz="2000" dirty="0">
                <a:solidFill>
                  <a:schemeClr val="tx2"/>
                </a:solidFill>
              </a:rPr>
              <a:t>2</a:t>
            </a:r>
            <a:r>
              <a:rPr lang="en-US" sz="2000" i="1" dirty="0">
                <a:solidFill>
                  <a:schemeClr val="tx2"/>
                </a:solidFill>
              </a:rPr>
              <a:t>, </a:t>
            </a:r>
            <a:r>
              <a:rPr lang="en-US" sz="2000" dirty="0">
                <a:solidFill>
                  <a:schemeClr val="tx2"/>
                </a:solidFill>
              </a:rPr>
              <a:t>3}</a:t>
            </a:r>
            <a:r>
              <a:rPr lang="en-US" sz="2000" i="1" dirty="0">
                <a:solidFill>
                  <a:schemeClr val="tx2"/>
                </a:solidFill>
              </a:rPr>
              <a:t>,B </a:t>
            </a:r>
            <a:r>
              <a:rPr lang="en-US" sz="2000" dirty="0">
                <a:solidFill>
                  <a:schemeClr val="tx2"/>
                </a:solidFill>
              </a:rPr>
              <a:t>= {</a:t>
            </a:r>
            <a:r>
              <a:rPr lang="en-US" sz="2000" i="1" dirty="0">
                <a:solidFill>
                  <a:schemeClr val="tx2"/>
                </a:solidFill>
              </a:rPr>
              <a:t>a, b, c</a:t>
            </a:r>
            <a:r>
              <a:rPr lang="en-US" sz="2000" dirty="0">
                <a:solidFill>
                  <a:schemeClr val="tx2"/>
                </a:solidFill>
              </a:rPr>
              <a:t>}, and </a:t>
            </a:r>
            <a:r>
              <a:rPr lang="en-US" sz="2000" i="1" dirty="0">
                <a:solidFill>
                  <a:schemeClr val="tx2"/>
                </a:solidFill>
              </a:rPr>
              <a:t>C </a:t>
            </a:r>
            <a:r>
              <a:rPr lang="en-US" sz="2000" dirty="0">
                <a:solidFill>
                  <a:schemeClr val="tx2"/>
                </a:solidFill>
              </a:rPr>
              <a:t>= {</a:t>
            </a:r>
            <a:r>
              <a:rPr lang="en-US" sz="2000" i="1" dirty="0">
                <a:solidFill>
                  <a:schemeClr val="tx2"/>
                </a:solidFill>
              </a:rPr>
              <a:t>x, y, z</a:t>
            </a:r>
            <a:r>
              <a:rPr lang="en-US" sz="2000" dirty="0">
                <a:solidFill>
                  <a:schemeClr val="tx2"/>
                </a:solidFill>
              </a:rPr>
              <a:t>}. Consider the following relations </a:t>
            </a:r>
            <a:r>
              <a:rPr lang="en-US" sz="2000" i="1" dirty="0">
                <a:solidFill>
                  <a:schemeClr val="tx2"/>
                </a:solidFill>
              </a:rPr>
              <a:t>R </a:t>
            </a:r>
            <a:r>
              <a:rPr lang="en-US" sz="2000" dirty="0">
                <a:solidFill>
                  <a:schemeClr val="tx2"/>
                </a:solidFill>
              </a:rPr>
              <a:t>and </a:t>
            </a:r>
            <a:r>
              <a:rPr lang="en-US" sz="2000" i="1" dirty="0">
                <a:solidFill>
                  <a:schemeClr val="tx2"/>
                </a:solidFill>
              </a:rPr>
              <a:t>S </a:t>
            </a:r>
            <a:r>
              <a:rPr lang="en-US" sz="2000" dirty="0">
                <a:solidFill>
                  <a:schemeClr val="tx2"/>
                </a:solidFill>
              </a:rPr>
              <a:t>from </a:t>
            </a:r>
            <a:r>
              <a:rPr lang="en-US" sz="2000" i="1" dirty="0">
                <a:solidFill>
                  <a:schemeClr val="tx2"/>
                </a:solidFill>
              </a:rPr>
              <a:t>A </a:t>
            </a:r>
            <a:r>
              <a:rPr lang="en-US" sz="2000" dirty="0">
                <a:solidFill>
                  <a:schemeClr val="tx2"/>
                </a:solidFill>
              </a:rPr>
              <a:t>to </a:t>
            </a:r>
            <a:r>
              <a:rPr lang="en-US" sz="2000" i="1" dirty="0">
                <a:solidFill>
                  <a:schemeClr val="tx2"/>
                </a:solidFill>
              </a:rPr>
              <a:t>B</a:t>
            </a:r>
          </a:p>
          <a:p>
            <a:r>
              <a:rPr lang="en-US" sz="2000" dirty="0">
                <a:solidFill>
                  <a:schemeClr val="tx2"/>
                </a:solidFill>
              </a:rPr>
              <a:t>and from </a:t>
            </a:r>
            <a:r>
              <a:rPr lang="en-US" sz="2000" i="1" dirty="0">
                <a:solidFill>
                  <a:schemeClr val="tx2"/>
                </a:solidFill>
              </a:rPr>
              <a:t>B </a:t>
            </a:r>
            <a:r>
              <a:rPr lang="en-US" sz="2000" dirty="0">
                <a:solidFill>
                  <a:schemeClr val="tx2"/>
                </a:solidFill>
              </a:rPr>
              <a:t>to </a:t>
            </a:r>
            <a:r>
              <a:rPr lang="en-US" sz="2000" i="1" dirty="0">
                <a:solidFill>
                  <a:schemeClr val="tx2"/>
                </a:solidFill>
              </a:rPr>
              <a:t>C</a:t>
            </a:r>
            <a:r>
              <a:rPr lang="en-US" sz="2000" dirty="0">
                <a:solidFill>
                  <a:schemeClr val="tx2"/>
                </a:solidFill>
              </a:rPr>
              <a:t>, respectively.</a:t>
            </a:r>
          </a:p>
          <a:p>
            <a:r>
              <a:rPr lang="en-US" sz="2000" i="1" dirty="0">
                <a:solidFill>
                  <a:schemeClr val="tx2"/>
                </a:solidFill>
              </a:rPr>
              <a:t>R </a:t>
            </a:r>
            <a:r>
              <a:rPr lang="en-US" sz="2000" dirty="0">
                <a:solidFill>
                  <a:schemeClr val="tx2"/>
                </a:solidFill>
              </a:rPr>
              <a:t>= {</a:t>
            </a:r>
            <a:r>
              <a:rPr lang="en-US" sz="2000" i="1" dirty="0">
                <a:solidFill>
                  <a:schemeClr val="tx2"/>
                </a:solidFill>
              </a:rPr>
              <a:t>(</a:t>
            </a:r>
            <a:r>
              <a:rPr lang="en-US" sz="2000" dirty="0">
                <a:solidFill>
                  <a:schemeClr val="tx2"/>
                </a:solidFill>
              </a:rPr>
              <a:t>1</a:t>
            </a:r>
            <a:r>
              <a:rPr lang="en-US" sz="2000" i="1" dirty="0">
                <a:solidFill>
                  <a:schemeClr val="tx2"/>
                </a:solidFill>
              </a:rPr>
              <a:t>, b), (</a:t>
            </a:r>
            <a:r>
              <a:rPr lang="en-US" sz="2000" dirty="0">
                <a:solidFill>
                  <a:schemeClr val="tx2"/>
                </a:solidFill>
              </a:rPr>
              <a:t>2</a:t>
            </a:r>
            <a:r>
              <a:rPr lang="en-US" sz="2000" i="1" dirty="0">
                <a:solidFill>
                  <a:schemeClr val="tx2"/>
                </a:solidFill>
              </a:rPr>
              <a:t>, a), (</a:t>
            </a:r>
            <a:r>
              <a:rPr lang="en-US" sz="2000" dirty="0">
                <a:solidFill>
                  <a:schemeClr val="tx2"/>
                </a:solidFill>
              </a:rPr>
              <a:t>2</a:t>
            </a:r>
            <a:r>
              <a:rPr lang="en-US" sz="2000" i="1" dirty="0">
                <a:solidFill>
                  <a:schemeClr val="tx2"/>
                </a:solidFill>
              </a:rPr>
              <a:t>, c)</a:t>
            </a:r>
            <a:r>
              <a:rPr lang="en-US" sz="2000" dirty="0">
                <a:solidFill>
                  <a:schemeClr val="tx2"/>
                </a:solidFill>
              </a:rPr>
              <a:t>} and </a:t>
            </a:r>
            <a:r>
              <a:rPr lang="en-US" sz="2000" i="1" dirty="0">
                <a:solidFill>
                  <a:schemeClr val="tx2"/>
                </a:solidFill>
              </a:rPr>
              <a:t>S </a:t>
            </a:r>
            <a:r>
              <a:rPr lang="en-US" sz="2000" dirty="0">
                <a:solidFill>
                  <a:schemeClr val="tx2"/>
                </a:solidFill>
              </a:rPr>
              <a:t>= {</a:t>
            </a:r>
            <a:r>
              <a:rPr lang="en-US" sz="2000" i="1" dirty="0">
                <a:solidFill>
                  <a:schemeClr val="tx2"/>
                </a:solidFill>
              </a:rPr>
              <a:t>(a, y), (b, x), (c, y), (c, z)</a:t>
            </a:r>
            <a:r>
              <a:rPr lang="en-US" sz="2000" dirty="0">
                <a:solidFill>
                  <a:schemeClr val="tx2"/>
                </a:solidFill>
              </a:rPr>
              <a:t>}</a:t>
            </a:r>
          </a:p>
          <a:p>
            <a:r>
              <a:rPr lang="en-US" sz="2000" dirty="0">
                <a:solidFill>
                  <a:schemeClr val="tx2"/>
                </a:solidFill>
              </a:rPr>
              <a:t>(</a:t>
            </a:r>
            <a:r>
              <a:rPr lang="en-US" sz="2000" i="1" dirty="0">
                <a:solidFill>
                  <a:schemeClr val="tx2"/>
                </a:solidFill>
              </a:rPr>
              <a:t>a</a:t>
            </a:r>
            <a:r>
              <a:rPr lang="en-US" sz="2000" dirty="0">
                <a:solidFill>
                  <a:schemeClr val="tx2"/>
                </a:solidFill>
              </a:rPr>
              <a:t>) Find the composition relation </a:t>
            </a:r>
            <a:r>
              <a:rPr lang="en-US" sz="2000" i="1" dirty="0">
                <a:solidFill>
                  <a:schemeClr val="tx2"/>
                </a:solidFill>
              </a:rPr>
              <a:t>R</a:t>
            </a:r>
            <a:r>
              <a:rPr lang="en-US" sz="2000" dirty="0">
                <a:solidFill>
                  <a:schemeClr val="tx2"/>
                </a:solidFill>
              </a:rPr>
              <a:t>◦</a:t>
            </a:r>
            <a:r>
              <a:rPr lang="en-US" sz="2000" i="1" dirty="0">
                <a:solidFill>
                  <a:schemeClr val="tx2"/>
                </a:solidFill>
              </a:rPr>
              <a:t>S</a:t>
            </a:r>
            <a:r>
              <a:rPr lang="en-US" sz="2000" dirty="0">
                <a:solidFill>
                  <a:schemeClr val="tx2"/>
                </a:solidFill>
              </a:rPr>
              <a:t>.</a:t>
            </a:r>
          </a:p>
          <a:p>
            <a:r>
              <a:rPr lang="en-US" sz="2000" dirty="0">
                <a:solidFill>
                  <a:schemeClr val="tx2"/>
                </a:solidFill>
              </a:rPr>
              <a:t>(</a:t>
            </a:r>
            <a:r>
              <a:rPr lang="en-US" sz="2000" i="1" dirty="0">
                <a:solidFill>
                  <a:schemeClr val="tx2"/>
                </a:solidFill>
              </a:rPr>
              <a:t>b</a:t>
            </a:r>
            <a:r>
              <a:rPr lang="en-US" sz="2000" dirty="0">
                <a:solidFill>
                  <a:schemeClr val="tx2"/>
                </a:solidFill>
              </a:rPr>
              <a:t>) Find the matrices </a:t>
            </a:r>
            <a:r>
              <a:rPr lang="en-US" sz="2000" i="1" dirty="0">
                <a:solidFill>
                  <a:schemeClr val="tx2"/>
                </a:solidFill>
              </a:rPr>
              <a:t>MR,MS</a:t>
            </a:r>
            <a:r>
              <a:rPr lang="en-US" sz="2000" dirty="0">
                <a:solidFill>
                  <a:schemeClr val="tx2"/>
                </a:solidFill>
              </a:rPr>
              <a:t>, and </a:t>
            </a:r>
            <a:r>
              <a:rPr lang="en-US" sz="2000" i="1" dirty="0">
                <a:solidFill>
                  <a:schemeClr val="tx2"/>
                </a:solidFill>
              </a:rPr>
              <a:t>MR</a:t>
            </a:r>
            <a:r>
              <a:rPr lang="en-US" sz="2000" dirty="0">
                <a:solidFill>
                  <a:schemeClr val="tx2"/>
                </a:solidFill>
              </a:rPr>
              <a:t>◦</a:t>
            </a:r>
            <a:r>
              <a:rPr lang="en-US" sz="2000" i="1" dirty="0">
                <a:solidFill>
                  <a:schemeClr val="tx2"/>
                </a:solidFill>
              </a:rPr>
              <a:t>S </a:t>
            </a:r>
            <a:r>
              <a:rPr lang="en-US" sz="2000" dirty="0">
                <a:solidFill>
                  <a:schemeClr val="tx2"/>
                </a:solidFill>
              </a:rPr>
              <a:t>of the respective relations </a:t>
            </a:r>
            <a:r>
              <a:rPr lang="en-US" sz="2000" i="1" dirty="0">
                <a:solidFill>
                  <a:schemeClr val="tx2"/>
                </a:solidFill>
              </a:rPr>
              <a:t>R</a:t>
            </a:r>
            <a:r>
              <a:rPr lang="en-US" sz="2000" dirty="0">
                <a:solidFill>
                  <a:schemeClr val="tx2"/>
                </a:solidFill>
              </a:rPr>
              <a:t>, </a:t>
            </a:r>
            <a:r>
              <a:rPr lang="en-US" sz="2000" i="1" dirty="0">
                <a:solidFill>
                  <a:schemeClr val="tx2"/>
                </a:solidFill>
              </a:rPr>
              <a:t>S</a:t>
            </a:r>
            <a:r>
              <a:rPr lang="en-US" sz="2000" dirty="0">
                <a:solidFill>
                  <a:schemeClr val="tx2"/>
                </a:solidFill>
              </a:rPr>
              <a:t>, and </a:t>
            </a:r>
            <a:r>
              <a:rPr lang="en-US" sz="2000" i="1" dirty="0">
                <a:solidFill>
                  <a:schemeClr val="tx2"/>
                </a:solidFill>
              </a:rPr>
              <a:t>R</a:t>
            </a:r>
            <a:r>
              <a:rPr lang="en-US" sz="2000" dirty="0">
                <a:solidFill>
                  <a:schemeClr val="tx2"/>
                </a:solidFill>
              </a:rPr>
              <a:t>◦</a:t>
            </a:r>
            <a:r>
              <a:rPr lang="en-US" sz="2000" i="1" dirty="0">
                <a:solidFill>
                  <a:schemeClr val="tx2"/>
                </a:solidFill>
              </a:rPr>
              <a:t>S</a:t>
            </a:r>
            <a:r>
              <a:rPr lang="en-US" sz="2000" dirty="0">
                <a:solidFill>
                  <a:schemeClr val="tx2"/>
                </a:solidFill>
              </a:rPr>
              <a:t>, and compare </a:t>
            </a:r>
            <a:r>
              <a:rPr lang="en-US" sz="2000" i="1" dirty="0">
                <a:solidFill>
                  <a:schemeClr val="tx2"/>
                </a:solidFill>
              </a:rPr>
              <a:t>MR</a:t>
            </a:r>
            <a:r>
              <a:rPr lang="en-US" sz="2000" dirty="0">
                <a:solidFill>
                  <a:schemeClr val="tx2"/>
                </a:solidFill>
              </a:rPr>
              <a:t>◦</a:t>
            </a:r>
            <a:r>
              <a:rPr lang="en-US" sz="2000" i="1" dirty="0">
                <a:solidFill>
                  <a:schemeClr val="tx2"/>
                </a:solidFill>
              </a:rPr>
              <a:t>S </a:t>
            </a:r>
            <a:r>
              <a:rPr lang="en-US" sz="2000" dirty="0">
                <a:solidFill>
                  <a:schemeClr val="tx2"/>
                </a:solidFill>
              </a:rPr>
              <a:t>to</a:t>
            </a:r>
          </a:p>
          <a:p>
            <a:r>
              <a:rPr lang="en-US" sz="2000" dirty="0">
                <a:solidFill>
                  <a:schemeClr val="tx2"/>
                </a:solidFill>
              </a:rPr>
              <a:t>the product </a:t>
            </a:r>
            <a:r>
              <a:rPr lang="en-US" sz="2000" i="1" dirty="0">
                <a:solidFill>
                  <a:schemeClr val="tx2"/>
                </a:solidFill>
              </a:rPr>
              <a:t>MRMS</a:t>
            </a:r>
            <a:r>
              <a:rPr lang="en-US" sz="2000" dirty="0">
                <a:solidFill>
                  <a:schemeClr val="tx2"/>
                </a:solidFill>
              </a:rPr>
              <a:t>.</a:t>
            </a:r>
          </a:p>
        </p:txBody>
      </p:sp>
      <p:graphicFrame>
        <p:nvGraphicFramePr>
          <p:cNvPr id="7170" name="Object 5"/>
          <p:cNvGraphicFramePr>
            <a:graphicFrameLocks noChangeAspect="1"/>
          </p:cNvGraphicFramePr>
          <p:nvPr>
            <p:ph/>
          </p:nvPr>
        </p:nvGraphicFramePr>
        <p:xfrm>
          <a:off x="348345" y="4648200"/>
          <a:ext cx="3557450" cy="1981200"/>
        </p:xfrm>
        <a:graphic>
          <a:graphicData uri="http://schemas.openxmlformats.org/presentationml/2006/ole">
            <p:oleObj spid="_x0000_s30722" name="Bitmap Image" r:id="rId3" imgW="4038095" imgH="1933333" progId="PBrush">
              <p:embed/>
            </p:oleObj>
          </a:graphicData>
        </a:graphic>
      </p:graphicFrame>
      <p:sp>
        <p:nvSpPr>
          <p:cNvPr id="7172" name="Text Box 7"/>
          <p:cNvSpPr txBox="1">
            <a:spLocks noChangeArrowheads="1"/>
          </p:cNvSpPr>
          <p:nvPr/>
        </p:nvSpPr>
        <p:spPr bwMode="auto">
          <a:xfrm>
            <a:off x="406400" y="2971800"/>
            <a:ext cx="11379200" cy="1631950"/>
          </a:xfrm>
          <a:prstGeom prst="rect">
            <a:avLst/>
          </a:prstGeom>
          <a:noFill/>
          <a:ln w="9525">
            <a:noFill/>
            <a:miter lim="800000"/>
            <a:headEnd/>
            <a:tailEnd/>
          </a:ln>
        </p:spPr>
        <p:txBody>
          <a:bodyPr>
            <a:spAutoFit/>
          </a:bodyPr>
          <a:lstStyle/>
          <a:p>
            <a:r>
              <a:rPr lang="en-US" sz="2000" dirty="0">
                <a:solidFill>
                  <a:schemeClr val="tx2"/>
                </a:solidFill>
              </a:rPr>
              <a:t>Draw the arrow diagram of the relations </a:t>
            </a:r>
            <a:r>
              <a:rPr lang="en-US" sz="2000" i="1" dirty="0">
                <a:solidFill>
                  <a:schemeClr val="tx2"/>
                </a:solidFill>
              </a:rPr>
              <a:t>R </a:t>
            </a:r>
            <a:r>
              <a:rPr lang="en-US" sz="2000" dirty="0">
                <a:solidFill>
                  <a:schemeClr val="tx2"/>
                </a:solidFill>
              </a:rPr>
              <a:t>and </a:t>
            </a:r>
            <a:r>
              <a:rPr lang="en-US" sz="2000" i="1" dirty="0">
                <a:solidFill>
                  <a:schemeClr val="tx2"/>
                </a:solidFill>
              </a:rPr>
              <a:t>S </a:t>
            </a:r>
            <a:r>
              <a:rPr lang="en-US" sz="2000" dirty="0">
                <a:solidFill>
                  <a:schemeClr val="tx2"/>
                </a:solidFill>
              </a:rPr>
              <a:t>as in Fig. 2-7(</a:t>
            </a:r>
            <a:r>
              <a:rPr lang="en-US" sz="2000" i="1" dirty="0">
                <a:solidFill>
                  <a:schemeClr val="tx2"/>
                </a:solidFill>
              </a:rPr>
              <a:t>a</a:t>
            </a:r>
            <a:r>
              <a:rPr lang="en-US" sz="2000" dirty="0">
                <a:solidFill>
                  <a:schemeClr val="tx2"/>
                </a:solidFill>
              </a:rPr>
              <a:t>). Observe that 1 in </a:t>
            </a:r>
            <a:r>
              <a:rPr lang="en-US" sz="2000" i="1" dirty="0">
                <a:solidFill>
                  <a:schemeClr val="tx2"/>
                </a:solidFill>
              </a:rPr>
              <a:t>A </a:t>
            </a:r>
            <a:r>
              <a:rPr lang="en-US" sz="2000" dirty="0">
                <a:solidFill>
                  <a:schemeClr val="tx2"/>
                </a:solidFill>
              </a:rPr>
              <a:t>is “connected” to </a:t>
            </a:r>
            <a:r>
              <a:rPr lang="en-US" sz="2000" i="1" dirty="0">
                <a:solidFill>
                  <a:schemeClr val="tx2"/>
                </a:solidFill>
              </a:rPr>
              <a:t>x </a:t>
            </a:r>
            <a:r>
              <a:rPr lang="en-US" sz="2000" dirty="0">
                <a:solidFill>
                  <a:schemeClr val="tx2"/>
                </a:solidFill>
              </a:rPr>
              <a:t>in </a:t>
            </a:r>
            <a:r>
              <a:rPr lang="en-US" sz="2000" i="1" dirty="0">
                <a:solidFill>
                  <a:schemeClr val="tx2"/>
                </a:solidFill>
              </a:rPr>
              <a:t>C </a:t>
            </a:r>
            <a:r>
              <a:rPr lang="en-US" sz="2000" dirty="0">
                <a:solidFill>
                  <a:schemeClr val="tx2"/>
                </a:solidFill>
              </a:rPr>
              <a:t>by the path 1 → </a:t>
            </a:r>
            <a:r>
              <a:rPr lang="en-US" sz="2000" i="1" dirty="0">
                <a:solidFill>
                  <a:schemeClr val="tx2"/>
                </a:solidFill>
              </a:rPr>
              <a:t>b </a:t>
            </a:r>
            <a:r>
              <a:rPr lang="en-US" sz="2000" dirty="0">
                <a:solidFill>
                  <a:schemeClr val="tx2"/>
                </a:solidFill>
              </a:rPr>
              <a:t>→ </a:t>
            </a:r>
            <a:r>
              <a:rPr lang="en-US" sz="2000" i="1" dirty="0">
                <a:solidFill>
                  <a:schemeClr val="tx2"/>
                </a:solidFill>
              </a:rPr>
              <a:t>x</a:t>
            </a:r>
            <a:r>
              <a:rPr lang="en-US" sz="2000" dirty="0">
                <a:solidFill>
                  <a:schemeClr val="tx2"/>
                </a:solidFill>
              </a:rPr>
              <a:t>; hence </a:t>
            </a:r>
            <a:r>
              <a:rPr lang="en-US" sz="2000" i="1" dirty="0">
                <a:solidFill>
                  <a:schemeClr val="tx2"/>
                </a:solidFill>
              </a:rPr>
              <a:t>(</a:t>
            </a:r>
            <a:r>
              <a:rPr lang="en-US" sz="2000" dirty="0">
                <a:solidFill>
                  <a:schemeClr val="tx2"/>
                </a:solidFill>
              </a:rPr>
              <a:t>1</a:t>
            </a:r>
            <a:r>
              <a:rPr lang="en-US" sz="2000" i="1" dirty="0">
                <a:solidFill>
                  <a:schemeClr val="tx2"/>
                </a:solidFill>
              </a:rPr>
              <a:t>, x) </a:t>
            </a:r>
            <a:r>
              <a:rPr lang="en-US" sz="2000" dirty="0">
                <a:solidFill>
                  <a:schemeClr val="tx2"/>
                </a:solidFill>
              </a:rPr>
              <a:t>belongs to </a:t>
            </a:r>
            <a:r>
              <a:rPr lang="en-US" sz="2000" i="1" dirty="0">
                <a:solidFill>
                  <a:schemeClr val="tx2"/>
                </a:solidFill>
              </a:rPr>
              <a:t>R</a:t>
            </a:r>
            <a:r>
              <a:rPr lang="en-US" sz="2000" dirty="0">
                <a:solidFill>
                  <a:schemeClr val="tx2"/>
                </a:solidFill>
              </a:rPr>
              <a:t>◦</a:t>
            </a:r>
            <a:r>
              <a:rPr lang="en-US" sz="2000" i="1" dirty="0">
                <a:solidFill>
                  <a:schemeClr val="tx2"/>
                </a:solidFill>
              </a:rPr>
              <a:t>S</a:t>
            </a:r>
            <a:r>
              <a:rPr lang="en-US" sz="2000" dirty="0">
                <a:solidFill>
                  <a:schemeClr val="tx2"/>
                </a:solidFill>
              </a:rPr>
              <a:t>. Similarly, </a:t>
            </a:r>
            <a:r>
              <a:rPr lang="en-US" sz="2000" i="1" dirty="0">
                <a:solidFill>
                  <a:schemeClr val="tx2"/>
                </a:solidFill>
              </a:rPr>
              <a:t>(</a:t>
            </a:r>
            <a:r>
              <a:rPr lang="en-US" sz="2000" dirty="0">
                <a:solidFill>
                  <a:schemeClr val="tx2"/>
                </a:solidFill>
              </a:rPr>
              <a:t>2</a:t>
            </a:r>
            <a:r>
              <a:rPr lang="en-US" sz="2000" i="1" dirty="0">
                <a:solidFill>
                  <a:schemeClr val="tx2"/>
                </a:solidFill>
              </a:rPr>
              <a:t>, y) </a:t>
            </a:r>
            <a:r>
              <a:rPr lang="en-US" sz="2000" dirty="0">
                <a:solidFill>
                  <a:schemeClr val="tx2"/>
                </a:solidFill>
              </a:rPr>
              <a:t>and </a:t>
            </a:r>
            <a:r>
              <a:rPr lang="en-US" sz="2000" i="1" dirty="0">
                <a:solidFill>
                  <a:schemeClr val="tx2"/>
                </a:solidFill>
              </a:rPr>
              <a:t>(</a:t>
            </a:r>
            <a:r>
              <a:rPr lang="en-US" sz="2000" dirty="0">
                <a:solidFill>
                  <a:schemeClr val="tx2"/>
                </a:solidFill>
              </a:rPr>
              <a:t>2</a:t>
            </a:r>
            <a:r>
              <a:rPr lang="en-US" sz="2000" i="1" dirty="0">
                <a:solidFill>
                  <a:schemeClr val="tx2"/>
                </a:solidFill>
              </a:rPr>
              <a:t>, z) </a:t>
            </a:r>
            <a:r>
              <a:rPr lang="en-US" sz="2000" dirty="0">
                <a:solidFill>
                  <a:schemeClr val="tx2"/>
                </a:solidFill>
              </a:rPr>
              <a:t>belong to </a:t>
            </a:r>
            <a:r>
              <a:rPr lang="en-US" sz="2000" i="1" dirty="0">
                <a:solidFill>
                  <a:schemeClr val="tx2"/>
                </a:solidFill>
              </a:rPr>
              <a:t>R</a:t>
            </a:r>
            <a:r>
              <a:rPr lang="en-US" sz="2000" dirty="0">
                <a:solidFill>
                  <a:schemeClr val="tx2"/>
                </a:solidFill>
              </a:rPr>
              <a:t>◦</a:t>
            </a:r>
            <a:r>
              <a:rPr lang="en-US" sz="2000" i="1" dirty="0">
                <a:solidFill>
                  <a:schemeClr val="tx2"/>
                </a:solidFill>
              </a:rPr>
              <a:t>S</a:t>
            </a:r>
            <a:r>
              <a:rPr lang="en-US" sz="2000" dirty="0">
                <a:solidFill>
                  <a:schemeClr val="tx2"/>
                </a:solidFill>
              </a:rPr>
              <a:t>.</a:t>
            </a:r>
          </a:p>
          <a:p>
            <a:r>
              <a:rPr lang="en-US" sz="2000" dirty="0">
                <a:solidFill>
                  <a:schemeClr val="tx2"/>
                </a:solidFill>
              </a:rPr>
              <a:t>We have</a:t>
            </a:r>
          </a:p>
          <a:p>
            <a:r>
              <a:rPr lang="en-US" sz="2000" i="1" dirty="0">
                <a:solidFill>
                  <a:schemeClr val="tx2"/>
                </a:solidFill>
              </a:rPr>
              <a:t>R</a:t>
            </a:r>
            <a:r>
              <a:rPr lang="en-US" sz="2000" dirty="0">
                <a:solidFill>
                  <a:schemeClr val="tx2"/>
                </a:solidFill>
              </a:rPr>
              <a:t>◦</a:t>
            </a:r>
            <a:r>
              <a:rPr lang="en-US" sz="2000" i="1" dirty="0">
                <a:solidFill>
                  <a:schemeClr val="tx2"/>
                </a:solidFill>
              </a:rPr>
              <a:t>S </a:t>
            </a:r>
            <a:r>
              <a:rPr lang="en-US" sz="2000" dirty="0">
                <a:solidFill>
                  <a:schemeClr val="tx2"/>
                </a:solidFill>
              </a:rPr>
              <a:t>= {</a:t>
            </a:r>
            <a:r>
              <a:rPr lang="en-US" sz="2000" i="1" dirty="0">
                <a:solidFill>
                  <a:schemeClr val="tx2"/>
                </a:solidFill>
              </a:rPr>
              <a:t>(</a:t>
            </a:r>
            <a:r>
              <a:rPr lang="en-US" sz="2000" dirty="0">
                <a:solidFill>
                  <a:schemeClr val="tx2"/>
                </a:solidFill>
              </a:rPr>
              <a:t>1</a:t>
            </a:r>
            <a:r>
              <a:rPr lang="en-US" sz="2000" i="1" dirty="0">
                <a:solidFill>
                  <a:schemeClr val="tx2"/>
                </a:solidFill>
              </a:rPr>
              <a:t>, x), (</a:t>
            </a:r>
            <a:r>
              <a:rPr lang="en-US" sz="2000" dirty="0">
                <a:solidFill>
                  <a:schemeClr val="tx2"/>
                </a:solidFill>
              </a:rPr>
              <a:t>2</a:t>
            </a:r>
            <a:r>
              <a:rPr lang="en-US" sz="2000" i="1" dirty="0">
                <a:solidFill>
                  <a:schemeClr val="tx2"/>
                </a:solidFill>
              </a:rPr>
              <a:t>, y), (</a:t>
            </a:r>
            <a:r>
              <a:rPr lang="en-US" sz="2000" dirty="0">
                <a:solidFill>
                  <a:schemeClr val="tx2"/>
                </a:solidFill>
              </a:rPr>
              <a:t>2</a:t>
            </a:r>
            <a:r>
              <a:rPr lang="en-US" sz="2000" i="1" dirty="0">
                <a:solidFill>
                  <a:schemeClr val="tx2"/>
                </a:solidFill>
              </a:rPr>
              <a:t>, z)</a:t>
            </a:r>
            <a:r>
              <a:rPr lang="en-US" sz="2000" dirty="0">
                <a:solidFill>
                  <a:schemeClr val="tx2"/>
                </a:solidFill>
              </a:rPr>
              <a:t>}</a:t>
            </a:r>
          </a:p>
        </p:txBody>
      </p:sp>
      <p:pic>
        <p:nvPicPr>
          <p:cNvPr id="30724" name="Picture 4"/>
          <p:cNvPicPr>
            <a:picLocks noChangeAspect="1" noChangeArrowheads="1"/>
          </p:cNvPicPr>
          <p:nvPr/>
        </p:nvPicPr>
        <p:blipFill>
          <a:blip r:embed="rId4"/>
          <a:srcRect/>
          <a:stretch>
            <a:fillRect/>
          </a:stretch>
        </p:blipFill>
        <p:spPr bwMode="auto">
          <a:xfrm>
            <a:off x="4419600" y="4260669"/>
            <a:ext cx="7470830" cy="2414451"/>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p:cNvSpPr txBox="1">
            <a:spLocks noChangeArrowheads="1"/>
          </p:cNvSpPr>
          <p:nvPr/>
        </p:nvSpPr>
        <p:spPr bwMode="auto">
          <a:xfrm>
            <a:off x="223520" y="156754"/>
            <a:ext cx="11480800" cy="1754326"/>
          </a:xfrm>
          <a:prstGeom prst="rect">
            <a:avLst/>
          </a:prstGeom>
          <a:noFill/>
          <a:ln w="9525">
            <a:noFill/>
            <a:miter lim="800000"/>
            <a:headEnd/>
            <a:tailEnd/>
          </a:ln>
        </p:spPr>
        <p:txBody>
          <a:bodyPr wrap="square">
            <a:spAutoFit/>
          </a:bodyPr>
          <a:lstStyle/>
          <a:p>
            <a:r>
              <a:rPr lang="en-US" dirty="0">
                <a:solidFill>
                  <a:schemeClr val="tx2"/>
                </a:solidFill>
              </a:rPr>
              <a:t>Example-12</a:t>
            </a:r>
          </a:p>
          <a:p>
            <a:r>
              <a:rPr lang="en-US" dirty="0">
                <a:solidFill>
                  <a:schemeClr val="tx2"/>
                </a:solidFill>
              </a:rPr>
              <a:t>Consider the relation </a:t>
            </a:r>
            <a:r>
              <a:rPr lang="en-US" i="1" dirty="0">
                <a:solidFill>
                  <a:schemeClr val="tx2"/>
                </a:solidFill>
              </a:rPr>
              <a:t>R </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4</a:t>
            </a:r>
            <a:r>
              <a:rPr lang="en-US" i="1" dirty="0">
                <a:solidFill>
                  <a:schemeClr val="tx2"/>
                </a:solidFill>
              </a:rPr>
              <a:t>)</a:t>
            </a:r>
            <a:r>
              <a:rPr lang="en-US" dirty="0">
                <a:solidFill>
                  <a:schemeClr val="tx2"/>
                </a:solidFill>
              </a:rPr>
              <a:t>} on </a:t>
            </a:r>
            <a:r>
              <a:rPr lang="en-US" i="1" dirty="0">
                <a:solidFill>
                  <a:schemeClr val="tx2"/>
                </a:solidFill>
              </a:rPr>
              <a:t>A </a:t>
            </a:r>
            <a:r>
              <a:rPr lang="en-US" dirty="0">
                <a:solidFill>
                  <a:schemeClr val="tx2"/>
                </a:solidFill>
              </a:rPr>
              <a:t>= {1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p>
          <a:p>
            <a:r>
              <a:rPr lang="en-US" dirty="0">
                <a:solidFill>
                  <a:schemeClr val="tx2"/>
                </a:solidFill>
              </a:rPr>
              <a:t>(</a:t>
            </a:r>
            <a:r>
              <a:rPr lang="en-US" i="1" dirty="0">
                <a:solidFill>
                  <a:schemeClr val="tx2"/>
                </a:solidFill>
              </a:rPr>
              <a:t>a</a:t>
            </a:r>
            <a:r>
              <a:rPr lang="en-US" dirty="0">
                <a:solidFill>
                  <a:schemeClr val="tx2"/>
                </a:solidFill>
              </a:rPr>
              <a:t>) Draw its directed graph. (</a:t>
            </a:r>
            <a:r>
              <a:rPr lang="en-US" i="1" dirty="0">
                <a:solidFill>
                  <a:schemeClr val="tx2"/>
                </a:solidFill>
              </a:rPr>
              <a:t>b</a:t>
            </a:r>
            <a:r>
              <a:rPr lang="en-US" dirty="0">
                <a:solidFill>
                  <a:schemeClr val="tx2"/>
                </a:solidFill>
              </a:rPr>
              <a:t>) Find </a:t>
            </a:r>
            <a:r>
              <a:rPr lang="en-US" i="1" dirty="0">
                <a:solidFill>
                  <a:schemeClr val="tx2"/>
                </a:solidFill>
              </a:rPr>
              <a:t>R</a:t>
            </a:r>
            <a:r>
              <a:rPr lang="en-US" baseline="30000" dirty="0">
                <a:solidFill>
                  <a:schemeClr val="tx2"/>
                </a:solidFill>
              </a:rPr>
              <a:t>2</a:t>
            </a:r>
            <a:r>
              <a:rPr lang="en-US" dirty="0">
                <a:solidFill>
                  <a:schemeClr val="tx2"/>
                </a:solidFill>
              </a:rPr>
              <a:t> = </a:t>
            </a:r>
            <a:r>
              <a:rPr lang="en-US" i="1" dirty="0">
                <a:solidFill>
                  <a:schemeClr val="tx2"/>
                </a:solidFill>
              </a:rPr>
              <a:t>R</a:t>
            </a:r>
            <a:r>
              <a:rPr lang="en-US" dirty="0">
                <a:solidFill>
                  <a:schemeClr val="tx2"/>
                </a:solidFill>
              </a:rPr>
              <a:t>◦</a:t>
            </a:r>
            <a:r>
              <a:rPr lang="en-US" i="1" dirty="0">
                <a:solidFill>
                  <a:schemeClr val="tx2"/>
                </a:solidFill>
              </a:rPr>
              <a:t>R</a:t>
            </a:r>
            <a:r>
              <a:rPr lang="en-US" dirty="0">
                <a:solidFill>
                  <a:schemeClr val="tx2"/>
                </a:solidFill>
              </a:rPr>
              <a:t>.</a:t>
            </a:r>
          </a:p>
          <a:p>
            <a:r>
              <a:rPr lang="en-US" dirty="0">
                <a:solidFill>
                  <a:schemeClr val="tx2"/>
                </a:solidFill>
              </a:rPr>
              <a:t>(</a:t>
            </a:r>
            <a:r>
              <a:rPr lang="en-US" i="1" dirty="0">
                <a:solidFill>
                  <a:schemeClr val="tx2"/>
                </a:solidFill>
              </a:rPr>
              <a:t>a</a:t>
            </a:r>
            <a:r>
              <a:rPr lang="en-US" dirty="0">
                <a:solidFill>
                  <a:schemeClr val="tx2"/>
                </a:solidFill>
              </a:rPr>
              <a:t>) For each </a:t>
            </a:r>
            <a:r>
              <a:rPr lang="en-US" i="1" dirty="0">
                <a:solidFill>
                  <a:schemeClr val="tx2"/>
                </a:solidFill>
              </a:rPr>
              <a:t>(a, b) </a:t>
            </a:r>
            <a:r>
              <a:rPr lang="en-US" dirty="0">
                <a:solidFill>
                  <a:schemeClr val="tx2"/>
                </a:solidFill>
              </a:rPr>
              <a:t>∈ </a:t>
            </a:r>
            <a:r>
              <a:rPr lang="en-US" i="1" dirty="0">
                <a:solidFill>
                  <a:schemeClr val="tx2"/>
                </a:solidFill>
              </a:rPr>
              <a:t>R</a:t>
            </a:r>
            <a:r>
              <a:rPr lang="en-US" dirty="0">
                <a:solidFill>
                  <a:schemeClr val="tx2"/>
                </a:solidFill>
              </a:rPr>
              <a:t>, draw an arrow from </a:t>
            </a:r>
            <a:r>
              <a:rPr lang="en-US" i="1" dirty="0">
                <a:solidFill>
                  <a:schemeClr val="tx2"/>
                </a:solidFill>
              </a:rPr>
              <a:t>a </a:t>
            </a:r>
            <a:r>
              <a:rPr lang="en-US" dirty="0">
                <a:solidFill>
                  <a:schemeClr val="tx2"/>
                </a:solidFill>
              </a:rPr>
              <a:t>to </a:t>
            </a:r>
            <a:r>
              <a:rPr lang="en-US" i="1" dirty="0">
                <a:solidFill>
                  <a:schemeClr val="tx2"/>
                </a:solidFill>
              </a:rPr>
              <a:t>b </a:t>
            </a:r>
            <a:r>
              <a:rPr lang="en-US" dirty="0">
                <a:solidFill>
                  <a:schemeClr val="tx2"/>
                </a:solidFill>
              </a:rPr>
              <a:t>as in Fig. 2-7(</a:t>
            </a:r>
            <a:r>
              <a:rPr lang="en-US" i="1" dirty="0">
                <a:solidFill>
                  <a:schemeClr val="tx2"/>
                </a:solidFill>
              </a:rPr>
              <a:t>b</a:t>
            </a:r>
            <a:r>
              <a:rPr lang="en-US" dirty="0">
                <a:solidFill>
                  <a:schemeClr val="tx2"/>
                </a:solidFill>
              </a:rPr>
              <a:t>).</a:t>
            </a:r>
          </a:p>
          <a:p>
            <a:r>
              <a:rPr lang="en-US" dirty="0">
                <a:solidFill>
                  <a:schemeClr val="tx2"/>
                </a:solidFill>
              </a:rPr>
              <a:t>(</a:t>
            </a:r>
            <a:r>
              <a:rPr lang="en-US" i="1" dirty="0">
                <a:solidFill>
                  <a:schemeClr val="tx2"/>
                </a:solidFill>
              </a:rPr>
              <a:t>b</a:t>
            </a:r>
            <a:r>
              <a:rPr lang="en-US" dirty="0">
                <a:solidFill>
                  <a:schemeClr val="tx2"/>
                </a:solidFill>
              </a:rPr>
              <a:t>) For each pair </a:t>
            </a:r>
            <a:r>
              <a:rPr lang="en-US" i="1" dirty="0">
                <a:solidFill>
                  <a:schemeClr val="tx2"/>
                </a:solidFill>
              </a:rPr>
              <a:t>(a, b) </a:t>
            </a:r>
            <a:r>
              <a:rPr lang="en-US" dirty="0">
                <a:solidFill>
                  <a:schemeClr val="tx2"/>
                </a:solidFill>
              </a:rPr>
              <a:t>∈ </a:t>
            </a:r>
            <a:r>
              <a:rPr lang="en-US" i="1" dirty="0">
                <a:solidFill>
                  <a:schemeClr val="tx2"/>
                </a:solidFill>
              </a:rPr>
              <a:t>R</a:t>
            </a:r>
            <a:r>
              <a:rPr lang="en-US" dirty="0">
                <a:solidFill>
                  <a:schemeClr val="tx2"/>
                </a:solidFill>
              </a:rPr>
              <a:t>, find all </a:t>
            </a:r>
            <a:r>
              <a:rPr lang="en-US" i="1" dirty="0">
                <a:solidFill>
                  <a:schemeClr val="tx2"/>
                </a:solidFill>
              </a:rPr>
              <a:t>(b, c) </a:t>
            </a:r>
            <a:r>
              <a:rPr lang="en-US" dirty="0">
                <a:solidFill>
                  <a:schemeClr val="tx2"/>
                </a:solidFill>
              </a:rPr>
              <a:t>∈ </a:t>
            </a:r>
            <a:r>
              <a:rPr lang="en-US" i="1" dirty="0">
                <a:solidFill>
                  <a:schemeClr val="tx2"/>
                </a:solidFill>
              </a:rPr>
              <a:t>R</a:t>
            </a:r>
            <a:r>
              <a:rPr lang="en-US" dirty="0">
                <a:solidFill>
                  <a:schemeClr val="tx2"/>
                </a:solidFill>
              </a:rPr>
              <a:t>. Then </a:t>
            </a:r>
            <a:r>
              <a:rPr lang="en-US" i="1" dirty="0">
                <a:solidFill>
                  <a:schemeClr val="tx2"/>
                </a:solidFill>
              </a:rPr>
              <a:t>(a, c) </a:t>
            </a:r>
            <a:r>
              <a:rPr lang="en-US" dirty="0">
                <a:solidFill>
                  <a:schemeClr val="tx2"/>
                </a:solidFill>
              </a:rPr>
              <a:t>∈ </a:t>
            </a:r>
            <a:r>
              <a:rPr lang="en-US" i="1" dirty="0">
                <a:solidFill>
                  <a:schemeClr val="tx2"/>
                </a:solidFill>
              </a:rPr>
              <a:t>R</a:t>
            </a:r>
            <a:r>
              <a:rPr lang="en-US" baseline="30000" dirty="0">
                <a:solidFill>
                  <a:schemeClr val="tx2"/>
                </a:solidFill>
              </a:rPr>
              <a:t>2</a:t>
            </a:r>
            <a:r>
              <a:rPr lang="en-US" dirty="0">
                <a:solidFill>
                  <a:schemeClr val="tx2"/>
                </a:solidFill>
              </a:rPr>
              <a:t>. Thus</a:t>
            </a:r>
          </a:p>
          <a:p>
            <a:r>
              <a:rPr lang="en-US" i="1" dirty="0">
                <a:solidFill>
                  <a:schemeClr val="tx2"/>
                </a:solidFill>
              </a:rPr>
              <a:t>R</a:t>
            </a:r>
            <a:r>
              <a:rPr lang="en-US" dirty="0">
                <a:solidFill>
                  <a:schemeClr val="tx2"/>
                </a:solidFill>
              </a:rPr>
              <a:t>2 =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4</a:t>
            </a:r>
            <a:r>
              <a:rPr lang="en-US" i="1" dirty="0">
                <a:solidFill>
                  <a:schemeClr val="tx2"/>
                </a:solidFill>
              </a:rPr>
              <a:t>)</a:t>
            </a:r>
            <a:r>
              <a:rPr lang="en-US" dirty="0">
                <a:solidFill>
                  <a:schemeClr val="tx2"/>
                </a:solidFill>
              </a:rPr>
              <a:t>}</a:t>
            </a:r>
          </a:p>
        </p:txBody>
      </p:sp>
      <p:graphicFrame>
        <p:nvGraphicFramePr>
          <p:cNvPr id="9218" name="Object 5"/>
          <p:cNvGraphicFramePr>
            <a:graphicFrameLocks noChangeAspect="1"/>
          </p:cNvGraphicFramePr>
          <p:nvPr>
            <p:ph/>
          </p:nvPr>
        </p:nvGraphicFramePr>
        <p:xfrm>
          <a:off x="274321" y="1898468"/>
          <a:ext cx="2716108" cy="1850572"/>
        </p:xfrm>
        <a:graphic>
          <a:graphicData uri="http://schemas.openxmlformats.org/presentationml/2006/ole">
            <p:oleObj spid="_x0000_s32770" name="Bitmap Image" r:id="rId3" imgW="2180952" imgH="1980952" progId="PBrush">
              <p:embed/>
            </p:oleObj>
          </a:graphicData>
        </a:graphic>
      </p:graphicFrame>
      <p:sp>
        <p:nvSpPr>
          <p:cNvPr id="4" name="TextBox 2"/>
          <p:cNvSpPr txBox="1">
            <a:spLocks noChangeArrowheads="1"/>
          </p:cNvSpPr>
          <p:nvPr/>
        </p:nvSpPr>
        <p:spPr bwMode="auto">
          <a:xfrm>
            <a:off x="374469" y="3783875"/>
            <a:ext cx="10668000" cy="646331"/>
          </a:xfrm>
          <a:prstGeom prst="rect">
            <a:avLst/>
          </a:prstGeom>
          <a:noFill/>
          <a:ln w="9525">
            <a:noFill/>
            <a:miter lim="800000"/>
            <a:headEnd/>
            <a:tailEnd/>
          </a:ln>
        </p:spPr>
        <p:txBody>
          <a:bodyPr>
            <a:spAutoFit/>
          </a:bodyPr>
          <a:lstStyle/>
          <a:p>
            <a:r>
              <a:rPr lang="en-US" dirty="0">
                <a:solidFill>
                  <a:schemeClr val="tx2"/>
                </a:solidFill>
              </a:rPr>
              <a:t>Example </a:t>
            </a:r>
            <a:r>
              <a:rPr lang="en-US" dirty="0" smtClean="0">
                <a:solidFill>
                  <a:schemeClr val="tx2"/>
                </a:solidFill>
              </a:rPr>
              <a:t>13</a:t>
            </a:r>
            <a:endParaRPr lang="en-US" dirty="0">
              <a:solidFill>
                <a:schemeClr val="tx2"/>
              </a:solidFill>
            </a:endParaRPr>
          </a:p>
          <a:p>
            <a:r>
              <a:rPr lang="en-US" dirty="0">
                <a:solidFill>
                  <a:schemeClr val="tx2"/>
                </a:solidFill>
              </a:rPr>
              <a:t>Given: A = {1, 2},B = {x, y, z}, and C = {3, 4}. Find: A × B × C using tree diagram.</a:t>
            </a:r>
          </a:p>
        </p:txBody>
      </p:sp>
      <p:pic>
        <p:nvPicPr>
          <p:cNvPr id="5" name="Picture 2"/>
          <p:cNvPicPr>
            <a:picLocks noChangeAspect="1" noChangeArrowheads="1"/>
          </p:cNvPicPr>
          <p:nvPr/>
        </p:nvPicPr>
        <p:blipFill>
          <a:blip r:embed="rId4"/>
          <a:srcRect/>
          <a:stretch>
            <a:fillRect/>
          </a:stretch>
        </p:blipFill>
        <p:spPr bwMode="auto">
          <a:xfrm>
            <a:off x="2635796" y="4421404"/>
            <a:ext cx="4614089" cy="225371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406400" y="533401"/>
            <a:ext cx="10871200" cy="2585323"/>
          </a:xfrm>
          <a:prstGeom prst="rect">
            <a:avLst/>
          </a:prstGeom>
          <a:noFill/>
          <a:ln w="9525">
            <a:noFill/>
            <a:miter lim="800000"/>
            <a:headEnd/>
            <a:tailEnd/>
          </a:ln>
        </p:spPr>
        <p:txBody>
          <a:bodyPr>
            <a:spAutoFit/>
          </a:bodyPr>
          <a:lstStyle/>
          <a:p>
            <a:pPr algn="just"/>
            <a:r>
              <a:rPr lang="en-US" b="1" dirty="0">
                <a:solidFill>
                  <a:schemeClr val="tx2"/>
                </a:solidFill>
              </a:rPr>
              <a:t>EXAMPLE </a:t>
            </a:r>
            <a:r>
              <a:rPr lang="en-US" b="1" dirty="0" smtClean="0">
                <a:solidFill>
                  <a:schemeClr val="tx2"/>
                </a:solidFill>
              </a:rPr>
              <a:t>14 </a:t>
            </a:r>
            <a:r>
              <a:rPr lang="en-US" dirty="0">
                <a:solidFill>
                  <a:schemeClr val="tx2"/>
                </a:solidFill>
              </a:rPr>
              <a:t>What is the composite of the relations R and S, where R is the relation from </a:t>
            </a:r>
            <a:r>
              <a:rPr lang="en-US" b="1" dirty="0">
                <a:solidFill>
                  <a:schemeClr val="tx2"/>
                </a:solidFill>
              </a:rPr>
              <a:t>{1, 2, 3} to {1, 2, 3, 4} </a:t>
            </a:r>
            <a:r>
              <a:rPr lang="en-US" dirty="0">
                <a:solidFill>
                  <a:schemeClr val="tx2"/>
                </a:solidFill>
              </a:rPr>
              <a:t>with R = {(1, 1), (1, 4), (2, 3), (3, 1), (3, 4)} and S is the relation from {1, 2, 3, 4} to {0, 1, 2} with S = {(1, 0), (2, 0), (3, 1), (3, 2), (4, 1)}?</a:t>
            </a:r>
          </a:p>
          <a:p>
            <a:pPr algn="just"/>
            <a:endParaRPr lang="en-US" dirty="0">
              <a:solidFill>
                <a:schemeClr val="tx2"/>
              </a:solidFill>
            </a:endParaRPr>
          </a:p>
          <a:p>
            <a:pPr algn="just"/>
            <a:r>
              <a:rPr lang="en-US" dirty="0">
                <a:solidFill>
                  <a:schemeClr val="tx2"/>
                </a:solidFill>
              </a:rPr>
              <a:t>Solution: S ◦R is constructed using all ordered pairs in R and ordered pairs in S, where the second element of the ordered pair in R agrees with the first element of the ordered pair in S. For example, the ordered pairs (2, 3) in R and (3, 1) in S produce the ordered pair (2, 1) in S ◦R. Computing all the ordered pairs in the composite, we find S ◦R = {(1, 0), (1, 1), (2, 1), (2, 2), (3, 0), (3, 1)}.</a:t>
            </a:r>
          </a:p>
        </p:txBody>
      </p:sp>
      <p:sp>
        <p:nvSpPr>
          <p:cNvPr id="3" name="TextBox 2"/>
          <p:cNvSpPr txBox="1">
            <a:spLocks noChangeArrowheads="1"/>
          </p:cNvSpPr>
          <p:nvPr/>
        </p:nvSpPr>
        <p:spPr bwMode="auto">
          <a:xfrm>
            <a:off x="338183" y="3289663"/>
            <a:ext cx="11074400" cy="2031325"/>
          </a:xfrm>
          <a:prstGeom prst="rect">
            <a:avLst/>
          </a:prstGeom>
          <a:noFill/>
          <a:ln w="9525">
            <a:noFill/>
            <a:miter lim="800000"/>
            <a:headEnd/>
            <a:tailEnd/>
          </a:ln>
        </p:spPr>
        <p:txBody>
          <a:bodyPr>
            <a:spAutoFit/>
          </a:bodyPr>
          <a:lstStyle/>
          <a:p>
            <a:r>
              <a:rPr lang="en-US" b="1" dirty="0">
                <a:solidFill>
                  <a:schemeClr val="tx2"/>
                </a:solidFill>
              </a:rPr>
              <a:t>EXAMPLE </a:t>
            </a:r>
            <a:r>
              <a:rPr lang="en-US" b="1" dirty="0" smtClean="0">
                <a:solidFill>
                  <a:schemeClr val="tx2"/>
                </a:solidFill>
              </a:rPr>
              <a:t>15</a:t>
            </a:r>
            <a:endParaRPr lang="en-US" b="1" dirty="0">
              <a:solidFill>
                <a:schemeClr val="tx2"/>
              </a:solidFill>
            </a:endParaRPr>
          </a:p>
          <a:p>
            <a:r>
              <a:rPr lang="en-US" b="1" dirty="0">
                <a:solidFill>
                  <a:schemeClr val="tx2"/>
                </a:solidFill>
              </a:rPr>
              <a:t> </a:t>
            </a:r>
            <a:r>
              <a:rPr lang="en-US" dirty="0">
                <a:solidFill>
                  <a:schemeClr val="tx2"/>
                </a:solidFill>
              </a:rPr>
              <a:t>Let R = {(1, 1), (2, 1), (3, 2), (4, 3)}. Find the powers </a:t>
            </a:r>
            <a:r>
              <a:rPr lang="en-US" dirty="0" err="1">
                <a:solidFill>
                  <a:schemeClr val="tx2"/>
                </a:solidFill>
              </a:rPr>
              <a:t>R</a:t>
            </a:r>
            <a:r>
              <a:rPr lang="en-US" baseline="30000" dirty="0" err="1">
                <a:solidFill>
                  <a:schemeClr val="tx2"/>
                </a:solidFill>
              </a:rPr>
              <a:t>n</a:t>
            </a:r>
            <a:r>
              <a:rPr lang="en-US" dirty="0">
                <a:solidFill>
                  <a:schemeClr val="tx2"/>
                </a:solidFill>
              </a:rPr>
              <a:t>, n = 2, 3, 4, . . . .</a:t>
            </a:r>
          </a:p>
          <a:p>
            <a:endParaRPr lang="en-US" dirty="0">
              <a:solidFill>
                <a:schemeClr val="tx2"/>
              </a:solidFill>
            </a:endParaRPr>
          </a:p>
          <a:p>
            <a:r>
              <a:rPr lang="en-US" dirty="0">
                <a:solidFill>
                  <a:schemeClr val="tx2"/>
                </a:solidFill>
              </a:rPr>
              <a:t>Solution: Because R</a:t>
            </a:r>
            <a:r>
              <a:rPr lang="en-US" baseline="30000" dirty="0">
                <a:solidFill>
                  <a:schemeClr val="tx2"/>
                </a:solidFill>
              </a:rPr>
              <a:t>2</a:t>
            </a:r>
            <a:r>
              <a:rPr lang="en-US" dirty="0">
                <a:solidFill>
                  <a:schemeClr val="tx2"/>
                </a:solidFill>
              </a:rPr>
              <a:t> = R ◦R, we find that R</a:t>
            </a:r>
            <a:r>
              <a:rPr lang="en-US" baseline="30000" dirty="0">
                <a:solidFill>
                  <a:schemeClr val="tx2"/>
                </a:solidFill>
              </a:rPr>
              <a:t>2</a:t>
            </a:r>
            <a:r>
              <a:rPr lang="en-US" dirty="0">
                <a:solidFill>
                  <a:schemeClr val="tx2"/>
                </a:solidFill>
              </a:rPr>
              <a:t> = {(1, 1), (2, 1), (3, 1), (4, 2)}. Furthermore, because R</a:t>
            </a:r>
            <a:r>
              <a:rPr lang="en-US" baseline="30000" dirty="0">
                <a:solidFill>
                  <a:schemeClr val="tx2"/>
                </a:solidFill>
              </a:rPr>
              <a:t>3</a:t>
            </a:r>
            <a:r>
              <a:rPr lang="en-US" dirty="0">
                <a:solidFill>
                  <a:schemeClr val="tx2"/>
                </a:solidFill>
              </a:rPr>
              <a:t> = R</a:t>
            </a:r>
            <a:r>
              <a:rPr lang="en-US" baseline="30000" dirty="0">
                <a:solidFill>
                  <a:schemeClr val="tx2"/>
                </a:solidFill>
              </a:rPr>
              <a:t>2</a:t>
            </a:r>
            <a:r>
              <a:rPr lang="en-US" dirty="0">
                <a:solidFill>
                  <a:schemeClr val="tx2"/>
                </a:solidFill>
              </a:rPr>
              <a:t> ◦R, R</a:t>
            </a:r>
            <a:r>
              <a:rPr lang="en-US" baseline="30000" dirty="0">
                <a:solidFill>
                  <a:schemeClr val="tx2"/>
                </a:solidFill>
              </a:rPr>
              <a:t>3</a:t>
            </a:r>
            <a:r>
              <a:rPr lang="en-US" dirty="0">
                <a:solidFill>
                  <a:schemeClr val="tx2"/>
                </a:solidFill>
              </a:rPr>
              <a:t> = {(1, 1), (2, 1), (3, 1), (4, 1)}. Additional computation shows that R4 is the same as R</a:t>
            </a:r>
            <a:r>
              <a:rPr lang="en-US" baseline="30000" dirty="0">
                <a:solidFill>
                  <a:schemeClr val="tx2"/>
                </a:solidFill>
              </a:rPr>
              <a:t>3</a:t>
            </a:r>
            <a:r>
              <a:rPr lang="en-US" dirty="0">
                <a:solidFill>
                  <a:schemeClr val="tx2"/>
                </a:solidFill>
              </a:rPr>
              <a:t>, so R</a:t>
            </a:r>
            <a:r>
              <a:rPr lang="en-US" baseline="30000" dirty="0">
                <a:solidFill>
                  <a:schemeClr val="tx2"/>
                </a:solidFill>
              </a:rPr>
              <a:t>4</a:t>
            </a:r>
            <a:r>
              <a:rPr lang="en-US" dirty="0">
                <a:solidFill>
                  <a:schemeClr val="tx2"/>
                </a:solidFill>
              </a:rPr>
              <a:t> = {(1, 1), (2, 1), (3, 1), (4, 1)}. It also follows that </a:t>
            </a:r>
            <a:r>
              <a:rPr lang="en-US" dirty="0" err="1">
                <a:solidFill>
                  <a:schemeClr val="tx2"/>
                </a:solidFill>
              </a:rPr>
              <a:t>R</a:t>
            </a:r>
            <a:r>
              <a:rPr lang="en-US" baseline="30000" dirty="0" err="1">
                <a:solidFill>
                  <a:schemeClr val="tx2"/>
                </a:solidFill>
              </a:rPr>
              <a:t>n</a:t>
            </a:r>
            <a:r>
              <a:rPr lang="en-US" dirty="0">
                <a:solidFill>
                  <a:schemeClr val="tx2"/>
                </a:solidFill>
              </a:rPr>
              <a:t> = R</a:t>
            </a:r>
            <a:r>
              <a:rPr lang="en-US" baseline="30000" dirty="0">
                <a:solidFill>
                  <a:schemeClr val="tx2"/>
                </a:solidFill>
              </a:rPr>
              <a:t>3</a:t>
            </a:r>
            <a:r>
              <a:rPr lang="en-US" dirty="0">
                <a:solidFill>
                  <a:schemeClr val="tx2"/>
                </a:solidFill>
              </a:rPr>
              <a:t>for n = 5, 6, 7, . . . . The reader should verify this.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srcRect/>
          <a:stretch>
            <a:fillRect/>
          </a:stretch>
        </p:blipFill>
        <p:spPr bwMode="auto">
          <a:xfrm>
            <a:off x="221647" y="320042"/>
            <a:ext cx="6053037" cy="3050176"/>
          </a:xfrm>
          <a:prstGeom prst="rect">
            <a:avLst/>
          </a:prstGeom>
          <a:noFill/>
          <a:ln w="9525">
            <a:noFill/>
            <a:miter lim="800000"/>
            <a:headEnd/>
            <a:tailEnd/>
          </a:ln>
        </p:spPr>
      </p:pic>
      <p:sp>
        <p:nvSpPr>
          <p:cNvPr id="23555" name="TextBox 3"/>
          <p:cNvSpPr txBox="1">
            <a:spLocks noChangeArrowheads="1"/>
          </p:cNvSpPr>
          <p:nvPr/>
        </p:nvSpPr>
        <p:spPr bwMode="auto">
          <a:xfrm>
            <a:off x="403497" y="0"/>
            <a:ext cx="2438400" cy="369332"/>
          </a:xfrm>
          <a:prstGeom prst="rect">
            <a:avLst/>
          </a:prstGeom>
          <a:noFill/>
          <a:ln w="9525">
            <a:noFill/>
            <a:miter lim="800000"/>
            <a:headEnd/>
            <a:tailEnd/>
          </a:ln>
        </p:spPr>
        <p:txBody>
          <a:bodyPr>
            <a:spAutoFit/>
          </a:bodyPr>
          <a:lstStyle/>
          <a:p>
            <a:r>
              <a:rPr lang="en-US" dirty="0"/>
              <a:t>Example-16</a:t>
            </a:r>
          </a:p>
        </p:txBody>
      </p:sp>
      <p:sp>
        <p:nvSpPr>
          <p:cNvPr id="4" name="Rectangle 2"/>
          <p:cNvSpPr>
            <a:spLocks noChangeArrowheads="1"/>
          </p:cNvSpPr>
          <p:nvPr/>
        </p:nvSpPr>
        <p:spPr bwMode="auto">
          <a:xfrm>
            <a:off x="8826138" y="1739537"/>
            <a:ext cx="2367956" cy="369332"/>
          </a:xfrm>
          <a:prstGeom prst="rect">
            <a:avLst/>
          </a:prstGeom>
          <a:noFill/>
          <a:ln w="9525">
            <a:noFill/>
            <a:miter lim="800000"/>
            <a:headEnd/>
            <a:tailEnd/>
          </a:ln>
        </p:spPr>
        <p:txBody>
          <a:bodyPr wrap="none">
            <a:spAutoFit/>
          </a:bodyPr>
          <a:lstStyle/>
          <a:p>
            <a:r>
              <a:rPr lang="en-US" b="1" dirty="0" smtClean="0"/>
              <a:t> M</a:t>
            </a:r>
            <a:r>
              <a:rPr lang="en-US" b="1" i="1" baseline="-25000" dirty="0" smtClean="0"/>
              <a:t>S </a:t>
            </a:r>
            <a:r>
              <a:rPr lang="en-US" b="1" i="1" baseline="-25000" dirty="0"/>
              <a:t>◦R</a:t>
            </a:r>
            <a:r>
              <a:rPr lang="en-US" b="1" i="1" dirty="0"/>
              <a:t> = M</a:t>
            </a:r>
            <a:r>
              <a:rPr lang="en-US" b="1" i="1" baseline="-25000" dirty="0"/>
              <a:t>R</a:t>
            </a:r>
            <a:r>
              <a:rPr lang="en-US" b="1" i="1" dirty="0"/>
              <a:t>      M</a:t>
            </a:r>
            <a:r>
              <a:rPr lang="en-US" b="1" i="1" baseline="-25000" dirty="0"/>
              <a:t>S</a:t>
            </a:r>
            <a:endParaRPr lang="en-US" baseline="-25000" dirty="0"/>
          </a:p>
        </p:txBody>
      </p:sp>
      <p:graphicFrame>
        <p:nvGraphicFramePr>
          <p:cNvPr id="35842" name="Object 2"/>
          <p:cNvGraphicFramePr>
            <a:graphicFrameLocks noChangeAspect="1"/>
          </p:cNvGraphicFramePr>
          <p:nvPr/>
        </p:nvGraphicFramePr>
        <p:xfrm>
          <a:off x="10257926" y="1752465"/>
          <a:ext cx="581025" cy="469900"/>
        </p:xfrm>
        <a:graphic>
          <a:graphicData uri="http://schemas.openxmlformats.org/presentationml/2006/ole">
            <p:oleObj spid="_x0000_s35842" name="Equation" r:id="rId4" imgW="164880" imgH="177480" progId="Equation.3">
              <p:embed/>
            </p:oleObj>
          </a:graphicData>
        </a:graphic>
      </p:graphicFrame>
      <p:sp>
        <p:nvSpPr>
          <p:cNvPr id="6" name="Rectangle 5"/>
          <p:cNvSpPr/>
          <p:nvPr/>
        </p:nvSpPr>
        <p:spPr>
          <a:xfrm>
            <a:off x="7654834" y="1689854"/>
            <a:ext cx="1148071" cy="369332"/>
          </a:xfrm>
          <a:prstGeom prst="rect">
            <a:avLst/>
          </a:prstGeom>
        </p:spPr>
        <p:txBody>
          <a:bodyPr wrap="square">
            <a:spAutoFit/>
          </a:bodyPr>
          <a:lstStyle/>
          <a:p>
            <a:r>
              <a:rPr lang="en-US" dirty="0" smtClean="0"/>
              <a:t>Formula</a:t>
            </a:r>
            <a:endParaRPr lang="en-US" dirty="0"/>
          </a:p>
        </p:txBody>
      </p:sp>
      <p:pic>
        <p:nvPicPr>
          <p:cNvPr id="7" name="Picture 3"/>
          <p:cNvPicPr>
            <a:picLocks noChangeAspect="1" noChangeArrowheads="1"/>
          </p:cNvPicPr>
          <p:nvPr/>
        </p:nvPicPr>
        <p:blipFill>
          <a:blip r:embed="rId5"/>
          <a:srcRect/>
          <a:stretch>
            <a:fillRect/>
          </a:stretch>
        </p:blipFill>
        <p:spPr bwMode="auto">
          <a:xfrm>
            <a:off x="2567154" y="4140926"/>
            <a:ext cx="6132709" cy="2553225"/>
          </a:xfrm>
          <a:prstGeom prst="rect">
            <a:avLst/>
          </a:prstGeom>
          <a:noFill/>
          <a:ln w="9525">
            <a:noFill/>
            <a:miter lim="800000"/>
            <a:headEnd/>
            <a:tailEnd/>
          </a:ln>
        </p:spPr>
      </p:pic>
      <p:sp>
        <p:nvSpPr>
          <p:cNvPr id="8" name="Rectangle 7"/>
          <p:cNvSpPr/>
          <p:nvPr/>
        </p:nvSpPr>
        <p:spPr>
          <a:xfrm>
            <a:off x="562855" y="3779911"/>
            <a:ext cx="1661032" cy="369332"/>
          </a:xfrm>
          <a:prstGeom prst="rect">
            <a:avLst/>
          </a:prstGeom>
        </p:spPr>
        <p:txBody>
          <a:bodyPr wrap="none">
            <a:spAutoFit/>
          </a:bodyPr>
          <a:lstStyle/>
          <a:p>
            <a:r>
              <a:rPr lang="en-US" dirty="0" smtClean="0"/>
              <a:t>Example-17</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312057" y="0"/>
            <a:ext cx="11277600" cy="369332"/>
          </a:xfrm>
          <a:prstGeom prst="rect">
            <a:avLst/>
          </a:prstGeom>
          <a:solidFill>
            <a:srgbClr val="99CCFF"/>
          </a:solidFill>
          <a:ln w="9525">
            <a:noFill/>
            <a:miter lim="800000"/>
            <a:headEnd/>
            <a:tailEnd/>
          </a:ln>
        </p:spPr>
        <p:txBody>
          <a:bodyPr>
            <a:spAutoFit/>
          </a:bodyPr>
          <a:lstStyle/>
          <a:p>
            <a:r>
              <a:rPr lang="en-US" b="1" dirty="0">
                <a:solidFill>
                  <a:schemeClr val="tx2"/>
                </a:solidFill>
              </a:rPr>
              <a:t>DEFINITION 3 </a:t>
            </a:r>
            <a:r>
              <a:rPr lang="en-US" dirty="0">
                <a:solidFill>
                  <a:schemeClr val="tx2"/>
                </a:solidFill>
              </a:rPr>
              <a:t>A relation </a:t>
            </a:r>
            <a:r>
              <a:rPr lang="en-US" i="1" dirty="0">
                <a:solidFill>
                  <a:schemeClr val="tx2"/>
                </a:solidFill>
              </a:rPr>
              <a:t>R on a set A </a:t>
            </a:r>
            <a:r>
              <a:rPr lang="en-US" dirty="0">
                <a:solidFill>
                  <a:schemeClr val="tx2"/>
                </a:solidFill>
              </a:rPr>
              <a:t>is called reflexive if </a:t>
            </a:r>
            <a:r>
              <a:rPr lang="en-US" i="1" dirty="0">
                <a:solidFill>
                  <a:schemeClr val="tx2"/>
                </a:solidFill>
              </a:rPr>
              <a:t>(a, a) ∈ R </a:t>
            </a:r>
            <a:r>
              <a:rPr lang="en-US" dirty="0">
                <a:solidFill>
                  <a:schemeClr val="tx2"/>
                </a:solidFill>
              </a:rPr>
              <a:t>for every element </a:t>
            </a:r>
            <a:r>
              <a:rPr lang="en-US" i="1" dirty="0">
                <a:solidFill>
                  <a:schemeClr val="tx2"/>
                </a:solidFill>
              </a:rPr>
              <a:t>a ∈ A.</a:t>
            </a:r>
            <a:endParaRPr lang="en-US" dirty="0">
              <a:solidFill>
                <a:schemeClr val="tx2"/>
              </a:solidFill>
            </a:endParaRPr>
          </a:p>
        </p:txBody>
      </p:sp>
      <p:sp>
        <p:nvSpPr>
          <p:cNvPr id="24579" name="TextBox 3"/>
          <p:cNvSpPr txBox="1">
            <a:spLocks noChangeArrowheads="1"/>
          </p:cNvSpPr>
          <p:nvPr/>
        </p:nvSpPr>
        <p:spPr bwMode="auto">
          <a:xfrm>
            <a:off x="406400" y="387532"/>
            <a:ext cx="11379200" cy="3785652"/>
          </a:xfrm>
          <a:prstGeom prst="rect">
            <a:avLst/>
          </a:prstGeom>
          <a:noFill/>
          <a:ln w="9525">
            <a:noFill/>
            <a:miter lim="800000"/>
            <a:headEnd/>
            <a:tailEnd/>
          </a:ln>
        </p:spPr>
        <p:txBody>
          <a:bodyPr>
            <a:spAutoFit/>
          </a:bodyPr>
          <a:lstStyle/>
          <a:p>
            <a:pPr algn="just"/>
            <a:r>
              <a:rPr lang="en-US" sz="2000" b="1" dirty="0">
                <a:solidFill>
                  <a:schemeClr val="tx2"/>
                </a:solidFill>
              </a:rPr>
              <a:t>EXAMPLE 18 </a:t>
            </a:r>
            <a:r>
              <a:rPr lang="en-US" sz="2000" dirty="0">
                <a:solidFill>
                  <a:schemeClr val="tx2"/>
                </a:solidFill>
              </a:rPr>
              <a:t>Consider the following relations on {1</a:t>
            </a:r>
            <a:r>
              <a:rPr lang="en-US" sz="2000" i="1" dirty="0">
                <a:solidFill>
                  <a:schemeClr val="tx2"/>
                </a:solidFill>
              </a:rPr>
              <a:t>, 2, 3, 4}:</a:t>
            </a:r>
          </a:p>
          <a:p>
            <a:pPr algn="just"/>
            <a:r>
              <a:rPr lang="pt-BR" sz="2000" i="1" dirty="0">
                <a:solidFill>
                  <a:schemeClr val="tx2"/>
                </a:solidFill>
              </a:rPr>
              <a:t>R1 = {(1, 1), (1, 2), (2, 1), (2, 2), (3, 4), (4, 1), (4, 4)},</a:t>
            </a:r>
          </a:p>
          <a:p>
            <a:pPr algn="just"/>
            <a:r>
              <a:rPr lang="pt-BR" sz="2000" i="1" dirty="0">
                <a:solidFill>
                  <a:schemeClr val="tx2"/>
                </a:solidFill>
              </a:rPr>
              <a:t>R2 = {(1, 1), (1, 2), (2, 1)},</a:t>
            </a:r>
          </a:p>
          <a:p>
            <a:pPr algn="just"/>
            <a:r>
              <a:rPr lang="pt-BR" sz="2000" i="1" dirty="0">
                <a:solidFill>
                  <a:schemeClr val="tx2"/>
                </a:solidFill>
              </a:rPr>
              <a:t>R3 = {(1, 1), (1, 2), (1, 4), (2, 1), (2, 2), (3, 3), (4, 1), (4, 4)},</a:t>
            </a:r>
          </a:p>
          <a:p>
            <a:pPr algn="just"/>
            <a:r>
              <a:rPr lang="pt-BR" sz="2000" i="1" dirty="0">
                <a:solidFill>
                  <a:schemeClr val="tx2"/>
                </a:solidFill>
              </a:rPr>
              <a:t>R4 = {(2, 1), (3, 1), (3, 2), (4, 1), (4, 2), (4, 3)},</a:t>
            </a:r>
          </a:p>
          <a:p>
            <a:pPr algn="just"/>
            <a:r>
              <a:rPr lang="pt-BR" sz="2000" i="1" dirty="0">
                <a:solidFill>
                  <a:schemeClr val="tx2"/>
                </a:solidFill>
              </a:rPr>
              <a:t>R5 = {(1, 1), (1, 2), (1, 3), (1, 4), (2, 2), (2, 3), (2, 4), (3, 3), (3, 4), (4, 4)},</a:t>
            </a:r>
          </a:p>
          <a:p>
            <a:pPr algn="just"/>
            <a:r>
              <a:rPr lang="en-US" sz="2000" i="1" dirty="0">
                <a:solidFill>
                  <a:schemeClr val="tx2"/>
                </a:solidFill>
              </a:rPr>
              <a:t>R6 = {(3, 4)}.</a:t>
            </a:r>
          </a:p>
          <a:p>
            <a:pPr algn="just"/>
            <a:r>
              <a:rPr lang="en-US" sz="2000" dirty="0">
                <a:solidFill>
                  <a:schemeClr val="tx2"/>
                </a:solidFill>
              </a:rPr>
              <a:t>Which of these relations are reflexive?</a:t>
            </a:r>
          </a:p>
          <a:p>
            <a:pPr algn="just"/>
            <a:r>
              <a:rPr lang="en-US" sz="2000" dirty="0">
                <a:solidFill>
                  <a:schemeClr val="tx2"/>
                </a:solidFill>
              </a:rPr>
              <a:t>Solution: The relations R3 and R5 are reflexive because they both contain all pairs of the form (a, a), namely, (1, 1), (2, 2), (3, 3), and (4, 4). The other relations are not reflexive because they do not contain all of these ordered pairs. In particular, R1, R2, R4, and R6 are not reflexive because (3, 3) is not in any of these relations.</a:t>
            </a:r>
          </a:p>
        </p:txBody>
      </p:sp>
      <p:sp>
        <p:nvSpPr>
          <p:cNvPr id="4" name="Rectangle 3"/>
          <p:cNvSpPr/>
          <p:nvPr/>
        </p:nvSpPr>
        <p:spPr>
          <a:xfrm>
            <a:off x="474617" y="4232366"/>
            <a:ext cx="11490960" cy="646331"/>
          </a:xfrm>
          <a:prstGeom prst="rect">
            <a:avLst/>
          </a:prstGeom>
        </p:spPr>
        <p:txBody>
          <a:bodyPr wrap="square">
            <a:spAutoFit/>
          </a:bodyPr>
          <a:lstStyle/>
          <a:p>
            <a:r>
              <a:rPr lang="en-US" b="1" dirty="0" smtClean="0">
                <a:solidFill>
                  <a:schemeClr val="tx2"/>
                </a:solidFill>
              </a:rPr>
              <a:t>EXAMPLE 19 </a:t>
            </a:r>
            <a:r>
              <a:rPr lang="en-US" dirty="0" smtClean="0">
                <a:solidFill>
                  <a:schemeClr val="tx2"/>
                </a:solidFill>
              </a:rPr>
              <a:t>Is the “divides” relation on the set of positive integers reflexive?</a:t>
            </a:r>
          </a:p>
          <a:p>
            <a:r>
              <a:rPr lang="en-US" i="1" dirty="0" smtClean="0">
                <a:solidFill>
                  <a:schemeClr val="tx2"/>
                </a:solidFill>
              </a:rPr>
              <a:t>Solution: </a:t>
            </a:r>
            <a:r>
              <a:rPr lang="en-US" dirty="0" smtClean="0">
                <a:solidFill>
                  <a:schemeClr val="tx2"/>
                </a:solidFill>
              </a:rPr>
              <a:t>Because </a:t>
            </a:r>
            <a:r>
              <a:rPr lang="en-US" i="1" dirty="0" smtClean="0">
                <a:solidFill>
                  <a:schemeClr val="tx2"/>
                </a:solidFill>
              </a:rPr>
              <a:t>a | a </a:t>
            </a:r>
            <a:r>
              <a:rPr lang="en-US" dirty="0" smtClean="0">
                <a:solidFill>
                  <a:schemeClr val="tx2"/>
                </a:solidFill>
              </a:rPr>
              <a:t>whenever a is a positive integer, the “divides” relation is reflexive.</a:t>
            </a:r>
            <a:endParaRPr lang="en-US" dirty="0">
              <a:solidFill>
                <a:schemeClr val="tx2"/>
              </a:solidFill>
            </a:endParaRPr>
          </a:p>
        </p:txBody>
      </p:sp>
      <p:sp>
        <p:nvSpPr>
          <p:cNvPr id="5" name="TextBox 3"/>
          <p:cNvSpPr txBox="1">
            <a:spLocks noChangeArrowheads="1"/>
          </p:cNvSpPr>
          <p:nvPr/>
        </p:nvSpPr>
        <p:spPr bwMode="auto">
          <a:xfrm>
            <a:off x="156754" y="4976950"/>
            <a:ext cx="11686903" cy="923330"/>
          </a:xfrm>
          <a:prstGeom prst="rect">
            <a:avLst/>
          </a:prstGeom>
          <a:solidFill>
            <a:srgbClr val="99CCFF"/>
          </a:solidFill>
          <a:ln w="9525">
            <a:noFill/>
            <a:miter lim="800000"/>
            <a:headEnd/>
            <a:tailEnd/>
          </a:ln>
        </p:spPr>
        <p:txBody>
          <a:bodyPr wrap="square">
            <a:spAutoFit/>
          </a:bodyPr>
          <a:lstStyle/>
          <a:p>
            <a:pPr algn="just"/>
            <a:r>
              <a:rPr lang="en-US" b="1" dirty="0">
                <a:solidFill>
                  <a:schemeClr val="tx2"/>
                </a:solidFill>
              </a:rPr>
              <a:t>DEFINITION 4 </a:t>
            </a:r>
            <a:r>
              <a:rPr lang="en-US" dirty="0">
                <a:solidFill>
                  <a:schemeClr val="tx2"/>
                </a:solidFill>
              </a:rPr>
              <a:t>A relation R on a set A is called symmetric if </a:t>
            </a:r>
            <a:r>
              <a:rPr lang="en-US" b="1" i="1" dirty="0">
                <a:solidFill>
                  <a:schemeClr val="tx2"/>
                </a:solidFill>
              </a:rPr>
              <a:t>(b, a) ∈ R </a:t>
            </a:r>
            <a:r>
              <a:rPr lang="en-US" dirty="0">
                <a:solidFill>
                  <a:schemeClr val="tx2"/>
                </a:solidFill>
              </a:rPr>
              <a:t>whenever</a:t>
            </a:r>
            <a:r>
              <a:rPr lang="en-US" b="1" i="1" dirty="0">
                <a:solidFill>
                  <a:schemeClr val="tx2"/>
                </a:solidFill>
              </a:rPr>
              <a:t> (a, b) ∈ R, </a:t>
            </a:r>
            <a:r>
              <a:rPr lang="en-US" dirty="0">
                <a:solidFill>
                  <a:schemeClr val="tx2"/>
                </a:solidFill>
              </a:rPr>
              <a:t>for all </a:t>
            </a:r>
            <a:r>
              <a:rPr lang="en-US" b="1" i="1" dirty="0">
                <a:solidFill>
                  <a:schemeClr val="tx2"/>
                </a:solidFill>
              </a:rPr>
              <a:t>a, b ∈ A. </a:t>
            </a:r>
            <a:r>
              <a:rPr lang="en-US" dirty="0">
                <a:solidFill>
                  <a:schemeClr val="tx2"/>
                </a:solidFill>
              </a:rPr>
              <a:t>A relation </a:t>
            </a:r>
            <a:r>
              <a:rPr lang="en-US" i="1" dirty="0">
                <a:solidFill>
                  <a:schemeClr val="tx2"/>
                </a:solidFill>
              </a:rPr>
              <a:t>R </a:t>
            </a:r>
            <a:r>
              <a:rPr lang="en-US" dirty="0">
                <a:solidFill>
                  <a:schemeClr val="tx2"/>
                </a:solidFill>
              </a:rPr>
              <a:t>on a set </a:t>
            </a:r>
            <a:r>
              <a:rPr lang="en-US" i="1" dirty="0">
                <a:solidFill>
                  <a:schemeClr val="tx2"/>
                </a:solidFill>
              </a:rPr>
              <a:t>A </a:t>
            </a:r>
            <a:r>
              <a:rPr lang="en-US" dirty="0">
                <a:solidFill>
                  <a:schemeClr val="tx2"/>
                </a:solidFill>
              </a:rPr>
              <a:t>such that for all </a:t>
            </a:r>
            <a:r>
              <a:rPr lang="en-US" i="1" dirty="0">
                <a:solidFill>
                  <a:schemeClr val="tx2"/>
                </a:solidFill>
              </a:rPr>
              <a:t>a, b ∈ A, </a:t>
            </a:r>
            <a:r>
              <a:rPr lang="en-US" dirty="0">
                <a:solidFill>
                  <a:schemeClr val="tx2"/>
                </a:solidFill>
              </a:rPr>
              <a:t>if </a:t>
            </a:r>
            <a:r>
              <a:rPr lang="en-US" i="1" dirty="0">
                <a:solidFill>
                  <a:schemeClr val="tx2"/>
                </a:solidFill>
              </a:rPr>
              <a:t>(a, b) ∈ R </a:t>
            </a:r>
            <a:r>
              <a:rPr lang="en-US" dirty="0">
                <a:solidFill>
                  <a:schemeClr val="tx2"/>
                </a:solidFill>
              </a:rPr>
              <a:t>and</a:t>
            </a:r>
            <a:r>
              <a:rPr lang="en-US" i="1" dirty="0">
                <a:solidFill>
                  <a:schemeClr val="tx2"/>
                </a:solidFill>
              </a:rPr>
              <a:t> (b, a) ∈ R, </a:t>
            </a:r>
            <a:r>
              <a:rPr lang="en-US" dirty="0">
                <a:solidFill>
                  <a:schemeClr val="tx2"/>
                </a:solidFill>
              </a:rPr>
              <a:t>then</a:t>
            </a:r>
            <a:r>
              <a:rPr lang="en-US" i="1" dirty="0">
                <a:solidFill>
                  <a:schemeClr val="tx2"/>
                </a:solidFill>
              </a:rPr>
              <a:t> a = b </a:t>
            </a:r>
            <a:r>
              <a:rPr lang="en-US" dirty="0">
                <a:solidFill>
                  <a:schemeClr val="tx2"/>
                </a:solidFill>
              </a:rPr>
              <a:t>is called </a:t>
            </a:r>
            <a:r>
              <a:rPr lang="en-US" i="1" dirty="0" err="1">
                <a:solidFill>
                  <a:schemeClr val="tx2"/>
                </a:solidFill>
              </a:rPr>
              <a:t>antisymmetric</a:t>
            </a:r>
            <a:r>
              <a:rPr lang="en-US" i="1" dirty="0">
                <a:solidFill>
                  <a:schemeClr val="tx2"/>
                </a:solidFill>
              </a:rPr>
              <a:t>.</a:t>
            </a:r>
            <a:endParaRPr lang="en-US" dirty="0">
              <a:solidFill>
                <a:schemeClr val="tx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3"/>
          <p:cNvSpPr txBox="1">
            <a:spLocks noChangeArrowheads="1"/>
          </p:cNvSpPr>
          <p:nvPr/>
        </p:nvSpPr>
        <p:spPr bwMode="auto">
          <a:xfrm>
            <a:off x="0" y="274320"/>
            <a:ext cx="12192000" cy="6001643"/>
          </a:xfrm>
          <a:prstGeom prst="rect">
            <a:avLst/>
          </a:prstGeom>
          <a:noFill/>
          <a:ln w="9525">
            <a:noFill/>
            <a:miter lim="800000"/>
            <a:headEnd/>
            <a:tailEnd/>
          </a:ln>
        </p:spPr>
        <p:txBody>
          <a:bodyPr wrap="square">
            <a:spAutoFit/>
          </a:bodyPr>
          <a:lstStyle/>
          <a:p>
            <a:r>
              <a:rPr lang="en-US" sz="1600" b="1" dirty="0" smtClean="0">
                <a:solidFill>
                  <a:schemeClr val="tx2"/>
                </a:solidFill>
                <a:latin typeface="Times New Roman" pitchFamily="18" charset="0"/>
                <a:cs typeface="Times New Roman" pitchFamily="18" charset="0"/>
              </a:rPr>
              <a:t>EXAMPLE 20 </a:t>
            </a:r>
            <a:r>
              <a:rPr lang="en-US" sz="1600" dirty="0" smtClean="0">
                <a:solidFill>
                  <a:schemeClr val="tx2"/>
                </a:solidFill>
                <a:latin typeface="Times New Roman" pitchFamily="18" charset="0"/>
                <a:cs typeface="Times New Roman" pitchFamily="18" charset="0"/>
              </a:rPr>
              <a:t>Is the “divides” relation on the set of positive integers symmetric? Is it </a:t>
            </a:r>
            <a:r>
              <a:rPr lang="en-US" sz="1600" dirty="0" err="1" smtClean="0">
                <a:solidFill>
                  <a:schemeClr val="tx2"/>
                </a:solidFill>
                <a:latin typeface="Times New Roman" pitchFamily="18" charset="0"/>
                <a:cs typeface="Times New Roman" pitchFamily="18" charset="0"/>
              </a:rPr>
              <a:t>antisymmetric</a:t>
            </a:r>
            <a:r>
              <a:rPr lang="en-US" sz="1600" dirty="0" smtClean="0">
                <a:solidFill>
                  <a:schemeClr val="tx2"/>
                </a:solidFill>
                <a:latin typeface="Times New Roman" pitchFamily="18" charset="0"/>
                <a:cs typeface="Times New Roman" pitchFamily="18" charset="0"/>
              </a:rPr>
              <a:t>?</a:t>
            </a:r>
          </a:p>
          <a:p>
            <a:r>
              <a:rPr lang="en-US" sz="1600" i="1" dirty="0" smtClean="0">
                <a:solidFill>
                  <a:schemeClr val="tx2"/>
                </a:solidFill>
                <a:latin typeface="Times New Roman" pitchFamily="18" charset="0"/>
                <a:cs typeface="Times New Roman" pitchFamily="18" charset="0"/>
              </a:rPr>
              <a:t>Solution: </a:t>
            </a:r>
            <a:r>
              <a:rPr lang="en-US" sz="1600" dirty="0" smtClean="0">
                <a:solidFill>
                  <a:schemeClr val="tx2"/>
                </a:solidFill>
                <a:latin typeface="Times New Roman" pitchFamily="18" charset="0"/>
                <a:cs typeface="Times New Roman" pitchFamily="18" charset="0"/>
              </a:rPr>
              <a:t>This relation is not symmetric because 1| 2, but 2  | 1. It is </a:t>
            </a:r>
            <a:r>
              <a:rPr lang="en-US" sz="1600" dirty="0" err="1" smtClean="0">
                <a:solidFill>
                  <a:schemeClr val="tx2"/>
                </a:solidFill>
                <a:latin typeface="Times New Roman" pitchFamily="18" charset="0"/>
                <a:cs typeface="Times New Roman" pitchFamily="18" charset="0"/>
              </a:rPr>
              <a:t>antisymmetric</a:t>
            </a:r>
            <a:r>
              <a:rPr lang="en-US" sz="1600" dirty="0" smtClean="0">
                <a:solidFill>
                  <a:schemeClr val="tx2"/>
                </a:solidFill>
                <a:latin typeface="Times New Roman" pitchFamily="18" charset="0"/>
                <a:cs typeface="Times New Roman" pitchFamily="18" charset="0"/>
              </a:rPr>
              <a:t>, for if </a:t>
            </a:r>
            <a:r>
              <a:rPr lang="en-US" sz="1600" i="1" dirty="0" smtClean="0">
                <a:solidFill>
                  <a:schemeClr val="tx2"/>
                </a:solidFill>
                <a:latin typeface="Times New Roman" pitchFamily="18" charset="0"/>
                <a:cs typeface="Times New Roman" pitchFamily="18" charset="0"/>
              </a:rPr>
              <a:t>a </a:t>
            </a:r>
            <a:r>
              <a:rPr lang="en-US" sz="1600" dirty="0" smtClean="0">
                <a:solidFill>
                  <a:schemeClr val="tx2"/>
                </a:solidFill>
                <a:latin typeface="Times New Roman" pitchFamily="18" charset="0"/>
                <a:cs typeface="Times New Roman" pitchFamily="18" charset="0"/>
              </a:rPr>
              <a:t>and </a:t>
            </a:r>
            <a:r>
              <a:rPr lang="en-US" sz="1600" i="1" dirty="0" smtClean="0">
                <a:solidFill>
                  <a:schemeClr val="tx2"/>
                </a:solidFill>
                <a:latin typeface="Times New Roman" pitchFamily="18" charset="0"/>
                <a:cs typeface="Times New Roman" pitchFamily="18" charset="0"/>
              </a:rPr>
              <a:t>b </a:t>
            </a:r>
            <a:r>
              <a:rPr lang="en-US" sz="1600" dirty="0" smtClean="0">
                <a:solidFill>
                  <a:schemeClr val="tx2"/>
                </a:solidFill>
                <a:latin typeface="Times New Roman" pitchFamily="18" charset="0"/>
                <a:cs typeface="Times New Roman" pitchFamily="18" charset="0"/>
              </a:rPr>
              <a:t>are positive integers with </a:t>
            </a:r>
            <a:r>
              <a:rPr lang="en-US" sz="1600" i="1" dirty="0" smtClean="0">
                <a:solidFill>
                  <a:schemeClr val="tx2"/>
                </a:solidFill>
                <a:latin typeface="Times New Roman" pitchFamily="18" charset="0"/>
                <a:cs typeface="Times New Roman" pitchFamily="18" charset="0"/>
              </a:rPr>
              <a:t>a |b </a:t>
            </a:r>
            <a:r>
              <a:rPr lang="en-US" sz="1600" dirty="0" smtClean="0">
                <a:solidFill>
                  <a:schemeClr val="tx2"/>
                </a:solidFill>
                <a:latin typeface="Times New Roman" pitchFamily="18" charset="0"/>
                <a:cs typeface="Times New Roman" pitchFamily="18" charset="0"/>
              </a:rPr>
              <a:t>and </a:t>
            </a:r>
            <a:r>
              <a:rPr lang="en-US" sz="1600" i="1" dirty="0" smtClean="0">
                <a:solidFill>
                  <a:schemeClr val="tx2"/>
                </a:solidFill>
                <a:latin typeface="Times New Roman" pitchFamily="18" charset="0"/>
                <a:cs typeface="Times New Roman" pitchFamily="18" charset="0"/>
              </a:rPr>
              <a:t>b |a</a:t>
            </a:r>
            <a:r>
              <a:rPr lang="en-US" sz="1600" dirty="0" smtClean="0">
                <a:solidFill>
                  <a:schemeClr val="tx2"/>
                </a:solidFill>
                <a:latin typeface="Times New Roman" pitchFamily="18" charset="0"/>
                <a:cs typeface="Times New Roman" pitchFamily="18" charset="0"/>
              </a:rPr>
              <a:t>, then </a:t>
            </a:r>
            <a:r>
              <a:rPr lang="en-US" sz="1600" i="1" dirty="0" smtClean="0">
                <a:solidFill>
                  <a:schemeClr val="tx2"/>
                </a:solidFill>
                <a:latin typeface="Times New Roman" pitchFamily="18" charset="0"/>
                <a:cs typeface="Times New Roman" pitchFamily="18" charset="0"/>
              </a:rPr>
              <a:t>a =b </a:t>
            </a:r>
          </a:p>
          <a:p>
            <a:endParaRPr lang="en-US" sz="1600" dirty="0" smtClean="0">
              <a:solidFill>
                <a:schemeClr val="tx2"/>
              </a:solidFill>
              <a:latin typeface="Times New Roman" pitchFamily="18" charset="0"/>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DEFINITION 5 </a:t>
            </a:r>
            <a:r>
              <a:rPr lang="en-US" sz="1600" dirty="0" smtClean="0">
                <a:solidFill>
                  <a:schemeClr val="tx2"/>
                </a:solidFill>
                <a:latin typeface="Times New Roman" pitchFamily="18" charset="0"/>
                <a:ea typeface="Arial Unicode MS" pitchFamily="34" charset="-128"/>
                <a:cs typeface="Times New Roman" pitchFamily="18" charset="0"/>
              </a:rPr>
              <a:t>A relation </a:t>
            </a:r>
            <a:r>
              <a:rPr lang="en-US" sz="1600" i="1" dirty="0" smtClean="0">
                <a:solidFill>
                  <a:schemeClr val="tx2"/>
                </a:solidFill>
                <a:latin typeface="Times New Roman" pitchFamily="18" charset="0"/>
                <a:ea typeface="Arial Unicode MS" pitchFamily="34" charset="-128"/>
                <a:cs typeface="Times New Roman" pitchFamily="18" charset="0"/>
              </a:rPr>
              <a:t>R </a:t>
            </a:r>
            <a:r>
              <a:rPr lang="en-US" sz="1600" dirty="0" smtClean="0">
                <a:solidFill>
                  <a:schemeClr val="tx2"/>
                </a:solidFill>
                <a:latin typeface="Times New Roman" pitchFamily="18" charset="0"/>
                <a:ea typeface="Arial Unicode MS" pitchFamily="34" charset="-128"/>
                <a:cs typeface="Times New Roman" pitchFamily="18" charset="0"/>
              </a:rPr>
              <a:t>on a set </a:t>
            </a:r>
            <a:r>
              <a:rPr lang="en-US" sz="1600" i="1" dirty="0" smtClean="0">
                <a:solidFill>
                  <a:schemeClr val="tx2"/>
                </a:solidFill>
                <a:latin typeface="Times New Roman" pitchFamily="18" charset="0"/>
                <a:ea typeface="Arial Unicode MS" pitchFamily="34" charset="-128"/>
                <a:cs typeface="Times New Roman" pitchFamily="18" charset="0"/>
              </a:rPr>
              <a:t>A </a:t>
            </a:r>
            <a:r>
              <a:rPr lang="en-US" sz="1600" dirty="0" smtClean="0">
                <a:solidFill>
                  <a:schemeClr val="tx2"/>
                </a:solidFill>
                <a:latin typeface="Times New Roman" pitchFamily="18" charset="0"/>
                <a:ea typeface="Arial Unicode MS" pitchFamily="34" charset="-128"/>
                <a:cs typeface="Times New Roman" pitchFamily="18" charset="0"/>
              </a:rPr>
              <a:t>is called transitive if whenever</a:t>
            </a:r>
            <a:r>
              <a:rPr lang="en-US" sz="1600" i="1" dirty="0" smtClean="0">
                <a:solidFill>
                  <a:schemeClr val="tx2"/>
                </a:solidFill>
                <a:latin typeface="Times New Roman" pitchFamily="18" charset="0"/>
                <a:ea typeface="Arial Unicode MS" pitchFamily="34" charset="-128"/>
                <a:cs typeface="Times New Roman" pitchFamily="18" charset="0"/>
              </a:rPr>
              <a:t> (a, b) ∈ R </a:t>
            </a:r>
            <a:r>
              <a:rPr lang="en-US" sz="1600" dirty="0" smtClean="0">
                <a:solidFill>
                  <a:schemeClr val="tx2"/>
                </a:solidFill>
                <a:latin typeface="Times New Roman" pitchFamily="18" charset="0"/>
                <a:ea typeface="Arial Unicode MS" pitchFamily="34" charset="-128"/>
                <a:cs typeface="Times New Roman" pitchFamily="18" charset="0"/>
              </a:rPr>
              <a:t>and </a:t>
            </a:r>
            <a:r>
              <a:rPr lang="en-US" sz="1600" i="1" dirty="0" smtClean="0">
                <a:solidFill>
                  <a:schemeClr val="tx2"/>
                </a:solidFill>
                <a:latin typeface="Times New Roman" pitchFamily="18" charset="0"/>
                <a:ea typeface="Arial Unicode MS" pitchFamily="34" charset="-128"/>
                <a:cs typeface="Times New Roman" pitchFamily="18" charset="0"/>
              </a:rPr>
              <a:t>(b, c) ∈ R, </a:t>
            </a:r>
            <a:r>
              <a:rPr lang="en-US" sz="1600" dirty="0" smtClean="0">
                <a:solidFill>
                  <a:schemeClr val="tx2"/>
                </a:solidFill>
                <a:latin typeface="Times New Roman" pitchFamily="18" charset="0"/>
                <a:ea typeface="Arial Unicode MS" pitchFamily="34" charset="-128"/>
                <a:cs typeface="Times New Roman" pitchFamily="18" charset="0"/>
              </a:rPr>
              <a:t>then </a:t>
            </a:r>
            <a:r>
              <a:rPr lang="en-US" sz="1600" i="1" dirty="0" smtClean="0">
                <a:solidFill>
                  <a:schemeClr val="tx2"/>
                </a:solidFill>
                <a:latin typeface="Times New Roman" pitchFamily="18" charset="0"/>
                <a:ea typeface="Arial Unicode MS" pitchFamily="34" charset="-128"/>
                <a:cs typeface="Times New Roman" pitchFamily="18" charset="0"/>
              </a:rPr>
              <a:t>(a, c) ∈ R, </a:t>
            </a:r>
            <a:r>
              <a:rPr lang="en-US" sz="1600" dirty="0" smtClean="0">
                <a:solidFill>
                  <a:schemeClr val="tx2"/>
                </a:solidFill>
                <a:latin typeface="Times New Roman" pitchFamily="18" charset="0"/>
                <a:ea typeface="Arial Unicode MS" pitchFamily="34" charset="-128"/>
                <a:cs typeface="Times New Roman" pitchFamily="18" charset="0"/>
              </a:rPr>
              <a:t>for all </a:t>
            </a:r>
            <a:r>
              <a:rPr lang="en-US" sz="1600" i="1" dirty="0" smtClean="0">
                <a:solidFill>
                  <a:schemeClr val="tx2"/>
                </a:solidFill>
                <a:latin typeface="Times New Roman" pitchFamily="18" charset="0"/>
                <a:ea typeface="Arial Unicode MS" pitchFamily="34" charset="-128"/>
                <a:cs typeface="Times New Roman" pitchFamily="18" charset="0"/>
              </a:rPr>
              <a:t>a, b, c ∈ A.</a:t>
            </a:r>
          </a:p>
          <a:p>
            <a:pPr algn="just"/>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EXAMPLE </a:t>
            </a:r>
            <a:r>
              <a:rPr lang="en-US" sz="1600" b="1" dirty="0">
                <a:solidFill>
                  <a:schemeClr val="tx2"/>
                </a:solidFill>
                <a:latin typeface="Times New Roman" pitchFamily="18" charset="0"/>
                <a:ea typeface="Arial Unicode MS" pitchFamily="34" charset="-128"/>
                <a:cs typeface="Times New Roman" pitchFamily="18" charset="0"/>
              </a:rPr>
              <a:t>21 </a:t>
            </a:r>
            <a:r>
              <a:rPr lang="en-US" sz="1600" dirty="0">
                <a:solidFill>
                  <a:schemeClr val="tx2"/>
                </a:solidFill>
                <a:latin typeface="Times New Roman" pitchFamily="18" charset="0"/>
                <a:ea typeface="Arial Unicode MS" pitchFamily="34" charset="-128"/>
                <a:cs typeface="Times New Roman" pitchFamily="18" charset="0"/>
              </a:rPr>
              <a:t>Is the “divides” relation on the set of positive integers transitive?</a:t>
            </a:r>
          </a:p>
          <a:p>
            <a:pPr algn="just"/>
            <a:r>
              <a:rPr lang="en-US" sz="1600" i="1" dirty="0">
                <a:solidFill>
                  <a:schemeClr val="tx2"/>
                </a:solidFill>
                <a:latin typeface="Times New Roman" pitchFamily="18" charset="0"/>
                <a:ea typeface="Arial Unicode MS" pitchFamily="34" charset="-128"/>
                <a:cs typeface="Times New Roman" pitchFamily="18" charset="0"/>
              </a:rPr>
              <a:t>Solution: </a:t>
            </a:r>
            <a:r>
              <a:rPr lang="en-US" sz="1600" dirty="0">
                <a:solidFill>
                  <a:schemeClr val="tx2"/>
                </a:solidFill>
                <a:latin typeface="Times New Roman" pitchFamily="18" charset="0"/>
                <a:ea typeface="Arial Unicode MS" pitchFamily="34" charset="-128"/>
                <a:cs typeface="Times New Roman" pitchFamily="18" charset="0"/>
              </a:rPr>
              <a:t>Suppose that </a:t>
            </a:r>
            <a:r>
              <a:rPr lang="en-US" sz="1600" i="1" dirty="0">
                <a:solidFill>
                  <a:schemeClr val="tx2"/>
                </a:solidFill>
                <a:latin typeface="Times New Roman" pitchFamily="18" charset="0"/>
                <a:ea typeface="Arial Unicode MS" pitchFamily="34" charset="-128"/>
                <a:cs typeface="Times New Roman" pitchFamily="18" charset="0"/>
              </a:rPr>
              <a:t>a </a:t>
            </a:r>
            <a:r>
              <a:rPr lang="en-US" sz="1600" dirty="0">
                <a:solidFill>
                  <a:schemeClr val="tx2"/>
                </a:solidFill>
                <a:latin typeface="Times New Roman" pitchFamily="18" charset="0"/>
                <a:ea typeface="Arial Unicode MS" pitchFamily="34" charset="-128"/>
                <a:cs typeface="Times New Roman" pitchFamily="18" charset="0"/>
              </a:rPr>
              <a:t>divides</a:t>
            </a:r>
            <a:r>
              <a:rPr lang="en-US" sz="1600" i="1" dirty="0">
                <a:solidFill>
                  <a:schemeClr val="tx2"/>
                </a:solidFill>
                <a:latin typeface="Times New Roman" pitchFamily="18" charset="0"/>
                <a:ea typeface="Arial Unicode MS" pitchFamily="34" charset="-128"/>
                <a:cs typeface="Times New Roman" pitchFamily="18" charset="0"/>
              </a:rPr>
              <a:t> b </a:t>
            </a:r>
            <a:r>
              <a:rPr lang="en-US" sz="1600" dirty="0">
                <a:solidFill>
                  <a:schemeClr val="tx2"/>
                </a:solidFill>
                <a:latin typeface="Times New Roman" pitchFamily="18" charset="0"/>
                <a:ea typeface="Arial Unicode MS" pitchFamily="34" charset="-128"/>
                <a:cs typeface="Times New Roman" pitchFamily="18" charset="0"/>
              </a:rPr>
              <a:t>and</a:t>
            </a:r>
            <a:r>
              <a:rPr lang="en-US" sz="1600" i="1" dirty="0">
                <a:solidFill>
                  <a:schemeClr val="tx2"/>
                </a:solidFill>
                <a:latin typeface="Times New Roman" pitchFamily="18" charset="0"/>
                <a:ea typeface="Arial Unicode MS" pitchFamily="34" charset="-128"/>
                <a:cs typeface="Times New Roman" pitchFamily="18" charset="0"/>
              </a:rPr>
              <a:t> b </a:t>
            </a:r>
            <a:r>
              <a:rPr lang="en-US" sz="1600" dirty="0">
                <a:solidFill>
                  <a:schemeClr val="tx2"/>
                </a:solidFill>
                <a:latin typeface="Times New Roman" pitchFamily="18" charset="0"/>
                <a:ea typeface="Arial Unicode MS" pitchFamily="34" charset="-128"/>
                <a:cs typeface="Times New Roman" pitchFamily="18" charset="0"/>
              </a:rPr>
              <a:t>divides</a:t>
            </a:r>
            <a:r>
              <a:rPr lang="en-US" sz="1600" i="1" dirty="0">
                <a:solidFill>
                  <a:schemeClr val="tx2"/>
                </a:solidFill>
                <a:latin typeface="Times New Roman" pitchFamily="18" charset="0"/>
                <a:ea typeface="Arial Unicode MS" pitchFamily="34" charset="-128"/>
                <a:cs typeface="Times New Roman" pitchFamily="18" charset="0"/>
              </a:rPr>
              <a:t> c. </a:t>
            </a:r>
            <a:r>
              <a:rPr lang="en-US" sz="1600" dirty="0">
                <a:solidFill>
                  <a:schemeClr val="tx2"/>
                </a:solidFill>
                <a:latin typeface="Times New Roman" pitchFamily="18" charset="0"/>
                <a:ea typeface="Arial Unicode MS" pitchFamily="34" charset="-128"/>
                <a:cs typeface="Times New Roman" pitchFamily="18" charset="0"/>
              </a:rPr>
              <a:t>Then there are positive integers </a:t>
            </a:r>
            <a:r>
              <a:rPr lang="en-US" sz="1600" i="1" dirty="0">
                <a:solidFill>
                  <a:schemeClr val="tx2"/>
                </a:solidFill>
                <a:latin typeface="Times New Roman" pitchFamily="18" charset="0"/>
                <a:ea typeface="Arial Unicode MS" pitchFamily="34" charset="-128"/>
                <a:cs typeface="Times New Roman" pitchFamily="18" charset="0"/>
              </a:rPr>
              <a:t>k </a:t>
            </a:r>
            <a:r>
              <a:rPr lang="en-US" sz="1600" dirty="0">
                <a:solidFill>
                  <a:schemeClr val="tx2"/>
                </a:solidFill>
                <a:latin typeface="Times New Roman" pitchFamily="18" charset="0"/>
                <a:ea typeface="Arial Unicode MS" pitchFamily="34" charset="-128"/>
                <a:cs typeface="Times New Roman" pitchFamily="18" charset="0"/>
              </a:rPr>
              <a:t>and</a:t>
            </a:r>
            <a:r>
              <a:rPr lang="en-US" sz="1600" i="1" dirty="0">
                <a:solidFill>
                  <a:schemeClr val="tx2"/>
                </a:solidFill>
                <a:latin typeface="Times New Roman" pitchFamily="18" charset="0"/>
                <a:ea typeface="Arial Unicode MS" pitchFamily="34" charset="-128"/>
                <a:cs typeface="Times New Roman" pitchFamily="18" charset="0"/>
              </a:rPr>
              <a:t> l </a:t>
            </a:r>
            <a:r>
              <a:rPr lang="en-US" sz="1600" dirty="0">
                <a:solidFill>
                  <a:schemeClr val="tx2"/>
                </a:solidFill>
                <a:latin typeface="Times New Roman" pitchFamily="18" charset="0"/>
                <a:ea typeface="Arial Unicode MS" pitchFamily="34" charset="-128"/>
                <a:cs typeface="Times New Roman" pitchFamily="18" charset="0"/>
              </a:rPr>
              <a:t>such that </a:t>
            </a:r>
            <a:r>
              <a:rPr lang="en-US" sz="1600" i="1" dirty="0">
                <a:solidFill>
                  <a:schemeClr val="tx2"/>
                </a:solidFill>
                <a:latin typeface="Times New Roman" pitchFamily="18" charset="0"/>
                <a:ea typeface="Arial Unicode MS" pitchFamily="34" charset="-128"/>
                <a:cs typeface="Times New Roman" pitchFamily="18" charset="0"/>
              </a:rPr>
              <a:t>b = </a:t>
            </a:r>
            <a:r>
              <a:rPr lang="en-US" sz="1600" i="1" dirty="0" err="1">
                <a:solidFill>
                  <a:schemeClr val="tx2"/>
                </a:solidFill>
                <a:latin typeface="Times New Roman" pitchFamily="18" charset="0"/>
                <a:ea typeface="Arial Unicode MS" pitchFamily="34" charset="-128"/>
                <a:cs typeface="Times New Roman" pitchFamily="18" charset="0"/>
              </a:rPr>
              <a:t>ak</a:t>
            </a:r>
            <a:r>
              <a:rPr lang="en-US" sz="1600" i="1" dirty="0">
                <a:solidFill>
                  <a:schemeClr val="tx2"/>
                </a:solidFill>
                <a:latin typeface="Times New Roman" pitchFamily="18" charset="0"/>
                <a:ea typeface="Arial Unicode MS" pitchFamily="34" charset="-128"/>
                <a:cs typeface="Times New Roman" pitchFamily="18" charset="0"/>
              </a:rPr>
              <a:t> </a:t>
            </a:r>
            <a:r>
              <a:rPr lang="en-US" sz="1600" dirty="0">
                <a:solidFill>
                  <a:schemeClr val="tx2"/>
                </a:solidFill>
                <a:latin typeface="Times New Roman" pitchFamily="18" charset="0"/>
                <a:ea typeface="Arial Unicode MS" pitchFamily="34" charset="-128"/>
                <a:cs typeface="Times New Roman" pitchFamily="18" charset="0"/>
              </a:rPr>
              <a:t>and</a:t>
            </a:r>
            <a:r>
              <a:rPr lang="en-US" sz="1600" i="1" dirty="0">
                <a:solidFill>
                  <a:schemeClr val="tx2"/>
                </a:solidFill>
                <a:latin typeface="Times New Roman" pitchFamily="18" charset="0"/>
                <a:ea typeface="Arial Unicode MS" pitchFamily="34" charset="-128"/>
                <a:cs typeface="Times New Roman" pitchFamily="18" charset="0"/>
              </a:rPr>
              <a:t> c = bl. </a:t>
            </a:r>
            <a:r>
              <a:rPr lang="en-US" sz="1600" dirty="0">
                <a:solidFill>
                  <a:schemeClr val="tx2"/>
                </a:solidFill>
                <a:latin typeface="Times New Roman" pitchFamily="18" charset="0"/>
                <a:ea typeface="Arial Unicode MS" pitchFamily="34" charset="-128"/>
                <a:cs typeface="Times New Roman" pitchFamily="18" charset="0"/>
              </a:rPr>
              <a:t>Hence</a:t>
            </a:r>
            <a:r>
              <a:rPr lang="en-US" sz="1600" i="1" dirty="0">
                <a:solidFill>
                  <a:schemeClr val="tx2"/>
                </a:solidFill>
                <a:latin typeface="Times New Roman" pitchFamily="18" charset="0"/>
                <a:ea typeface="Arial Unicode MS" pitchFamily="34" charset="-128"/>
                <a:cs typeface="Times New Roman" pitchFamily="18" charset="0"/>
              </a:rPr>
              <a:t>, c = a(</a:t>
            </a:r>
            <a:r>
              <a:rPr lang="en-US" sz="1600" i="1" dirty="0" err="1">
                <a:solidFill>
                  <a:schemeClr val="tx2"/>
                </a:solidFill>
                <a:latin typeface="Times New Roman" pitchFamily="18" charset="0"/>
                <a:ea typeface="Arial Unicode MS" pitchFamily="34" charset="-128"/>
                <a:cs typeface="Times New Roman" pitchFamily="18" charset="0"/>
              </a:rPr>
              <a:t>kl</a:t>
            </a:r>
            <a:r>
              <a:rPr lang="en-US" sz="1600" i="1" dirty="0">
                <a:solidFill>
                  <a:schemeClr val="tx2"/>
                </a:solidFill>
                <a:latin typeface="Times New Roman" pitchFamily="18" charset="0"/>
                <a:ea typeface="Arial Unicode MS" pitchFamily="34" charset="-128"/>
                <a:cs typeface="Times New Roman" pitchFamily="18" charset="0"/>
              </a:rPr>
              <a:t>), </a:t>
            </a:r>
            <a:r>
              <a:rPr lang="en-US" sz="1600" dirty="0">
                <a:solidFill>
                  <a:schemeClr val="tx2"/>
                </a:solidFill>
                <a:latin typeface="Times New Roman" pitchFamily="18" charset="0"/>
                <a:ea typeface="Arial Unicode MS" pitchFamily="34" charset="-128"/>
                <a:cs typeface="Times New Roman" pitchFamily="18" charset="0"/>
              </a:rPr>
              <a:t>so</a:t>
            </a:r>
            <a:r>
              <a:rPr lang="en-US" sz="1600" i="1" dirty="0">
                <a:solidFill>
                  <a:schemeClr val="tx2"/>
                </a:solidFill>
                <a:latin typeface="Times New Roman" pitchFamily="18" charset="0"/>
                <a:ea typeface="Arial Unicode MS" pitchFamily="34" charset="-128"/>
                <a:cs typeface="Times New Roman" pitchFamily="18" charset="0"/>
              </a:rPr>
              <a:t> a </a:t>
            </a:r>
            <a:r>
              <a:rPr lang="en-US" sz="1600" dirty="0">
                <a:solidFill>
                  <a:schemeClr val="tx2"/>
                </a:solidFill>
                <a:latin typeface="Times New Roman" pitchFamily="18" charset="0"/>
                <a:ea typeface="Arial Unicode MS" pitchFamily="34" charset="-128"/>
                <a:cs typeface="Times New Roman" pitchFamily="18" charset="0"/>
              </a:rPr>
              <a:t>divides</a:t>
            </a:r>
            <a:r>
              <a:rPr lang="en-US" sz="1600" i="1" dirty="0">
                <a:solidFill>
                  <a:schemeClr val="tx2"/>
                </a:solidFill>
                <a:latin typeface="Times New Roman" pitchFamily="18" charset="0"/>
                <a:ea typeface="Arial Unicode MS" pitchFamily="34" charset="-128"/>
                <a:cs typeface="Times New Roman" pitchFamily="18" charset="0"/>
              </a:rPr>
              <a:t> c. </a:t>
            </a:r>
            <a:r>
              <a:rPr lang="en-US" sz="1600" dirty="0">
                <a:solidFill>
                  <a:schemeClr val="tx2"/>
                </a:solidFill>
                <a:latin typeface="Times New Roman" pitchFamily="18" charset="0"/>
                <a:ea typeface="Arial Unicode MS" pitchFamily="34" charset="-128"/>
                <a:cs typeface="Times New Roman" pitchFamily="18" charset="0"/>
              </a:rPr>
              <a:t>It follows that this relation is transitive</a:t>
            </a:r>
            <a:r>
              <a:rPr lang="en-US" sz="1600" dirty="0" smtClean="0">
                <a:solidFill>
                  <a:schemeClr val="tx2"/>
                </a:solidFill>
                <a:latin typeface="Times New Roman" pitchFamily="18" charset="0"/>
                <a:ea typeface="Arial Unicode MS" pitchFamily="34" charset="-128"/>
                <a:cs typeface="Times New Roman" pitchFamily="18" charset="0"/>
              </a:rPr>
              <a:t>.</a:t>
            </a:r>
          </a:p>
          <a:p>
            <a:pPr algn="just"/>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DEFINITION 6</a:t>
            </a:r>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dirty="0" smtClean="0">
                <a:solidFill>
                  <a:schemeClr val="tx2"/>
                </a:solidFill>
                <a:latin typeface="Times New Roman" pitchFamily="18" charset="0"/>
                <a:ea typeface="Arial Unicode MS" pitchFamily="34" charset="-128"/>
                <a:cs typeface="Times New Roman" pitchFamily="18" charset="0"/>
              </a:rPr>
              <a:t>A relation </a:t>
            </a:r>
            <a:r>
              <a:rPr lang="en-US" sz="1600" i="1" dirty="0" smtClean="0">
                <a:solidFill>
                  <a:schemeClr val="tx2"/>
                </a:solidFill>
                <a:latin typeface="Times New Roman" pitchFamily="18" charset="0"/>
                <a:ea typeface="Arial Unicode MS" pitchFamily="34" charset="-128"/>
                <a:cs typeface="Times New Roman" pitchFamily="18" charset="0"/>
              </a:rPr>
              <a:t>R </a:t>
            </a:r>
            <a:r>
              <a:rPr lang="en-US" sz="1600" dirty="0" smtClean="0">
                <a:solidFill>
                  <a:schemeClr val="tx2"/>
                </a:solidFill>
                <a:latin typeface="Times New Roman" pitchFamily="18" charset="0"/>
                <a:ea typeface="Arial Unicode MS" pitchFamily="34" charset="-128"/>
                <a:cs typeface="Times New Roman" pitchFamily="18" charset="0"/>
              </a:rPr>
              <a:t>on a set </a:t>
            </a:r>
            <a:r>
              <a:rPr lang="en-US" sz="1600" i="1" dirty="0" smtClean="0">
                <a:solidFill>
                  <a:schemeClr val="tx2"/>
                </a:solidFill>
                <a:latin typeface="Times New Roman" pitchFamily="18" charset="0"/>
                <a:ea typeface="Arial Unicode MS" pitchFamily="34" charset="-128"/>
                <a:cs typeface="Times New Roman" pitchFamily="18" charset="0"/>
              </a:rPr>
              <a:t>S </a:t>
            </a:r>
            <a:r>
              <a:rPr lang="en-US" sz="1600" dirty="0" smtClean="0">
                <a:solidFill>
                  <a:schemeClr val="tx2"/>
                </a:solidFill>
                <a:latin typeface="Times New Roman" pitchFamily="18" charset="0"/>
                <a:ea typeface="Arial Unicode MS" pitchFamily="34" charset="-128"/>
                <a:cs typeface="Times New Roman" pitchFamily="18" charset="0"/>
              </a:rPr>
              <a:t>is called a partial ordering or partial order if it is reflexive, </a:t>
            </a:r>
            <a:r>
              <a:rPr lang="en-US" sz="1600" dirty="0" err="1" smtClean="0">
                <a:solidFill>
                  <a:schemeClr val="tx2"/>
                </a:solidFill>
                <a:latin typeface="Times New Roman" pitchFamily="18" charset="0"/>
                <a:ea typeface="Arial Unicode MS" pitchFamily="34" charset="-128"/>
                <a:cs typeface="Times New Roman" pitchFamily="18" charset="0"/>
              </a:rPr>
              <a:t>antisymmetric</a:t>
            </a:r>
            <a:r>
              <a:rPr lang="en-US" sz="1600" i="1" dirty="0" smtClean="0">
                <a:solidFill>
                  <a:schemeClr val="tx2"/>
                </a:solidFill>
                <a:latin typeface="Times New Roman" pitchFamily="18" charset="0"/>
                <a:ea typeface="Arial Unicode MS" pitchFamily="34" charset="-128"/>
                <a:cs typeface="Times New Roman" pitchFamily="18" charset="0"/>
              </a:rPr>
              <a:t>, </a:t>
            </a:r>
            <a:r>
              <a:rPr lang="en-US" sz="1600" dirty="0" smtClean="0">
                <a:solidFill>
                  <a:schemeClr val="tx2"/>
                </a:solidFill>
                <a:latin typeface="Times New Roman" pitchFamily="18" charset="0"/>
                <a:ea typeface="Arial Unicode MS" pitchFamily="34" charset="-128"/>
                <a:cs typeface="Times New Roman" pitchFamily="18" charset="0"/>
              </a:rPr>
              <a:t>and transitive. A set </a:t>
            </a:r>
            <a:r>
              <a:rPr lang="en-US" sz="1600" i="1" dirty="0" smtClean="0">
                <a:solidFill>
                  <a:schemeClr val="tx2"/>
                </a:solidFill>
                <a:latin typeface="Times New Roman" pitchFamily="18" charset="0"/>
                <a:ea typeface="Arial Unicode MS" pitchFamily="34" charset="-128"/>
                <a:cs typeface="Times New Roman" pitchFamily="18" charset="0"/>
              </a:rPr>
              <a:t>S </a:t>
            </a:r>
            <a:r>
              <a:rPr lang="en-US" sz="1600" dirty="0" smtClean="0">
                <a:solidFill>
                  <a:schemeClr val="tx2"/>
                </a:solidFill>
                <a:latin typeface="Times New Roman" pitchFamily="18" charset="0"/>
                <a:ea typeface="Arial Unicode MS" pitchFamily="34" charset="-128"/>
                <a:cs typeface="Times New Roman" pitchFamily="18" charset="0"/>
              </a:rPr>
              <a:t>together with a partial ordering </a:t>
            </a:r>
            <a:r>
              <a:rPr lang="en-US" sz="1600" i="1" dirty="0" smtClean="0">
                <a:solidFill>
                  <a:schemeClr val="tx2"/>
                </a:solidFill>
                <a:latin typeface="Times New Roman" pitchFamily="18" charset="0"/>
                <a:ea typeface="Arial Unicode MS" pitchFamily="34" charset="-128"/>
                <a:cs typeface="Times New Roman" pitchFamily="18" charset="0"/>
              </a:rPr>
              <a:t>R </a:t>
            </a:r>
            <a:r>
              <a:rPr lang="en-US" sz="1600" dirty="0" smtClean="0">
                <a:solidFill>
                  <a:schemeClr val="tx2"/>
                </a:solidFill>
                <a:latin typeface="Times New Roman" pitchFamily="18" charset="0"/>
                <a:ea typeface="Arial Unicode MS" pitchFamily="34" charset="-128"/>
                <a:cs typeface="Times New Roman" pitchFamily="18" charset="0"/>
              </a:rPr>
              <a:t>is called a partially ordered set, or </a:t>
            </a:r>
            <a:r>
              <a:rPr lang="en-US" sz="1600" dirty="0" err="1" smtClean="0">
                <a:solidFill>
                  <a:schemeClr val="tx2"/>
                </a:solidFill>
                <a:latin typeface="Times New Roman" pitchFamily="18" charset="0"/>
                <a:ea typeface="Arial Unicode MS" pitchFamily="34" charset="-128"/>
                <a:cs typeface="Times New Roman" pitchFamily="18" charset="0"/>
              </a:rPr>
              <a:t>poset</a:t>
            </a:r>
            <a:r>
              <a:rPr lang="en-US" sz="1600" dirty="0" smtClean="0">
                <a:solidFill>
                  <a:schemeClr val="tx2"/>
                </a:solidFill>
                <a:latin typeface="Times New Roman" pitchFamily="18" charset="0"/>
                <a:ea typeface="Arial Unicode MS" pitchFamily="34" charset="-128"/>
                <a:cs typeface="Times New Roman" pitchFamily="18" charset="0"/>
              </a:rPr>
              <a:t>, and is denoted by</a:t>
            </a:r>
            <a:r>
              <a:rPr lang="en-US" sz="1600" i="1" dirty="0" smtClean="0">
                <a:solidFill>
                  <a:schemeClr val="tx2"/>
                </a:solidFill>
                <a:latin typeface="Times New Roman" pitchFamily="18" charset="0"/>
                <a:ea typeface="Arial Unicode MS" pitchFamily="34" charset="-128"/>
                <a:cs typeface="Times New Roman" pitchFamily="18" charset="0"/>
              </a:rPr>
              <a:t> (S,R). </a:t>
            </a:r>
            <a:r>
              <a:rPr lang="en-US" sz="1600" dirty="0" smtClean="0">
                <a:solidFill>
                  <a:schemeClr val="tx2"/>
                </a:solidFill>
                <a:latin typeface="Times New Roman" pitchFamily="18" charset="0"/>
                <a:ea typeface="Arial Unicode MS" pitchFamily="34" charset="-128"/>
                <a:cs typeface="Times New Roman" pitchFamily="18" charset="0"/>
              </a:rPr>
              <a:t>Members of </a:t>
            </a:r>
            <a:r>
              <a:rPr lang="en-US" sz="1600" i="1" dirty="0" smtClean="0">
                <a:solidFill>
                  <a:schemeClr val="tx2"/>
                </a:solidFill>
                <a:latin typeface="Times New Roman" pitchFamily="18" charset="0"/>
                <a:ea typeface="Arial Unicode MS" pitchFamily="34" charset="-128"/>
                <a:cs typeface="Times New Roman" pitchFamily="18" charset="0"/>
              </a:rPr>
              <a:t>S </a:t>
            </a:r>
            <a:r>
              <a:rPr lang="en-US" sz="1600" dirty="0" smtClean="0">
                <a:solidFill>
                  <a:schemeClr val="tx2"/>
                </a:solidFill>
                <a:latin typeface="Times New Roman" pitchFamily="18" charset="0"/>
                <a:ea typeface="Arial Unicode MS" pitchFamily="34" charset="-128"/>
                <a:cs typeface="Times New Roman" pitchFamily="18" charset="0"/>
              </a:rPr>
              <a:t>are called elements of the </a:t>
            </a:r>
            <a:r>
              <a:rPr lang="en-US" sz="1600" dirty="0" err="1" smtClean="0">
                <a:solidFill>
                  <a:schemeClr val="tx2"/>
                </a:solidFill>
                <a:latin typeface="Times New Roman" pitchFamily="18" charset="0"/>
                <a:ea typeface="Arial Unicode MS" pitchFamily="34" charset="-128"/>
                <a:cs typeface="Times New Roman" pitchFamily="18" charset="0"/>
              </a:rPr>
              <a:t>poset</a:t>
            </a:r>
            <a:r>
              <a:rPr lang="en-US" sz="1600" i="1" dirty="0" smtClean="0">
                <a:solidFill>
                  <a:schemeClr val="tx2"/>
                </a:solidFill>
                <a:latin typeface="Times New Roman" pitchFamily="18" charset="0"/>
                <a:ea typeface="Arial Unicode MS" pitchFamily="34" charset="-128"/>
                <a:cs typeface="Times New Roman" pitchFamily="18" charset="0"/>
              </a:rPr>
              <a:t>.</a:t>
            </a:r>
          </a:p>
          <a:p>
            <a:pPr algn="just"/>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EXAMPLE 22 </a:t>
            </a:r>
            <a:r>
              <a:rPr lang="en-US" sz="1600" dirty="0" smtClean="0">
                <a:solidFill>
                  <a:schemeClr val="tx2"/>
                </a:solidFill>
                <a:latin typeface="Times New Roman" pitchFamily="18" charset="0"/>
                <a:ea typeface="Arial Unicode MS" pitchFamily="34" charset="-128"/>
                <a:cs typeface="Times New Roman" pitchFamily="18" charset="0"/>
              </a:rPr>
              <a:t>Show that the “greater than or equal” relation (≥) is a partial ordering on the set of integers.</a:t>
            </a:r>
          </a:p>
          <a:p>
            <a:pPr algn="just"/>
            <a:r>
              <a:rPr lang="en-US" sz="1600" dirty="0" smtClean="0">
                <a:solidFill>
                  <a:schemeClr val="tx2"/>
                </a:solidFill>
                <a:latin typeface="Times New Roman" pitchFamily="18" charset="0"/>
                <a:ea typeface="Arial Unicode MS" pitchFamily="34" charset="-128"/>
                <a:cs typeface="Times New Roman" pitchFamily="18" charset="0"/>
              </a:rPr>
              <a:t>Solution: Because </a:t>
            </a:r>
            <a:r>
              <a:rPr lang="en-US" sz="1600" i="1" dirty="0" smtClean="0">
                <a:solidFill>
                  <a:schemeClr val="tx2"/>
                </a:solidFill>
                <a:latin typeface="Times New Roman" pitchFamily="18" charset="0"/>
                <a:ea typeface="Arial Unicode MS" pitchFamily="34" charset="-128"/>
                <a:cs typeface="Times New Roman" pitchFamily="18" charset="0"/>
              </a:rPr>
              <a:t>a ≥ a </a:t>
            </a:r>
            <a:r>
              <a:rPr lang="en-US" sz="1600" dirty="0" smtClean="0">
                <a:solidFill>
                  <a:schemeClr val="tx2"/>
                </a:solidFill>
                <a:latin typeface="Times New Roman" pitchFamily="18" charset="0"/>
                <a:ea typeface="Arial Unicode MS" pitchFamily="34" charset="-128"/>
                <a:cs typeface="Times New Roman" pitchFamily="18" charset="0"/>
              </a:rPr>
              <a:t>for every integer </a:t>
            </a:r>
            <a:r>
              <a:rPr lang="en-US" sz="1600" i="1" dirty="0" smtClean="0">
                <a:solidFill>
                  <a:schemeClr val="tx2"/>
                </a:solidFill>
                <a:latin typeface="Times New Roman" pitchFamily="18" charset="0"/>
                <a:ea typeface="Arial Unicode MS" pitchFamily="34" charset="-128"/>
                <a:cs typeface="Times New Roman" pitchFamily="18" charset="0"/>
              </a:rPr>
              <a:t>a, ≥ </a:t>
            </a:r>
            <a:r>
              <a:rPr lang="en-US" sz="1600" dirty="0" smtClean="0">
                <a:solidFill>
                  <a:schemeClr val="tx2"/>
                </a:solidFill>
                <a:latin typeface="Times New Roman" pitchFamily="18" charset="0"/>
                <a:ea typeface="Arial Unicode MS" pitchFamily="34" charset="-128"/>
                <a:cs typeface="Times New Roman" pitchFamily="18" charset="0"/>
              </a:rPr>
              <a:t>is reflexive</a:t>
            </a:r>
            <a:r>
              <a:rPr lang="en-US" sz="1600" i="1" dirty="0" smtClean="0">
                <a:solidFill>
                  <a:schemeClr val="tx2"/>
                </a:solidFill>
                <a:latin typeface="Times New Roman" pitchFamily="18" charset="0"/>
                <a:ea typeface="Arial Unicode MS" pitchFamily="34" charset="-128"/>
                <a:cs typeface="Times New Roman" pitchFamily="18" charset="0"/>
              </a:rPr>
              <a:t>. </a:t>
            </a:r>
            <a:r>
              <a:rPr lang="en-US" sz="1600" dirty="0" smtClean="0">
                <a:solidFill>
                  <a:schemeClr val="tx2"/>
                </a:solidFill>
                <a:latin typeface="Times New Roman" pitchFamily="18" charset="0"/>
                <a:ea typeface="Arial Unicode MS" pitchFamily="34" charset="-128"/>
                <a:cs typeface="Times New Roman" pitchFamily="18" charset="0"/>
              </a:rPr>
              <a:t>If </a:t>
            </a:r>
            <a:r>
              <a:rPr lang="en-US" sz="1600" i="1" dirty="0" smtClean="0">
                <a:solidFill>
                  <a:schemeClr val="tx2"/>
                </a:solidFill>
                <a:latin typeface="Times New Roman" pitchFamily="18" charset="0"/>
                <a:ea typeface="Arial Unicode MS" pitchFamily="34" charset="-128"/>
                <a:cs typeface="Times New Roman" pitchFamily="18" charset="0"/>
              </a:rPr>
              <a:t>a ≥ b </a:t>
            </a:r>
            <a:r>
              <a:rPr lang="en-US" sz="1600" dirty="0" smtClean="0">
                <a:solidFill>
                  <a:schemeClr val="tx2"/>
                </a:solidFill>
                <a:latin typeface="Times New Roman" pitchFamily="18" charset="0"/>
                <a:ea typeface="Arial Unicode MS" pitchFamily="34" charset="-128"/>
                <a:cs typeface="Times New Roman" pitchFamily="18" charset="0"/>
              </a:rPr>
              <a:t>and </a:t>
            </a:r>
            <a:r>
              <a:rPr lang="en-US" sz="1600" i="1" dirty="0" smtClean="0">
                <a:solidFill>
                  <a:schemeClr val="tx2"/>
                </a:solidFill>
                <a:latin typeface="Times New Roman" pitchFamily="18" charset="0"/>
                <a:ea typeface="Arial Unicode MS" pitchFamily="34" charset="-128"/>
                <a:cs typeface="Times New Roman" pitchFamily="18" charset="0"/>
              </a:rPr>
              <a:t>b ≥ a, </a:t>
            </a:r>
            <a:r>
              <a:rPr lang="en-US" sz="1600" dirty="0" smtClean="0">
                <a:solidFill>
                  <a:schemeClr val="tx2"/>
                </a:solidFill>
                <a:latin typeface="Times New Roman" pitchFamily="18" charset="0"/>
                <a:ea typeface="Arial Unicode MS" pitchFamily="34" charset="-128"/>
                <a:cs typeface="Times New Roman" pitchFamily="18" charset="0"/>
              </a:rPr>
              <a:t>then</a:t>
            </a:r>
            <a:r>
              <a:rPr lang="en-US" sz="1600" i="1" dirty="0" smtClean="0">
                <a:solidFill>
                  <a:schemeClr val="tx2"/>
                </a:solidFill>
                <a:latin typeface="Times New Roman" pitchFamily="18" charset="0"/>
                <a:ea typeface="Arial Unicode MS" pitchFamily="34" charset="-128"/>
                <a:cs typeface="Times New Roman" pitchFamily="18" charset="0"/>
              </a:rPr>
              <a:t> a = b. </a:t>
            </a:r>
            <a:r>
              <a:rPr lang="en-US" sz="1600" dirty="0" smtClean="0">
                <a:solidFill>
                  <a:schemeClr val="tx2"/>
                </a:solidFill>
                <a:latin typeface="Times New Roman" pitchFamily="18" charset="0"/>
                <a:ea typeface="Arial Unicode MS" pitchFamily="34" charset="-128"/>
                <a:cs typeface="Times New Roman" pitchFamily="18" charset="0"/>
              </a:rPr>
              <a:t>Hence, ≥ is </a:t>
            </a:r>
            <a:r>
              <a:rPr lang="en-US" sz="1600" dirty="0" err="1" smtClean="0">
                <a:solidFill>
                  <a:schemeClr val="tx2"/>
                </a:solidFill>
                <a:latin typeface="Times New Roman" pitchFamily="18" charset="0"/>
                <a:ea typeface="Arial Unicode MS" pitchFamily="34" charset="-128"/>
                <a:cs typeface="Times New Roman" pitchFamily="18" charset="0"/>
              </a:rPr>
              <a:t>antisymmetric</a:t>
            </a:r>
            <a:r>
              <a:rPr lang="en-US" sz="1600" dirty="0" smtClean="0">
                <a:solidFill>
                  <a:schemeClr val="tx2"/>
                </a:solidFill>
                <a:latin typeface="Times New Roman" pitchFamily="18" charset="0"/>
                <a:ea typeface="Arial Unicode MS" pitchFamily="34" charset="-128"/>
                <a:cs typeface="Times New Roman" pitchFamily="18" charset="0"/>
              </a:rPr>
              <a:t>. Finally, ≥ is transitive because </a:t>
            </a:r>
            <a:r>
              <a:rPr lang="en-US" sz="1600" i="1" dirty="0" smtClean="0">
                <a:solidFill>
                  <a:schemeClr val="tx2"/>
                </a:solidFill>
                <a:latin typeface="Times New Roman" pitchFamily="18" charset="0"/>
                <a:ea typeface="Arial Unicode MS" pitchFamily="34" charset="-128"/>
                <a:cs typeface="Times New Roman" pitchFamily="18" charset="0"/>
              </a:rPr>
              <a:t>a ≥ b </a:t>
            </a:r>
            <a:r>
              <a:rPr lang="en-US" sz="1600" dirty="0" smtClean="0">
                <a:solidFill>
                  <a:schemeClr val="tx2"/>
                </a:solidFill>
                <a:latin typeface="Times New Roman" pitchFamily="18" charset="0"/>
                <a:ea typeface="Arial Unicode MS" pitchFamily="34" charset="-128"/>
                <a:cs typeface="Times New Roman" pitchFamily="18" charset="0"/>
              </a:rPr>
              <a:t>and </a:t>
            </a:r>
            <a:r>
              <a:rPr lang="en-US" sz="1600" i="1" dirty="0" smtClean="0">
                <a:solidFill>
                  <a:schemeClr val="tx2"/>
                </a:solidFill>
                <a:latin typeface="Times New Roman" pitchFamily="18" charset="0"/>
                <a:ea typeface="Arial Unicode MS" pitchFamily="34" charset="-128"/>
                <a:cs typeface="Times New Roman" pitchFamily="18" charset="0"/>
              </a:rPr>
              <a:t>b ≥ c </a:t>
            </a:r>
            <a:r>
              <a:rPr lang="en-US" sz="1600" dirty="0" smtClean="0">
                <a:solidFill>
                  <a:schemeClr val="tx2"/>
                </a:solidFill>
                <a:latin typeface="Times New Roman" pitchFamily="18" charset="0"/>
                <a:ea typeface="Arial Unicode MS" pitchFamily="34" charset="-128"/>
                <a:cs typeface="Times New Roman" pitchFamily="18" charset="0"/>
              </a:rPr>
              <a:t>imply that </a:t>
            </a:r>
            <a:r>
              <a:rPr lang="en-US" sz="1600" i="1" dirty="0" smtClean="0">
                <a:solidFill>
                  <a:schemeClr val="tx2"/>
                </a:solidFill>
                <a:latin typeface="Times New Roman" pitchFamily="18" charset="0"/>
                <a:ea typeface="Arial Unicode MS" pitchFamily="34" charset="-128"/>
                <a:cs typeface="Times New Roman" pitchFamily="18" charset="0"/>
              </a:rPr>
              <a:t>a ≥ c. </a:t>
            </a:r>
            <a:r>
              <a:rPr lang="en-US" sz="1600" dirty="0" smtClean="0">
                <a:solidFill>
                  <a:schemeClr val="tx2"/>
                </a:solidFill>
                <a:latin typeface="Times New Roman" pitchFamily="18" charset="0"/>
                <a:ea typeface="Arial Unicode MS" pitchFamily="34" charset="-128"/>
                <a:cs typeface="Times New Roman" pitchFamily="18" charset="0"/>
              </a:rPr>
              <a:t>It follows that ≥ is a partial ordering on the set of integers and (</a:t>
            </a:r>
            <a:r>
              <a:rPr lang="en-US" sz="1600" b="1" dirty="0" smtClean="0">
                <a:solidFill>
                  <a:schemeClr val="tx2"/>
                </a:solidFill>
                <a:latin typeface="Times New Roman" pitchFamily="18" charset="0"/>
                <a:ea typeface="Arial Unicode MS" pitchFamily="34" charset="-128"/>
                <a:cs typeface="Times New Roman" pitchFamily="18" charset="0"/>
              </a:rPr>
              <a:t>Z, ≥) </a:t>
            </a:r>
            <a:r>
              <a:rPr lang="en-US" sz="1600" dirty="0" smtClean="0">
                <a:solidFill>
                  <a:schemeClr val="tx2"/>
                </a:solidFill>
                <a:latin typeface="Times New Roman" pitchFamily="18" charset="0"/>
                <a:ea typeface="Arial Unicode MS" pitchFamily="34" charset="-128"/>
                <a:cs typeface="Times New Roman" pitchFamily="18" charset="0"/>
              </a:rPr>
              <a:t>is a</a:t>
            </a:r>
            <a:r>
              <a:rPr lang="en-US" sz="1600" b="1" dirty="0" smtClean="0">
                <a:solidFill>
                  <a:schemeClr val="tx2"/>
                </a:solidFill>
                <a:latin typeface="Times New Roman" pitchFamily="18" charset="0"/>
                <a:ea typeface="Arial Unicode MS" pitchFamily="34" charset="-128"/>
                <a:cs typeface="Times New Roman" pitchFamily="18" charset="0"/>
              </a:rPr>
              <a:t> </a:t>
            </a:r>
            <a:r>
              <a:rPr lang="en-US" sz="1600" b="1" dirty="0" err="1" smtClean="0">
                <a:solidFill>
                  <a:schemeClr val="tx2"/>
                </a:solidFill>
                <a:latin typeface="Times New Roman" pitchFamily="18" charset="0"/>
                <a:ea typeface="Arial Unicode MS" pitchFamily="34" charset="-128"/>
                <a:cs typeface="Times New Roman" pitchFamily="18" charset="0"/>
              </a:rPr>
              <a:t>poset</a:t>
            </a:r>
            <a:r>
              <a:rPr lang="en-US" sz="1600" b="1" dirty="0" smtClean="0">
                <a:solidFill>
                  <a:schemeClr val="tx2"/>
                </a:solidFill>
                <a:latin typeface="Times New Roman" pitchFamily="18" charset="0"/>
                <a:ea typeface="Arial Unicode MS" pitchFamily="34" charset="-128"/>
                <a:cs typeface="Times New Roman" pitchFamily="18" charset="0"/>
              </a:rPr>
              <a:t>.</a:t>
            </a:r>
          </a:p>
          <a:p>
            <a:pPr algn="just"/>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EXAMPLE 23 </a:t>
            </a:r>
            <a:r>
              <a:rPr lang="en-US" sz="1600" dirty="0" smtClean="0">
                <a:solidFill>
                  <a:schemeClr val="tx2"/>
                </a:solidFill>
                <a:latin typeface="Times New Roman" pitchFamily="18" charset="0"/>
                <a:ea typeface="Arial Unicode MS" pitchFamily="34" charset="-128"/>
                <a:cs typeface="Times New Roman" pitchFamily="18" charset="0"/>
              </a:rPr>
              <a:t>The divisibility relation | is a partial ordering on the set of positive integers, because it is reflexive, </a:t>
            </a:r>
            <a:r>
              <a:rPr lang="en-US" sz="1600" dirty="0" err="1" smtClean="0">
                <a:solidFill>
                  <a:schemeClr val="tx2"/>
                </a:solidFill>
                <a:latin typeface="Times New Roman" pitchFamily="18" charset="0"/>
                <a:ea typeface="Arial Unicode MS" pitchFamily="34" charset="-128"/>
                <a:cs typeface="Times New Roman" pitchFamily="18" charset="0"/>
              </a:rPr>
              <a:t>antisymmetric</a:t>
            </a:r>
            <a:r>
              <a:rPr lang="en-US" sz="1600" dirty="0" smtClean="0">
                <a:solidFill>
                  <a:schemeClr val="tx2"/>
                </a:solidFill>
                <a:latin typeface="Times New Roman" pitchFamily="18" charset="0"/>
                <a:ea typeface="Arial Unicode MS" pitchFamily="34" charset="-128"/>
                <a:cs typeface="Times New Roman" pitchFamily="18" charset="0"/>
              </a:rPr>
              <a:t>, and transitive, as was shown in Section 9.1. We see that (Z+ </a:t>
            </a:r>
            <a:r>
              <a:rPr lang="en-US" sz="1600" i="1" dirty="0" smtClean="0">
                <a:solidFill>
                  <a:schemeClr val="tx2"/>
                </a:solidFill>
                <a:latin typeface="Times New Roman" pitchFamily="18" charset="0"/>
                <a:ea typeface="Arial Unicode MS" pitchFamily="34" charset="-128"/>
                <a:cs typeface="Times New Roman" pitchFamily="18" charset="0"/>
              </a:rPr>
              <a:t>, |) is a</a:t>
            </a:r>
          </a:p>
          <a:p>
            <a:pPr algn="just"/>
            <a:r>
              <a:rPr lang="en-US" sz="1600" dirty="0" err="1" smtClean="0">
                <a:solidFill>
                  <a:schemeClr val="tx2"/>
                </a:solidFill>
                <a:latin typeface="Times New Roman" pitchFamily="18" charset="0"/>
                <a:ea typeface="Arial Unicode MS" pitchFamily="34" charset="-128"/>
                <a:cs typeface="Times New Roman" pitchFamily="18" charset="0"/>
              </a:rPr>
              <a:t>poset</a:t>
            </a:r>
            <a:r>
              <a:rPr lang="en-US" sz="1600" dirty="0" smtClean="0">
                <a:solidFill>
                  <a:schemeClr val="tx2"/>
                </a:solidFill>
                <a:latin typeface="Times New Roman" pitchFamily="18" charset="0"/>
                <a:ea typeface="Arial Unicode MS" pitchFamily="34" charset="-128"/>
                <a:cs typeface="Times New Roman" pitchFamily="18" charset="0"/>
              </a:rPr>
              <a:t>. Recall that (Z+ denotes the set of positive integers.)</a:t>
            </a:r>
          </a:p>
          <a:p>
            <a:pPr algn="just"/>
            <a:endParaRPr lang="en-US" sz="1600" dirty="0" smtClean="0">
              <a:solidFill>
                <a:schemeClr val="tx2"/>
              </a:solidFill>
              <a:latin typeface="Times New Roman" pitchFamily="18" charset="0"/>
              <a:ea typeface="Arial Unicode MS" pitchFamily="34" charset="-128"/>
              <a:cs typeface="Times New Roman" pitchFamily="18" charset="0"/>
            </a:endParaRPr>
          </a:p>
          <a:p>
            <a:pPr algn="just"/>
            <a:r>
              <a:rPr lang="en-US" sz="1600" b="1" dirty="0" smtClean="0">
                <a:solidFill>
                  <a:schemeClr val="tx2"/>
                </a:solidFill>
                <a:latin typeface="Times New Roman" pitchFamily="18" charset="0"/>
                <a:ea typeface="Arial Unicode MS" pitchFamily="34" charset="-128"/>
                <a:cs typeface="Times New Roman" pitchFamily="18" charset="0"/>
              </a:rPr>
              <a:t>EXAMPLE 24 </a:t>
            </a:r>
            <a:r>
              <a:rPr lang="en-US" sz="1600" dirty="0" smtClean="0">
                <a:solidFill>
                  <a:schemeClr val="tx2"/>
                </a:solidFill>
                <a:latin typeface="Times New Roman" pitchFamily="18" charset="0"/>
                <a:ea typeface="Arial Unicode MS" pitchFamily="34" charset="-128"/>
                <a:cs typeface="Times New Roman" pitchFamily="18" charset="0"/>
              </a:rPr>
              <a:t>Show that the inclusion relation ⊆ is a partial ordering on the power set of a set </a:t>
            </a:r>
            <a:r>
              <a:rPr lang="en-US" sz="1600" i="1" dirty="0" smtClean="0">
                <a:solidFill>
                  <a:schemeClr val="tx2"/>
                </a:solidFill>
                <a:latin typeface="Times New Roman" pitchFamily="18" charset="0"/>
                <a:ea typeface="Arial Unicode MS" pitchFamily="34" charset="-128"/>
                <a:cs typeface="Times New Roman" pitchFamily="18" charset="0"/>
              </a:rPr>
              <a:t>S.</a:t>
            </a:r>
          </a:p>
          <a:p>
            <a:pPr algn="just"/>
            <a:r>
              <a:rPr lang="en-US" sz="1600" i="1" dirty="0" smtClean="0">
                <a:solidFill>
                  <a:schemeClr val="tx2"/>
                </a:solidFill>
                <a:latin typeface="Times New Roman" pitchFamily="18" charset="0"/>
                <a:ea typeface="Arial Unicode MS" pitchFamily="34" charset="-128"/>
                <a:cs typeface="Times New Roman" pitchFamily="18" charset="0"/>
              </a:rPr>
              <a:t>Solution: </a:t>
            </a:r>
            <a:r>
              <a:rPr lang="en-US" sz="1600" dirty="0" err="1" smtClean="0">
                <a:solidFill>
                  <a:schemeClr val="tx2"/>
                </a:solidFill>
                <a:latin typeface="Times New Roman" pitchFamily="18" charset="0"/>
                <a:ea typeface="Arial Unicode MS" pitchFamily="34" charset="-128"/>
                <a:cs typeface="Times New Roman" pitchFamily="18" charset="0"/>
              </a:rPr>
              <a:t>BecauseA</a:t>
            </a:r>
            <a:r>
              <a:rPr lang="en-US" sz="1600" dirty="0" smtClean="0">
                <a:solidFill>
                  <a:schemeClr val="tx2"/>
                </a:solidFill>
                <a:latin typeface="Times New Roman" pitchFamily="18" charset="0"/>
                <a:ea typeface="Arial Unicode MS" pitchFamily="34" charset="-128"/>
                <a:cs typeface="Times New Roman" pitchFamily="18" charset="0"/>
              </a:rPr>
              <a:t> ⊆ </a:t>
            </a:r>
            <a:r>
              <a:rPr lang="en-US" sz="1600" dirty="0" err="1" smtClean="0">
                <a:solidFill>
                  <a:schemeClr val="tx2"/>
                </a:solidFill>
                <a:latin typeface="Times New Roman" pitchFamily="18" charset="0"/>
                <a:ea typeface="Arial Unicode MS" pitchFamily="34" charset="-128"/>
                <a:cs typeface="Times New Roman" pitchFamily="18" charset="0"/>
              </a:rPr>
              <a:t>AwheneverAis</a:t>
            </a:r>
            <a:r>
              <a:rPr lang="en-US" sz="1600" dirty="0" smtClean="0">
                <a:solidFill>
                  <a:schemeClr val="tx2"/>
                </a:solidFill>
                <a:latin typeface="Times New Roman" pitchFamily="18" charset="0"/>
                <a:ea typeface="Arial Unicode MS" pitchFamily="34" charset="-128"/>
                <a:cs typeface="Times New Roman" pitchFamily="18" charset="0"/>
              </a:rPr>
              <a:t> a subset of S,⊆ is reflexive. It is </a:t>
            </a:r>
            <a:r>
              <a:rPr lang="en-US" sz="1600" dirty="0" err="1" smtClean="0">
                <a:solidFill>
                  <a:schemeClr val="tx2"/>
                </a:solidFill>
                <a:latin typeface="Times New Roman" pitchFamily="18" charset="0"/>
                <a:ea typeface="Arial Unicode MS" pitchFamily="34" charset="-128"/>
                <a:cs typeface="Times New Roman" pitchFamily="18" charset="0"/>
              </a:rPr>
              <a:t>antisymmetric</a:t>
            </a:r>
            <a:r>
              <a:rPr lang="en-US" sz="1600" dirty="0" smtClean="0">
                <a:solidFill>
                  <a:schemeClr val="tx2"/>
                </a:solidFill>
                <a:latin typeface="Times New Roman" pitchFamily="18" charset="0"/>
                <a:ea typeface="Arial Unicode MS" pitchFamily="34" charset="-128"/>
                <a:cs typeface="Times New Roman" pitchFamily="18" charset="0"/>
              </a:rPr>
              <a:t> because A ⊆ B and B ⊆ A imply that A = B. Finally, ⊆ is transitive, because A ⊆ B and B ⊆ C imply that A ⊆ C. Hence, ⊆ is a partial ordering on P(S), and (P (S),⊆) is a </a:t>
            </a:r>
            <a:r>
              <a:rPr lang="en-US" sz="1600" dirty="0" err="1" smtClean="0">
                <a:solidFill>
                  <a:schemeClr val="tx2"/>
                </a:solidFill>
                <a:latin typeface="Times New Roman" pitchFamily="18" charset="0"/>
                <a:ea typeface="Arial Unicode MS" pitchFamily="34" charset="-128"/>
                <a:cs typeface="Times New Roman" pitchFamily="18" charset="0"/>
              </a:rPr>
              <a:t>poset</a:t>
            </a:r>
            <a:r>
              <a:rPr lang="en-US" sz="1600" dirty="0" smtClean="0">
                <a:solidFill>
                  <a:schemeClr val="tx2"/>
                </a:solidFill>
                <a:latin typeface="Times New Roman" pitchFamily="18" charset="0"/>
                <a:ea typeface="Arial Unicode MS" pitchFamily="34" charset="-128"/>
                <a:cs typeface="Times New Roman" pitchFamily="18" charset="0"/>
              </a:rPr>
              <a:t>.</a:t>
            </a:r>
            <a:endParaRPr lang="en-US" sz="1600" dirty="0">
              <a:solidFill>
                <a:schemeClr val="tx2"/>
              </a:solidFill>
              <a:latin typeface="Times New Roman" pitchFamily="18" charset="0"/>
              <a:ea typeface="Arial Unicode MS" pitchFamily="34" charset="-128"/>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2"/>
          <p:cNvSpPr txBox="1">
            <a:spLocks noChangeArrowheads="1"/>
          </p:cNvSpPr>
          <p:nvPr/>
        </p:nvSpPr>
        <p:spPr bwMode="auto">
          <a:xfrm>
            <a:off x="203200" y="533401"/>
            <a:ext cx="6400800" cy="4154984"/>
          </a:xfrm>
          <a:prstGeom prst="rect">
            <a:avLst/>
          </a:prstGeom>
          <a:noFill/>
          <a:ln w="9525">
            <a:noFill/>
            <a:miter lim="800000"/>
            <a:headEnd/>
            <a:tailEnd/>
          </a:ln>
        </p:spPr>
        <p:txBody>
          <a:bodyPr>
            <a:spAutoFit/>
          </a:bodyPr>
          <a:lstStyle/>
          <a:p>
            <a:pPr algn="just"/>
            <a:r>
              <a:rPr lang="en-US" sz="2200" dirty="0">
                <a:solidFill>
                  <a:schemeClr val="tx2"/>
                </a:solidFill>
              </a:rPr>
              <a:t>Examle-25</a:t>
            </a:r>
          </a:p>
          <a:p>
            <a:pPr algn="just"/>
            <a:r>
              <a:rPr lang="en-US" sz="2200" dirty="0">
                <a:solidFill>
                  <a:schemeClr val="tx2"/>
                </a:solidFill>
              </a:rPr>
              <a:t>Draw the </a:t>
            </a:r>
            <a:r>
              <a:rPr lang="en-US" sz="2200" dirty="0" err="1">
                <a:solidFill>
                  <a:schemeClr val="tx2"/>
                </a:solidFill>
              </a:rPr>
              <a:t>Hasse</a:t>
            </a:r>
            <a:r>
              <a:rPr lang="en-US" sz="2200" dirty="0">
                <a:solidFill>
                  <a:schemeClr val="tx2"/>
                </a:solidFill>
              </a:rPr>
              <a:t> diagram representing the partial ordering {</a:t>
            </a:r>
            <a:r>
              <a:rPr lang="en-US" sz="2200" i="1" dirty="0">
                <a:solidFill>
                  <a:schemeClr val="tx2"/>
                </a:solidFill>
              </a:rPr>
              <a:t>(a, b) |a </a:t>
            </a:r>
            <a:r>
              <a:rPr lang="en-US" sz="2200" dirty="0">
                <a:solidFill>
                  <a:schemeClr val="tx2"/>
                </a:solidFill>
              </a:rPr>
              <a:t>divides</a:t>
            </a:r>
            <a:r>
              <a:rPr lang="en-US" sz="2200" i="1" dirty="0">
                <a:solidFill>
                  <a:schemeClr val="tx2"/>
                </a:solidFill>
              </a:rPr>
              <a:t> b} </a:t>
            </a:r>
            <a:r>
              <a:rPr lang="en-US" sz="2200" dirty="0">
                <a:solidFill>
                  <a:schemeClr val="tx2"/>
                </a:solidFill>
              </a:rPr>
              <a:t>on</a:t>
            </a:r>
            <a:r>
              <a:rPr lang="en-US" sz="2200" i="1" dirty="0">
                <a:solidFill>
                  <a:schemeClr val="tx2"/>
                </a:solidFill>
              </a:rPr>
              <a:t> </a:t>
            </a:r>
            <a:r>
              <a:rPr lang="en-US" sz="2200" dirty="0">
                <a:solidFill>
                  <a:schemeClr val="tx2"/>
                </a:solidFill>
              </a:rPr>
              <a:t>{1</a:t>
            </a:r>
            <a:r>
              <a:rPr lang="en-US" sz="2200" i="1" dirty="0">
                <a:solidFill>
                  <a:schemeClr val="tx2"/>
                </a:solidFill>
              </a:rPr>
              <a:t>, 2, 3, 4, 6, 8, 12}.</a:t>
            </a:r>
          </a:p>
          <a:p>
            <a:pPr algn="just"/>
            <a:endParaRPr lang="en-US" sz="2200" i="1" dirty="0">
              <a:solidFill>
                <a:schemeClr val="tx2"/>
              </a:solidFill>
            </a:endParaRPr>
          </a:p>
          <a:p>
            <a:pPr algn="just"/>
            <a:r>
              <a:rPr lang="en-US" sz="2200" i="1" dirty="0">
                <a:solidFill>
                  <a:schemeClr val="tx2"/>
                </a:solidFill>
              </a:rPr>
              <a:t>Solution: </a:t>
            </a:r>
            <a:r>
              <a:rPr lang="en-US" sz="2200" dirty="0">
                <a:solidFill>
                  <a:schemeClr val="tx2"/>
                </a:solidFill>
              </a:rPr>
              <a:t>All the possible ordered pairs: (1,1), (1,2), (1,3), (1,4), (1,6), (1,8), (1,12), (2,2), (2,4), (2,6), (2,8), (2,12), (3,3), (3,6), (3, 12), (4,4), (4,8), (4,12), (6,6), (6,12), (8,8), (12,12). The directed graph of the relation is shown in fig.(a)</a:t>
            </a:r>
          </a:p>
          <a:p>
            <a:pPr algn="just"/>
            <a:endParaRPr lang="en-US" sz="2200" i="1" dirty="0">
              <a:solidFill>
                <a:schemeClr val="tx2"/>
              </a:solidFill>
            </a:endParaRPr>
          </a:p>
        </p:txBody>
      </p:sp>
      <p:pic>
        <p:nvPicPr>
          <p:cNvPr id="29699" name="Picture 2"/>
          <p:cNvPicPr>
            <a:picLocks noChangeAspect="1" noChangeArrowheads="1"/>
          </p:cNvPicPr>
          <p:nvPr/>
        </p:nvPicPr>
        <p:blipFill>
          <a:blip r:embed="rId2"/>
          <a:srcRect/>
          <a:stretch>
            <a:fillRect/>
          </a:stretch>
        </p:blipFill>
        <p:spPr bwMode="auto">
          <a:xfrm>
            <a:off x="6908800" y="685800"/>
            <a:ext cx="4794251" cy="57912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406400" y="457200"/>
            <a:ext cx="11379200" cy="1200329"/>
          </a:xfrm>
          <a:prstGeom prst="rect">
            <a:avLst/>
          </a:prstGeom>
          <a:noFill/>
          <a:ln w="9525">
            <a:noFill/>
            <a:miter lim="800000"/>
            <a:headEnd/>
            <a:tailEnd/>
          </a:ln>
        </p:spPr>
        <p:txBody>
          <a:bodyPr>
            <a:spAutoFit/>
          </a:bodyPr>
          <a:lstStyle/>
          <a:p>
            <a:pPr algn="just"/>
            <a:r>
              <a:rPr lang="en-US"/>
              <a:t>Remove all loops, as shown in Figure (b). Then delete all the edges implied by the transitive property. These are </a:t>
            </a:r>
            <a:r>
              <a:rPr lang="en-US" i="1"/>
              <a:t>(1, 4), (1, 6), (1, 8), (1, 12), (2, 8), (2, 12), and (3, 12). </a:t>
            </a:r>
            <a:r>
              <a:rPr lang="en-US"/>
              <a:t>Arrange all edges to point upward, and delete all arrows to obtain the Hasse diagram. The resulting Hasse diagram is shown in Figure (c).</a:t>
            </a:r>
          </a:p>
        </p:txBody>
      </p:sp>
      <p:pic>
        <p:nvPicPr>
          <p:cNvPr id="30723" name="Picture 3"/>
          <p:cNvPicPr>
            <a:picLocks noChangeAspect="1" noChangeArrowheads="1"/>
          </p:cNvPicPr>
          <p:nvPr/>
        </p:nvPicPr>
        <p:blipFill>
          <a:blip r:embed="rId2"/>
          <a:srcRect/>
          <a:stretch>
            <a:fillRect/>
          </a:stretch>
        </p:blipFill>
        <p:spPr bwMode="auto">
          <a:xfrm>
            <a:off x="1625600" y="2514600"/>
            <a:ext cx="3640667" cy="3638006"/>
          </a:xfrm>
          <a:prstGeom prst="rect">
            <a:avLst/>
          </a:prstGeom>
          <a:noFill/>
          <a:ln w="9525">
            <a:noFill/>
            <a:miter lim="800000"/>
            <a:headEnd/>
            <a:tailEnd/>
          </a:ln>
        </p:spPr>
      </p:pic>
      <p:pic>
        <p:nvPicPr>
          <p:cNvPr id="30724" name="Picture 4"/>
          <p:cNvPicPr>
            <a:picLocks noChangeAspect="1" noChangeArrowheads="1"/>
          </p:cNvPicPr>
          <p:nvPr/>
        </p:nvPicPr>
        <p:blipFill>
          <a:blip r:embed="rId3"/>
          <a:srcRect/>
          <a:stretch>
            <a:fillRect/>
          </a:stretch>
        </p:blipFill>
        <p:spPr bwMode="auto">
          <a:xfrm>
            <a:off x="6502400" y="2438400"/>
            <a:ext cx="2508251" cy="4267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7550332" y="165463"/>
            <a:ext cx="2946400" cy="5010150"/>
          </a:xfrm>
          <a:prstGeom prst="rect">
            <a:avLst/>
          </a:prstGeom>
          <a:noFill/>
          <a:ln w="9525">
            <a:noFill/>
            <a:miter lim="800000"/>
            <a:headEnd/>
            <a:tailEnd/>
          </a:ln>
        </p:spPr>
      </p:pic>
      <p:sp>
        <p:nvSpPr>
          <p:cNvPr id="31747" name="TextBox 3"/>
          <p:cNvSpPr txBox="1">
            <a:spLocks noChangeArrowheads="1"/>
          </p:cNvSpPr>
          <p:nvPr/>
        </p:nvSpPr>
        <p:spPr bwMode="auto">
          <a:xfrm>
            <a:off x="365760" y="701041"/>
            <a:ext cx="6096000" cy="3846513"/>
          </a:xfrm>
          <a:prstGeom prst="rect">
            <a:avLst/>
          </a:prstGeom>
          <a:noFill/>
          <a:ln w="9525">
            <a:noFill/>
            <a:miter lim="800000"/>
            <a:headEnd/>
            <a:tailEnd/>
          </a:ln>
        </p:spPr>
        <p:txBody>
          <a:bodyPr>
            <a:spAutoFit/>
          </a:bodyPr>
          <a:lstStyle/>
          <a:p>
            <a:pPr algn="just">
              <a:buFont typeface="Wingdings" pitchFamily="2" charset="2"/>
              <a:buChar char="ü"/>
            </a:pPr>
            <a:r>
              <a:rPr lang="en-US" sz="2000" dirty="0">
                <a:solidFill>
                  <a:schemeClr val="tx2"/>
                </a:solidFill>
              </a:rPr>
              <a:t>There is no element </a:t>
            </a:r>
            <a:r>
              <a:rPr lang="en-US" sz="2000" i="1" dirty="0">
                <a:solidFill>
                  <a:schemeClr val="tx2"/>
                </a:solidFill>
              </a:rPr>
              <a:t>a</a:t>
            </a:r>
            <a:r>
              <a:rPr lang="en-US" sz="2000" dirty="0">
                <a:solidFill>
                  <a:schemeClr val="tx2"/>
                </a:solidFill>
              </a:rPr>
              <a:t> like  (8, </a:t>
            </a:r>
            <a:r>
              <a:rPr lang="en-US" sz="2000" i="1" dirty="0">
                <a:solidFill>
                  <a:schemeClr val="tx2"/>
                </a:solidFill>
              </a:rPr>
              <a:t>a</a:t>
            </a:r>
            <a:r>
              <a:rPr lang="en-US" sz="2000" dirty="0">
                <a:solidFill>
                  <a:schemeClr val="tx2"/>
                </a:solidFill>
              </a:rPr>
              <a:t>) (12, </a:t>
            </a:r>
            <a:r>
              <a:rPr lang="en-US" sz="2000" i="1" dirty="0">
                <a:solidFill>
                  <a:schemeClr val="tx2"/>
                </a:solidFill>
              </a:rPr>
              <a:t>a</a:t>
            </a:r>
            <a:r>
              <a:rPr lang="en-US" sz="2000" dirty="0">
                <a:solidFill>
                  <a:schemeClr val="tx2"/>
                </a:solidFill>
              </a:rPr>
              <a:t>) on the </a:t>
            </a:r>
            <a:r>
              <a:rPr lang="en-US" sz="2000" dirty="0" err="1">
                <a:solidFill>
                  <a:schemeClr val="tx2"/>
                </a:solidFill>
              </a:rPr>
              <a:t>poset</a:t>
            </a:r>
            <a:r>
              <a:rPr lang="en-US" sz="2000" i="1" dirty="0">
                <a:solidFill>
                  <a:schemeClr val="tx2"/>
                </a:solidFill>
              </a:rPr>
              <a:t>(S, ≤)</a:t>
            </a:r>
            <a:r>
              <a:rPr lang="en-US" sz="2000" dirty="0">
                <a:solidFill>
                  <a:schemeClr val="tx2"/>
                </a:solidFill>
              </a:rPr>
              <a:t> i.e. 8 and 12 is not  connected to any element greater than them. These two elements are on the top of the </a:t>
            </a:r>
            <a:r>
              <a:rPr lang="en-US" sz="2000" dirty="0" err="1">
                <a:solidFill>
                  <a:schemeClr val="tx2"/>
                </a:solidFill>
              </a:rPr>
              <a:t>Hasse</a:t>
            </a:r>
            <a:r>
              <a:rPr lang="en-US" sz="2000" dirty="0">
                <a:solidFill>
                  <a:schemeClr val="tx2"/>
                </a:solidFill>
              </a:rPr>
              <a:t> diagram and is not connected to any element greater them any of them. 8 and 12 are the </a:t>
            </a:r>
            <a:r>
              <a:rPr lang="en-US" sz="2000" b="1" dirty="0">
                <a:solidFill>
                  <a:schemeClr val="tx2"/>
                </a:solidFill>
              </a:rPr>
              <a:t>maximal </a:t>
            </a:r>
            <a:r>
              <a:rPr lang="en-US" sz="2000" dirty="0">
                <a:solidFill>
                  <a:schemeClr val="tx2"/>
                </a:solidFill>
              </a:rPr>
              <a:t>of the relation. </a:t>
            </a:r>
          </a:p>
          <a:p>
            <a:pPr algn="just"/>
            <a:endParaRPr lang="en-US" sz="2000" dirty="0">
              <a:solidFill>
                <a:schemeClr val="tx2"/>
              </a:solidFill>
            </a:endParaRPr>
          </a:p>
          <a:p>
            <a:pPr algn="just">
              <a:buFont typeface="Wingdings" pitchFamily="2" charset="2"/>
              <a:buChar char="ü"/>
            </a:pPr>
            <a:r>
              <a:rPr lang="en-US" sz="2000" dirty="0">
                <a:solidFill>
                  <a:schemeClr val="tx2"/>
                </a:solidFill>
              </a:rPr>
              <a:t>Similarly there is no element </a:t>
            </a:r>
            <a:r>
              <a:rPr lang="en-US" sz="2000" i="1" dirty="0">
                <a:solidFill>
                  <a:schemeClr val="tx2"/>
                </a:solidFill>
              </a:rPr>
              <a:t>b</a:t>
            </a:r>
            <a:r>
              <a:rPr lang="en-US" sz="2000" dirty="0">
                <a:solidFill>
                  <a:schemeClr val="tx2"/>
                </a:solidFill>
              </a:rPr>
              <a:t> like  (</a:t>
            </a:r>
            <a:r>
              <a:rPr lang="en-US" sz="2000" i="1" dirty="0">
                <a:solidFill>
                  <a:schemeClr val="tx2"/>
                </a:solidFill>
              </a:rPr>
              <a:t>b</a:t>
            </a:r>
            <a:r>
              <a:rPr lang="en-US" sz="2000" dirty="0">
                <a:solidFill>
                  <a:schemeClr val="tx2"/>
                </a:solidFill>
              </a:rPr>
              <a:t>, </a:t>
            </a:r>
            <a:r>
              <a:rPr lang="en-US" sz="2000" i="1" dirty="0">
                <a:solidFill>
                  <a:schemeClr val="tx2"/>
                </a:solidFill>
              </a:rPr>
              <a:t>1</a:t>
            </a:r>
            <a:r>
              <a:rPr lang="en-US" sz="2000" dirty="0">
                <a:solidFill>
                  <a:schemeClr val="tx2"/>
                </a:solidFill>
              </a:rPr>
              <a:t>)  i.e. . 1 is not  connected to any element less then it called </a:t>
            </a:r>
            <a:r>
              <a:rPr lang="en-US" sz="2000" b="1" dirty="0">
                <a:solidFill>
                  <a:schemeClr val="tx2"/>
                </a:solidFill>
              </a:rPr>
              <a:t>minimal</a:t>
            </a:r>
            <a:r>
              <a:rPr lang="en-US" sz="2000" dirty="0">
                <a:solidFill>
                  <a:schemeClr val="tx2"/>
                </a:solidFill>
              </a:rPr>
              <a:t> shown at the bottom of the </a:t>
            </a:r>
            <a:r>
              <a:rPr lang="en-US" sz="2000" dirty="0" err="1">
                <a:solidFill>
                  <a:schemeClr val="tx2"/>
                </a:solidFill>
              </a:rPr>
              <a:t>Hasse</a:t>
            </a:r>
            <a:r>
              <a:rPr lang="en-US" sz="2000" dirty="0">
                <a:solidFill>
                  <a:schemeClr val="tx2"/>
                </a:solidFill>
              </a:rPr>
              <a:t> diagram. </a:t>
            </a:r>
          </a:p>
        </p:txBody>
      </p:sp>
      <p:sp>
        <p:nvSpPr>
          <p:cNvPr id="31748" name="TextBox 4"/>
          <p:cNvSpPr txBox="1">
            <a:spLocks noChangeArrowheads="1"/>
          </p:cNvSpPr>
          <p:nvPr/>
        </p:nvSpPr>
        <p:spPr bwMode="auto">
          <a:xfrm>
            <a:off x="406400" y="5105401"/>
            <a:ext cx="11074400" cy="646331"/>
          </a:xfrm>
          <a:prstGeom prst="rect">
            <a:avLst/>
          </a:prstGeom>
          <a:noFill/>
          <a:ln w="9525">
            <a:noFill/>
            <a:miter lim="800000"/>
            <a:headEnd/>
            <a:tailEnd/>
          </a:ln>
        </p:spPr>
        <p:txBody>
          <a:bodyPr>
            <a:spAutoFit/>
          </a:bodyPr>
          <a:lstStyle/>
          <a:p>
            <a:r>
              <a:rPr lang="en-US" dirty="0">
                <a:solidFill>
                  <a:schemeClr val="tx2"/>
                </a:solidFill>
              </a:rPr>
              <a:t>If there is only one maximal then called </a:t>
            </a:r>
            <a:r>
              <a:rPr lang="en-US" b="1" dirty="0">
                <a:solidFill>
                  <a:schemeClr val="tx2"/>
                </a:solidFill>
              </a:rPr>
              <a:t>greatest element.</a:t>
            </a:r>
          </a:p>
          <a:p>
            <a:r>
              <a:rPr lang="en-US" dirty="0">
                <a:solidFill>
                  <a:schemeClr val="tx2"/>
                </a:solidFill>
              </a:rPr>
              <a:t>If there is only one minimal then called </a:t>
            </a:r>
            <a:r>
              <a:rPr lang="en-US" b="1" dirty="0">
                <a:solidFill>
                  <a:schemeClr val="tx2"/>
                </a:solidFill>
              </a:rPr>
              <a:t>least element.</a:t>
            </a:r>
            <a:endParaRPr lang="en-US" dirty="0">
              <a:solidFill>
                <a:schemeClr val="tx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28600"/>
            <a:ext cx="11582400" cy="3477875"/>
          </a:xfrm>
          <a:prstGeom prst="rect">
            <a:avLst/>
          </a:prstGeom>
          <a:solidFill>
            <a:srgbClr val="FFCCFF"/>
          </a:solidFill>
        </p:spPr>
        <p:txBody>
          <a:bodyPr wrap="square" rtlCol="0">
            <a:spAutoFit/>
          </a:bodyPr>
          <a:lstStyle/>
          <a:p>
            <a:r>
              <a:rPr lang="en-GB" sz="2000" dirty="0" smtClean="0">
                <a:solidFill>
                  <a:schemeClr val="tx2"/>
                </a:solidFill>
                <a:latin typeface="Times New Roman" pitchFamily="18" charset="0"/>
                <a:cs typeface="Times New Roman" pitchFamily="18" charset="0"/>
              </a:rPr>
              <a:t>Let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and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be sets. The union of the sets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and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denoted by </a:t>
            </a:r>
            <a:r>
              <a:rPr lang="en-GB" sz="2000" i="1" dirty="0" smtClean="0">
                <a:solidFill>
                  <a:schemeClr val="tx2"/>
                </a:solidFill>
                <a:latin typeface="Times New Roman" pitchFamily="18" charset="0"/>
                <a:cs typeface="Times New Roman" pitchFamily="18" charset="0"/>
              </a:rPr>
              <a:t>A ∪ B</a:t>
            </a:r>
            <a:r>
              <a:rPr lang="en-GB" sz="2000" dirty="0" smtClean="0">
                <a:solidFill>
                  <a:schemeClr val="tx2"/>
                </a:solidFill>
                <a:latin typeface="Times New Roman" pitchFamily="18" charset="0"/>
                <a:cs typeface="Times New Roman" pitchFamily="18" charset="0"/>
              </a:rPr>
              <a:t>, is the set that contains those elements that are either in A or in B, or in both.</a:t>
            </a:r>
          </a:p>
          <a:p>
            <a:endParaRPr lang="en-GB" sz="2000" dirty="0" smtClean="0">
              <a:solidFill>
                <a:schemeClr val="tx2"/>
              </a:solidFill>
              <a:latin typeface="Times New Roman" pitchFamily="18" charset="0"/>
              <a:cs typeface="Times New Roman" pitchFamily="18" charset="0"/>
            </a:endParaRPr>
          </a:p>
          <a:p>
            <a:r>
              <a:rPr lang="en-GB" sz="2000" dirty="0" smtClean="0">
                <a:solidFill>
                  <a:schemeClr val="tx2"/>
                </a:solidFill>
                <a:latin typeface="Times New Roman" pitchFamily="18" charset="0"/>
                <a:cs typeface="Times New Roman" pitchFamily="18" charset="0"/>
              </a:rPr>
              <a:t>The union of the sets {1, 3, 5} and {1, 2, 3} is the set {1, 2, 3, 5}; that is,</a:t>
            </a:r>
          </a:p>
          <a:p>
            <a:r>
              <a:rPr lang="en-GB" sz="2000" dirty="0" smtClean="0">
                <a:solidFill>
                  <a:schemeClr val="tx2"/>
                </a:solidFill>
                <a:latin typeface="Times New Roman" pitchFamily="18" charset="0"/>
                <a:cs typeface="Times New Roman" pitchFamily="18" charset="0"/>
              </a:rPr>
              <a:t>{1, 3, 5} ∪ {1, 2, 3} = {1, 2, 3, 5}.</a:t>
            </a:r>
          </a:p>
          <a:p>
            <a:endParaRPr lang="en-GB" sz="2000" dirty="0" smtClean="0">
              <a:solidFill>
                <a:schemeClr val="tx2"/>
              </a:solidFill>
              <a:latin typeface="Times New Roman" pitchFamily="18" charset="0"/>
              <a:cs typeface="Times New Roman" pitchFamily="18" charset="0"/>
            </a:endParaRPr>
          </a:p>
          <a:p>
            <a:r>
              <a:rPr lang="en-GB" sz="2000" dirty="0" smtClean="0">
                <a:solidFill>
                  <a:schemeClr val="tx2"/>
                </a:solidFill>
                <a:latin typeface="Times New Roman" pitchFamily="18" charset="0"/>
                <a:cs typeface="Times New Roman" pitchFamily="18" charset="0"/>
              </a:rPr>
              <a:t>Let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and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 be sets. The intersection of the sets A and B, denoted by </a:t>
            </a:r>
            <a:r>
              <a:rPr lang="en-GB" sz="2000" i="1" dirty="0" smtClean="0">
                <a:solidFill>
                  <a:schemeClr val="tx2"/>
                </a:solidFill>
                <a:latin typeface="Times New Roman" pitchFamily="18" charset="0"/>
                <a:cs typeface="Times New Roman" pitchFamily="18" charset="0"/>
              </a:rPr>
              <a:t>A ∩ B</a:t>
            </a:r>
            <a:r>
              <a:rPr lang="en-GB" sz="2000" dirty="0" smtClean="0">
                <a:solidFill>
                  <a:schemeClr val="tx2"/>
                </a:solidFill>
                <a:latin typeface="Times New Roman" pitchFamily="18" charset="0"/>
                <a:cs typeface="Times New Roman" pitchFamily="18" charset="0"/>
              </a:rPr>
              <a:t>, is the set containing those elements in both </a:t>
            </a:r>
            <a:r>
              <a:rPr lang="en-GB" sz="2000" i="1" dirty="0" smtClean="0">
                <a:solidFill>
                  <a:schemeClr val="tx2"/>
                </a:solidFill>
                <a:latin typeface="Times New Roman" pitchFamily="18" charset="0"/>
                <a:cs typeface="Times New Roman" pitchFamily="18" charset="0"/>
              </a:rPr>
              <a:t>A</a:t>
            </a:r>
            <a:r>
              <a:rPr lang="en-GB" sz="2000" dirty="0" smtClean="0">
                <a:solidFill>
                  <a:schemeClr val="tx2"/>
                </a:solidFill>
                <a:latin typeface="Times New Roman" pitchFamily="18" charset="0"/>
                <a:cs typeface="Times New Roman" pitchFamily="18" charset="0"/>
              </a:rPr>
              <a:t> and </a:t>
            </a:r>
            <a:r>
              <a:rPr lang="en-GB" sz="2000" i="1" dirty="0" smtClean="0">
                <a:solidFill>
                  <a:schemeClr val="tx2"/>
                </a:solidFill>
                <a:latin typeface="Times New Roman" pitchFamily="18" charset="0"/>
                <a:cs typeface="Times New Roman" pitchFamily="18" charset="0"/>
              </a:rPr>
              <a:t>B</a:t>
            </a:r>
            <a:r>
              <a:rPr lang="en-GB" sz="2000" dirty="0" smtClean="0">
                <a:solidFill>
                  <a:schemeClr val="tx2"/>
                </a:solidFill>
                <a:latin typeface="Times New Roman" pitchFamily="18" charset="0"/>
                <a:cs typeface="Times New Roman" pitchFamily="18" charset="0"/>
              </a:rPr>
              <a:t>.</a:t>
            </a:r>
          </a:p>
          <a:p>
            <a:endParaRPr lang="en-GB" sz="2000" dirty="0" smtClean="0">
              <a:solidFill>
                <a:schemeClr val="tx2"/>
              </a:solidFill>
              <a:latin typeface="Times New Roman" pitchFamily="18" charset="0"/>
              <a:cs typeface="Times New Roman" pitchFamily="18" charset="0"/>
            </a:endParaRPr>
          </a:p>
          <a:p>
            <a:r>
              <a:rPr lang="en-GB" sz="2000" dirty="0" smtClean="0">
                <a:solidFill>
                  <a:schemeClr val="tx2"/>
                </a:solidFill>
                <a:latin typeface="Times New Roman" pitchFamily="18" charset="0"/>
                <a:cs typeface="Times New Roman" pitchFamily="18" charset="0"/>
              </a:rPr>
              <a:t>The intersection of the sets {1, 3, 5} and {1, 2, 3} is the set {1, 3}; that is,</a:t>
            </a:r>
          </a:p>
          <a:p>
            <a:r>
              <a:rPr lang="en-GB" sz="2000" dirty="0" smtClean="0">
                <a:solidFill>
                  <a:schemeClr val="tx2"/>
                </a:solidFill>
                <a:latin typeface="Times New Roman" pitchFamily="18" charset="0"/>
                <a:cs typeface="Times New Roman" pitchFamily="18" charset="0"/>
              </a:rPr>
              <a:t>{1, 3, 5} ∩ {1, 2, 3} = {1, 3}.</a:t>
            </a:r>
            <a:endParaRPr lang="en-GB" sz="2000" dirty="0">
              <a:solidFill>
                <a:schemeClr val="tx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0" y="3733800"/>
            <a:ext cx="12083051" cy="2590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p:cNvSpPr txBox="1">
            <a:spLocks noChangeArrowheads="1"/>
          </p:cNvSpPr>
          <p:nvPr/>
        </p:nvSpPr>
        <p:spPr bwMode="auto">
          <a:xfrm>
            <a:off x="406400" y="457201"/>
            <a:ext cx="11176000" cy="1477328"/>
          </a:xfrm>
          <a:prstGeom prst="rect">
            <a:avLst/>
          </a:prstGeom>
          <a:noFill/>
          <a:ln w="9525">
            <a:noFill/>
            <a:miter lim="800000"/>
            <a:headEnd/>
            <a:tailEnd/>
          </a:ln>
        </p:spPr>
        <p:txBody>
          <a:bodyPr>
            <a:spAutoFit/>
          </a:bodyPr>
          <a:lstStyle/>
          <a:p>
            <a:r>
              <a:rPr lang="en-US" b="1" dirty="0">
                <a:solidFill>
                  <a:schemeClr val="tx2"/>
                </a:solidFill>
              </a:rPr>
              <a:t>EXAMPLE 26 </a:t>
            </a:r>
            <a:r>
              <a:rPr lang="en-US" dirty="0">
                <a:solidFill>
                  <a:schemeClr val="tx2"/>
                </a:solidFill>
              </a:rPr>
              <a:t>Which elements of the </a:t>
            </a:r>
            <a:r>
              <a:rPr lang="en-US" dirty="0" err="1">
                <a:solidFill>
                  <a:schemeClr val="tx2"/>
                </a:solidFill>
              </a:rPr>
              <a:t>poset</a:t>
            </a:r>
            <a:r>
              <a:rPr lang="en-US" dirty="0">
                <a:solidFill>
                  <a:schemeClr val="tx2"/>
                </a:solidFill>
              </a:rPr>
              <a:t> </a:t>
            </a:r>
            <a:r>
              <a:rPr lang="en-US" i="1" dirty="0">
                <a:solidFill>
                  <a:schemeClr val="tx2"/>
                </a:solidFill>
              </a:rPr>
              <a:t>({2, 4, 5, 10, 12, 20, 25}, |) </a:t>
            </a:r>
            <a:r>
              <a:rPr lang="en-US" dirty="0">
                <a:solidFill>
                  <a:schemeClr val="tx2"/>
                </a:solidFill>
              </a:rPr>
              <a:t>are maximal, and which are minimal?</a:t>
            </a:r>
          </a:p>
          <a:p>
            <a:endParaRPr lang="en-US" dirty="0">
              <a:solidFill>
                <a:schemeClr val="tx2"/>
              </a:solidFill>
            </a:endParaRPr>
          </a:p>
          <a:p>
            <a:r>
              <a:rPr lang="en-US" dirty="0">
                <a:solidFill>
                  <a:schemeClr val="tx2"/>
                </a:solidFill>
              </a:rPr>
              <a:t>Solution: The </a:t>
            </a:r>
            <a:r>
              <a:rPr lang="en-US" dirty="0" err="1">
                <a:solidFill>
                  <a:schemeClr val="tx2"/>
                </a:solidFill>
              </a:rPr>
              <a:t>Hasse</a:t>
            </a:r>
            <a:r>
              <a:rPr lang="en-US" dirty="0">
                <a:solidFill>
                  <a:schemeClr val="tx2"/>
                </a:solidFill>
              </a:rPr>
              <a:t> diagram in Figure below for this </a:t>
            </a:r>
            <a:r>
              <a:rPr lang="en-US" dirty="0" err="1">
                <a:solidFill>
                  <a:schemeClr val="tx2"/>
                </a:solidFill>
              </a:rPr>
              <a:t>poset</a:t>
            </a:r>
            <a:r>
              <a:rPr lang="en-US" dirty="0">
                <a:solidFill>
                  <a:schemeClr val="tx2"/>
                </a:solidFill>
              </a:rPr>
              <a:t> shows that the maximal elements are 12, 20, and 25, and the minimal elements are 2 and 5.</a:t>
            </a:r>
          </a:p>
        </p:txBody>
      </p:sp>
      <p:pic>
        <p:nvPicPr>
          <p:cNvPr id="32771" name="Picture 2"/>
          <p:cNvPicPr>
            <a:picLocks noChangeAspect="1" noChangeArrowheads="1"/>
          </p:cNvPicPr>
          <p:nvPr/>
        </p:nvPicPr>
        <p:blipFill>
          <a:blip r:embed="rId2"/>
          <a:srcRect/>
          <a:stretch>
            <a:fillRect/>
          </a:stretch>
        </p:blipFill>
        <p:spPr bwMode="auto">
          <a:xfrm>
            <a:off x="2947853" y="2155371"/>
            <a:ext cx="3165564" cy="1433559"/>
          </a:xfrm>
          <a:prstGeom prst="rect">
            <a:avLst/>
          </a:prstGeom>
          <a:noFill/>
          <a:ln w="9525">
            <a:noFill/>
            <a:miter lim="800000"/>
            <a:headEnd/>
            <a:tailEnd/>
          </a:ln>
        </p:spPr>
      </p:pic>
      <p:sp>
        <p:nvSpPr>
          <p:cNvPr id="4" name="Rectangle 3"/>
          <p:cNvSpPr/>
          <p:nvPr/>
        </p:nvSpPr>
        <p:spPr>
          <a:xfrm>
            <a:off x="213362" y="3899658"/>
            <a:ext cx="11743507" cy="2308324"/>
          </a:xfrm>
          <a:prstGeom prst="rect">
            <a:avLst/>
          </a:prstGeom>
        </p:spPr>
        <p:txBody>
          <a:bodyPr wrap="square">
            <a:spAutoFit/>
          </a:bodyPr>
          <a:lstStyle/>
          <a:p>
            <a:pPr algn="just"/>
            <a:r>
              <a:rPr lang="en-US" b="1" dirty="0" smtClean="0">
                <a:solidFill>
                  <a:schemeClr val="tx2"/>
                </a:solidFill>
              </a:rPr>
              <a:t>EXAMPLE 27 </a:t>
            </a:r>
            <a:r>
              <a:rPr lang="en-US" dirty="0" smtClean="0">
                <a:solidFill>
                  <a:schemeClr val="tx2"/>
                </a:solidFill>
              </a:rPr>
              <a:t>Let S be a set. Determine whether there is a greatest element and a least element in the </a:t>
            </a:r>
            <a:r>
              <a:rPr lang="en-US" dirty="0" err="1" smtClean="0">
                <a:solidFill>
                  <a:schemeClr val="tx2"/>
                </a:solidFill>
              </a:rPr>
              <a:t>poset</a:t>
            </a:r>
            <a:r>
              <a:rPr lang="en-US" dirty="0" smtClean="0">
                <a:solidFill>
                  <a:schemeClr val="tx2"/>
                </a:solidFill>
              </a:rPr>
              <a:t> </a:t>
            </a:r>
            <a:r>
              <a:rPr lang="en-US" i="1" dirty="0" smtClean="0">
                <a:solidFill>
                  <a:schemeClr val="tx2"/>
                </a:solidFill>
              </a:rPr>
              <a:t>(P (S),⊆).</a:t>
            </a:r>
          </a:p>
          <a:p>
            <a:pPr algn="just"/>
            <a:r>
              <a:rPr lang="en-US" i="1" dirty="0" smtClean="0">
                <a:solidFill>
                  <a:schemeClr val="tx2"/>
                </a:solidFill>
              </a:rPr>
              <a:t>Solution: </a:t>
            </a:r>
            <a:r>
              <a:rPr lang="en-US" dirty="0" smtClean="0">
                <a:solidFill>
                  <a:schemeClr val="tx2"/>
                </a:solidFill>
              </a:rPr>
              <a:t>The least element is the empty set, because ∅ ⊆ T for any subset T of S. The set S is the greatest element in this </a:t>
            </a:r>
            <a:r>
              <a:rPr lang="en-US" dirty="0" err="1" smtClean="0">
                <a:solidFill>
                  <a:schemeClr val="tx2"/>
                </a:solidFill>
              </a:rPr>
              <a:t>poset</a:t>
            </a:r>
            <a:r>
              <a:rPr lang="en-US" dirty="0" smtClean="0">
                <a:solidFill>
                  <a:schemeClr val="tx2"/>
                </a:solidFill>
              </a:rPr>
              <a:t>, because T ⊆ S whenever T is a subset of S.</a:t>
            </a:r>
          </a:p>
          <a:p>
            <a:pPr algn="just"/>
            <a:endParaRPr lang="en-US" dirty="0" smtClean="0">
              <a:solidFill>
                <a:schemeClr val="tx2"/>
              </a:solidFill>
            </a:endParaRPr>
          </a:p>
          <a:p>
            <a:pPr algn="just"/>
            <a:r>
              <a:rPr lang="en-US" b="1" dirty="0" smtClean="0">
                <a:solidFill>
                  <a:schemeClr val="tx2"/>
                </a:solidFill>
              </a:rPr>
              <a:t>EXAMPLE 28 </a:t>
            </a:r>
            <a:r>
              <a:rPr lang="en-US" dirty="0" smtClean="0">
                <a:solidFill>
                  <a:schemeClr val="tx2"/>
                </a:solidFill>
              </a:rPr>
              <a:t>Is there a greatest element and a least element in the </a:t>
            </a:r>
            <a:r>
              <a:rPr lang="en-US" dirty="0" err="1" smtClean="0">
                <a:solidFill>
                  <a:schemeClr val="tx2"/>
                </a:solidFill>
              </a:rPr>
              <a:t>poset</a:t>
            </a:r>
            <a:r>
              <a:rPr lang="en-US" dirty="0" smtClean="0">
                <a:solidFill>
                  <a:schemeClr val="tx2"/>
                </a:solidFill>
              </a:rPr>
              <a:t> (Z+</a:t>
            </a:r>
            <a:r>
              <a:rPr lang="en-US" i="1" dirty="0" smtClean="0">
                <a:solidFill>
                  <a:schemeClr val="tx2"/>
                </a:solidFill>
              </a:rPr>
              <a:t>, |)?</a:t>
            </a:r>
          </a:p>
          <a:p>
            <a:pPr algn="just"/>
            <a:r>
              <a:rPr lang="en-US" dirty="0" smtClean="0">
                <a:solidFill>
                  <a:schemeClr val="tx2"/>
                </a:solidFill>
              </a:rPr>
              <a:t>Solution: The integer 1 is the least element because 1|n whenever n is a positive integer. Because there is no integer that is divisible by all positive integers, there is no greatest element.</a:t>
            </a:r>
            <a:endParaRPr lang="en-US" dirty="0">
              <a:solidFill>
                <a:schemeClr val="tx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2"/>
          <p:cNvSpPr txBox="1">
            <a:spLocks noChangeArrowheads="1"/>
          </p:cNvSpPr>
          <p:nvPr/>
        </p:nvSpPr>
        <p:spPr bwMode="auto">
          <a:xfrm>
            <a:off x="252548" y="237308"/>
            <a:ext cx="11379200" cy="1477328"/>
          </a:xfrm>
          <a:prstGeom prst="rect">
            <a:avLst/>
          </a:prstGeom>
          <a:noFill/>
          <a:ln w="9525">
            <a:noFill/>
            <a:miter lim="800000"/>
            <a:headEnd/>
            <a:tailEnd/>
          </a:ln>
        </p:spPr>
        <p:txBody>
          <a:bodyPr>
            <a:spAutoFit/>
          </a:bodyPr>
          <a:lstStyle/>
          <a:p>
            <a:pPr algn="just"/>
            <a:r>
              <a:rPr lang="en-US" dirty="0">
                <a:solidFill>
                  <a:schemeClr val="tx2"/>
                </a:solidFill>
              </a:rPr>
              <a:t>Sometimes it is possible to find an element that is greater than or equal to all the elements in a subset </a:t>
            </a:r>
            <a:r>
              <a:rPr lang="en-US" i="1" dirty="0">
                <a:solidFill>
                  <a:schemeClr val="tx2"/>
                </a:solidFill>
              </a:rPr>
              <a:t>A</a:t>
            </a:r>
            <a:r>
              <a:rPr lang="en-US" dirty="0">
                <a:solidFill>
                  <a:schemeClr val="tx2"/>
                </a:solidFill>
              </a:rPr>
              <a:t> of a </a:t>
            </a:r>
            <a:r>
              <a:rPr lang="en-US" dirty="0" err="1">
                <a:solidFill>
                  <a:schemeClr val="tx2"/>
                </a:solidFill>
              </a:rPr>
              <a:t>poset</a:t>
            </a:r>
            <a:r>
              <a:rPr lang="en-US" dirty="0">
                <a:solidFill>
                  <a:schemeClr val="tx2"/>
                </a:solidFill>
              </a:rPr>
              <a:t> (</a:t>
            </a:r>
            <a:r>
              <a:rPr lang="en-US" i="1" dirty="0">
                <a:solidFill>
                  <a:schemeClr val="tx2"/>
                </a:solidFill>
              </a:rPr>
              <a:t>S</a:t>
            </a:r>
            <a:r>
              <a:rPr lang="en-US" dirty="0">
                <a:solidFill>
                  <a:schemeClr val="tx2"/>
                </a:solidFill>
              </a:rPr>
              <a:t>, ≤ ). If </a:t>
            </a:r>
            <a:r>
              <a:rPr lang="en-US" i="1" dirty="0">
                <a:solidFill>
                  <a:schemeClr val="tx2"/>
                </a:solidFill>
              </a:rPr>
              <a:t>u</a:t>
            </a:r>
            <a:r>
              <a:rPr lang="en-US" dirty="0">
                <a:solidFill>
                  <a:schemeClr val="tx2"/>
                </a:solidFill>
              </a:rPr>
              <a:t> is an element of </a:t>
            </a:r>
            <a:r>
              <a:rPr lang="en-US" i="1" dirty="0">
                <a:solidFill>
                  <a:schemeClr val="tx2"/>
                </a:solidFill>
              </a:rPr>
              <a:t>S</a:t>
            </a:r>
            <a:r>
              <a:rPr lang="en-US" dirty="0">
                <a:solidFill>
                  <a:schemeClr val="tx2"/>
                </a:solidFill>
              </a:rPr>
              <a:t> such that a ≤ </a:t>
            </a:r>
            <a:r>
              <a:rPr lang="en-US" i="1" dirty="0">
                <a:solidFill>
                  <a:schemeClr val="tx2"/>
                </a:solidFill>
              </a:rPr>
              <a:t>u</a:t>
            </a:r>
            <a:r>
              <a:rPr lang="en-US" dirty="0">
                <a:solidFill>
                  <a:schemeClr val="tx2"/>
                </a:solidFill>
              </a:rPr>
              <a:t> for all elements </a:t>
            </a:r>
            <a:r>
              <a:rPr lang="en-US" i="1" dirty="0">
                <a:solidFill>
                  <a:schemeClr val="tx2"/>
                </a:solidFill>
              </a:rPr>
              <a:t>a ∈ A</a:t>
            </a:r>
            <a:r>
              <a:rPr lang="en-US" dirty="0">
                <a:solidFill>
                  <a:schemeClr val="tx2"/>
                </a:solidFill>
              </a:rPr>
              <a:t>, then </a:t>
            </a:r>
            <a:r>
              <a:rPr lang="en-US" i="1" dirty="0">
                <a:solidFill>
                  <a:schemeClr val="tx2"/>
                </a:solidFill>
              </a:rPr>
              <a:t>u</a:t>
            </a:r>
            <a:r>
              <a:rPr lang="en-US" dirty="0">
                <a:solidFill>
                  <a:schemeClr val="tx2"/>
                </a:solidFill>
              </a:rPr>
              <a:t> is called an </a:t>
            </a:r>
            <a:r>
              <a:rPr lang="en-US" b="1" dirty="0">
                <a:solidFill>
                  <a:schemeClr val="tx2"/>
                </a:solidFill>
              </a:rPr>
              <a:t>upper bound of </a:t>
            </a:r>
            <a:r>
              <a:rPr lang="en-US" b="1" i="1" dirty="0">
                <a:solidFill>
                  <a:schemeClr val="tx2"/>
                </a:solidFill>
              </a:rPr>
              <a:t>A</a:t>
            </a:r>
            <a:r>
              <a:rPr lang="en-US" dirty="0">
                <a:solidFill>
                  <a:schemeClr val="tx2"/>
                </a:solidFill>
              </a:rPr>
              <a:t>. Likewise, there may be an element less than or equal to all the elements in </a:t>
            </a:r>
            <a:r>
              <a:rPr lang="en-US" i="1" dirty="0">
                <a:solidFill>
                  <a:schemeClr val="tx2"/>
                </a:solidFill>
              </a:rPr>
              <a:t>A</a:t>
            </a:r>
            <a:r>
              <a:rPr lang="en-US" dirty="0">
                <a:solidFill>
                  <a:schemeClr val="tx2"/>
                </a:solidFill>
              </a:rPr>
              <a:t>. If </a:t>
            </a:r>
            <a:r>
              <a:rPr lang="en-US" i="1" dirty="0">
                <a:solidFill>
                  <a:schemeClr val="tx2"/>
                </a:solidFill>
              </a:rPr>
              <a:t>l</a:t>
            </a:r>
            <a:r>
              <a:rPr lang="en-US" dirty="0">
                <a:solidFill>
                  <a:schemeClr val="tx2"/>
                </a:solidFill>
              </a:rPr>
              <a:t> is an element of S such that l  a for all elements </a:t>
            </a:r>
            <a:r>
              <a:rPr lang="en-US" i="1" dirty="0">
                <a:solidFill>
                  <a:schemeClr val="tx2"/>
                </a:solidFill>
              </a:rPr>
              <a:t>a ∈ </a:t>
            </a:r>
            <a:r>
              <a:rPr lang="en-US" dirty="0">
                <a:solidFill>
                  <a:schemeClr val="tx2"/>
                </a:solidFill>
              </a:rPr>
              <a:t>A, then </a:t>
            </a:r>
            <a:r>
              <a:rPr lang="en-US" i="1" dirty="0">
                <a:solidFill>
                  <a:schemeClr val="tx2"/>
                </a:solidFill>
              </a:rPr>
              <a:t>l</a:t>
            </a:r>
            <a:r>
              <a:rPr lang="en-US" dirty="0">
                <a:solidFill>
                  <a:schemeClr val="tx2"/>
                </a:solidFill>
              </a:rPr>
              <a:t> is called a </a:t>
            </a:r>
            <a:r>
              <a:rPr lang="en-US" b="1" dirty="0">
                <a:solidFill>
                  <a:schemeClr val="tx2"/>
                </a:solidFill>
              </a:rPr>
              <a:t>lower bound of A</a:t>
            </a:r>
            <a:r>
              <a:rPr lang="en-US" dirty="0">
                <a:solidFill>
                  <a:schemeClr val="tx2"/>
                </a:solidFill>
              </a:rPr>
              <a:t>.</a:t>
            </a:r>
          </a:p>
        </p:txBody>
      </p:sp>
      <p:sp>
        <p:nvSpPr>
          <p:cNvPr id="34819" name="TextBox 3"/>
          <p:cNvSpPr txBox="1">
            <a:spLocks noChangeArrowheads="1"/>
          </p:cNvSpPr>
          <p:nvPr/>
        </p:nvSpPr>
        <p:spPr bwMode="auto">
          <a:xfrm>
            <a:off x="296091" y="1750424"/>
            <a:ext cx="11379200" cy="1754326"/>
          </a:xfrm>
          <a:prstGeom prst="rect">
            <a:avLst/>
          </a:prstGeom>
          <a:noFill/>
          <a:ln w="9525">
            <a:noFill/>
            <a:miter lim="800000"/>
            <a:headEnd/>
            <a:tailEnd/>
          </a:ln>
        </p:spPr>
        <p:txBody>
          <a:bodyPr>
            <a:spAutoFit/>
          </a:bodyPr>
          <a:lstStyle/>
          <a:p>
            <a:r>
              <a:rPr lang="en-US" dirty="0">
                <a:solidFill>
                  <a:schemeClr val="tx2"/>
                </a:solidFill>
              </a:rPr>
              <a:t>Let the </a:t>
            </a:r>
            <a:r>
              <a:rPr lang="en-US" dirty="0" err="1">
                <a:solidFill>
                  <a:schemeClr val="tx2"/>
                </a:solidFill>
              </a:rPr>
              <a:t>poset</a:t>
            </a:r>
            <a:r>
              <a:rPr lang="en-US" dirty="0">
                <a:solidFill>
                  <a:schemeClr val="tx2"/>
                </a:solidFill>
              </a:rPr>
              <a:t>({1,2,3,4,5,6,7, 8}, ≤ ) ; where S= {1,2,3,4,5,6,7,8}, let us assume a subset of </a:t>
            </a:r>
            <a:r>
              <a:rPr lang="en-US" i="1" dirty="0">
                <a:solidFill>
                  <a:schemeClr val="tx2"/>
                </a:solidFill>
              </a:rPr>
              <a:t>S</a:t>
            </a:r>
            <a:r>
              <a:rPr lang="en-US" dirty="0">
                <a:solidFill>
                  <a:schemeClr val="tx2"/>
                </a:solidFill>
              </a:rPr>
              <a:t> is </a:t>
            </a:r>
            <a:r>
              <a:rPr lang="en-US" i="1" dirty="0">
                <a:solidFill>
                  <a:schemeClr val="tx2"/>
                </a:solidFill>
              </a:rPr>
              <a:t>A</a:t>
            </a:r>
            <a:r>
              <a:rPr lang="en-US" dirty="0">
                <a:solidFill>
                  <a:schemeClr val="tx2"/>
                </a:solidFill>
              </a:rPr>
              <a:t>={3,4, 5}.</a:t>
            </a:r>
          </a:p>
          <a:p>
            <a:r>
              <a:rPr lang="en-US" dirty="0">
                <a:solidFill>
                  <a:schemeClr val="tx2"/>
                </a:solidFill>
              </a:rPr>
              <a:t>(3,3), (3,4), (3,5), (3,6), (3,7) , (3,8)</a:t>
            </a:r>
            <a:r>
              <a:rPr lang="en-US" i="1" dirty="0">
                <a:solidFill>
                  <a:schemeClr val="tx2"/>
                </a:solidFill>
              </a:rPr>
              <a:t> ∈  S</a:t>
            </a:r>
            <a:endParaRPr lang="en-US" dirty="0">
              <a:solidFill>
                <a:schemeClr val="tx2"/>
              </a:solidFill>
            </a:endParaRPr>
          </a:p>
          <a:p>
            <a:r>
              <a:rPr lang="en-US" dirty="0">
                <a:solidFill>
                  <a:schemeClr val="tx2"/>
                </a:solidFill>
              </a:rPr>
              <a:t>(4,4), (4,5) , (4,6) (4,7) , (4,8) </a:t>
            </a:r>
            <a:r>
              <a:rPr lang="en-US" i="1" dirty="0">
                <a:solidFill>
                  <a:schemeClr val="tx2"/>
                </a:solidFill>
              </a:rPr>
              <a:t>∈  S</a:t>
            </a:r>
            <a:endParaRPr lang="en-US" dirty="0">
              <a:solidFill>
                <a:schemeClr val="tx2"/>
              </a:solidFill>
            </a:endParaRPr>
          </a:p>
          <a:p>
            <a:r>
              <a:rPr lang="en-US" dirty="0">
                <a:solidFill>
                  <a:schemeClr val="tx2"/>
                </a:solidFill>
              </a:rPr>
              <a:t>(5,5), (5,6)</a:t>
            </a:r>
            <a:r>
              <a:rPr lang="en-US" i="1" dirty="0">
                <a:solidFill>
                  <a:schemeClr val="tx2"/>
                </a:solidFill>
              </a:rPr>
              <a:t> , </a:t>
            </a:r>
            <a:r>
              <a:rPr lang="en-US" dirty="0">
                <a:solidFill>
                  <a:schemeClr val="tx2"/>
                </a:solidFill>
              </a:rPr>
              <a:t>(5,7)</a:t>
            </a:r>
            <a:r>
              <a:rPr lang="en-US" i="1" dirty="0">
                <a:solidFill>
                  <a:schemeClr val="tx2"/>
                </a:solidFill>
              </a:rPr>
              <a:t> </a:t>
            </a:r>
            <a:r>
              <a:rPr lang="en-US" dirty="0">
                <a:solidFill>
                  <a:schemeClr val="tx2"/>
                </a:solidFill>
              </a:rPr>
              <a:t>(5,8)</a:t>
            </a:r>
            <a:r>
              <a:rPr lang="en-US" i="1" dirty="0">
                <a:solidFill>
                  <a:schemeClr val="tx2"/>
                </a:solidFill>
              </a:rPr>
              <a:t> ∈  S</a:t>
            </a:r>
            <a:endParaRPr lang="en-US" dirty="0">
              <a:solidFill>
                <a:schemeClr val="tx2"/>
              </a:solidFill>
            </a:endParaRPr>
          </a:p>
          <a:p>
            <a:r>
              <a:rPr lang="en-US" dirty="0">
                <a:solidFill>
                  <a:schemeClr val="tx2"/>
                </a:solidFill>
              </a:rPr>
              <a:t> The </a:t>
            </a:r>
            <a:r>
              <a:rPr lang="en-US" b="1" dirty="0">
                <a:solidFill>
                  <a:schemeClr val="tx2"/>
                </a:solidFill>
              </a:rPr>
              <a:t>upper bound of </a:t>
            </a:r>
            <a:r>
              <a:rPr lang="en-US" b="1" i="1" dirty="0">
                <a:solidFill>
                  <a:schemeClr val="tx2"/>
                </a:solidFill>
              </a:rPr>
              <a:t>A </a:t>
            </a:r>
            <a:r>
              <a:rPr lang="en-US" dirty="0" smtClean="0">
                <a:solidFill>
                  <a:schemeClr val="tx2"/>
                </a:solidFill>
              </a:rPr>
              <a:t>is 5</a:t>
            </a:r>
            <a:r>
              <a:rPr lang="en-US" dirty="0">
                <a:solidFill>
                  <a:schemeClr val="tx2"/>
                </a:solidFill>
              </a:rPr>
              <a:t>, 6, 7, 8 and the</a:t>
            </a:r>
            <a:r>
              <a:rPr lang="en-US" b="1" dirty="0">
                <a:solidFill>
                  <a:schemeClr val="tx2"/>
                </a:solidFill>
              </a:rPr>
              <a:t> least upper bound </a:t>
            </a:r>
            <a:r>
              <a:rPr lang="en-US" dirty="0">
                <a:solidFill>
                  <a:schemeClr val="tx2"/>
                </a:solidFill>
              </a:rPr>
              <a:t>is 5.</a:t>
            </a:r>
          </a:p>
        </p:txBody>
      </p:sp>
      <p:sp>
        <p:nvSpPr>
          <p:cNvPr id="4" name="TextBox 3"/>
          <p:cNvSpPr txBox="1">
            <a:spLocks noChangeArrowheads="1"/>
          </p:cNvSpPr>
          <p:nvPr/>
        </p:nvSpPr>
        <p:spPr bwMode="auto">
          <a:xfrm>
            <a:off x="298994" y="3633653"/>
            <a:ext cx="10769600" cy="1754326"/>
          </a:xfrm>
          <a:prstGeom prst="rect">
            <a:avLst/>
          </a:prstGeom>
          <a:noFill/>
          <a:ln w="9525">
            <a:noFill/>
            <a:miter lim="800000"/>
            <a:headEnd/>
            <a:tailEnd/>
          </a:ln>
        </p:spPr>
        <p:txBody>
          <a:bodyPr>
            <a:spAutoFit/>
          </a:bodyPr>
          <a:lstStyle/>
          <a:p>
            <a:r>
              <a:rPr lang="en-US" dirty="0">
                <a:solidFill>
                  <a:schemeClr val="tx2"/>
                </a:solidFill>
              </a:rPr>
              <a:t>(1,3), (2,3),</a:t>
            </a:r>
            <a:r>
              <a:rPr lang="en-US" i="1" dirty="0">
                <a:solidFill>
                  <a:schemeClr val="tx2"/>
                </a:solidFill>
              </a:rPr>
              <a:t> </a:t>
            </a:r>
            <a:r>
              <a:rPr lang="en-US" dirty="0">
                <a:solidFill>
                  <a:schemeClr val="tx2"/>
                </a:solidFill>
              </a:rPr>
              <a:t>(3,3)</a:t>
            </a:r>
            <a:r>
              <a:rPr lang="en-US" i="1" dirty="0">
                <a:solidFill>
                  <a:schemeClr val="tx2"/>
                </a:solidFill>
              </a:rPr>
              <a:t> ∈  S</a:t>
            </a:r>
            <a:endParaRPr lang="en-US" dirty="0">
              <a:solidFill>
                <a:schemeClr val="tx2"/>
              </a:solidFill>
            </a:endParaRPr>
          </a:p>
          <a:p>
            <a:r>
              <a:rPr lang="en-US" dirty="0">
                <a:solidFill>
                  <a:schemeClr val="tx2"/>
                </a:solidFill>
              </a:rPr>
              <a:t>(1,4), (2,4), (3,4), (4,4) </a:t>
            </a:r>
            <a:r>
              <a:rPr lang="en-US" i="1" dirty="0">
                <a:solidFill>
                  <a:schemeClr val="tx2"/>
                </a:solidFill>
              </a:rPr>
              <a:t>∈  S</a:t>
            </a:r>
            <a:endParaRPr lang="en-US" dirty="0">
              <a:solidFill>
                <a:schemeClr val="tx2"/>
              </a:solidFill>
            </a:endParaRPr>
          </a:p>
          <a:p>
            <a:r>
              <a:rPr lang="en-US" dirty="0">
                <a:solidFill>
                  <a:schemeClr val="tx2"/>
                </a:solidFill>
              </a:rPr>
              <a:t>(1,5),</a:t>
            </a:r>
            <a:r>
              <a:rPr lang="en-US" i="1" dirty="0">
                <a:solidFill>
                  <a:schemeClr val="tx2"/>
                </a:solidFill>
              </a:rPr>
              <a:t> </a:t>
            </a:r>
            <a:r>
              <a:rPr lang="en-US" dirty="0">
                <a:solidFill>
                  <a:schemeClr val="tx2"/>
                </a:solidFill>
              </a:rPr>
              <a:t>(2,5)</a:t>
            </a:r>
            <a:r>
              <a:rPr lang="en-US" i="1" dirty="0">
                <a:solidFill>
                  <a:schemeClr val="tx2"/>
                </a:solidFill>
              </a:rPr>
              <a:t> </a:t>
            </a:r>
            <a:r>
              <a:rPr lang="en-US" dirty="0">
                <a:solidFill>
                  <a:schemeClr val="tx2"/>
                </a:solidFill>
              </a:rPr>
              <a:t>(3,5)</a:t>
            </a:r>
            <a:r>
              <a:rPr lang="en-US" i="1" dirty="0">
                <a:solidFill>
                  <a:schemeClr val="tx2"/>
                </a:solidFill>
              </a:rPr>
              <a:t> </a:t>
            </a:r>
            <a:r>
              <a:rPr lang="en-US" dirty="0">
                <a:solidFill>
                  <a:schemeClr val="tx2"/>
                </a:solidFill>
              </a:rPr>
              <a:t>(4,5)</a:t>
            </a:r>
            <a:r>
              <a:rPr lang="en-US" i="1" dirty="0">
                <a:solidFill>
                  <a:schemeClr val="tx2"/>
                </a:solidFill>
              </a:rPr>
              <a:t> </a:t>
            </a:r>
            <a:r>
              <a:rPr lang="en-US" dirty="0">
                <a:solidFill>
                  <a:schemeClr val="tx2"/>
                </a:solidFill>
              </a:rPr>
              <a:t>(5,5)</a:t>
            </a:r>
            <a:r>
              <a:rPr lang="en-US" i="1" dirty="0">
                <a:solidFill>
                  <a:schemeClr val="tx2"/>
                </a:solidFill>
              </a:rPr>
              <a:t> ∈  S</a:t>
            </a:r>
          </a:p>
          <a:p>
            <a:endParaRPr lang="en-US" dirty="0">
              <a:solidFill>
                <a:schemeClr val="tx2"/>
              </a:solidFill>
            </a:endParaRPr>
          </a:p>
          <a:p>
            <a:r>
              <a:rPr lang="en-US" dirty="0">
                <a:solidFill>
                  <a:schemeClr val="tx2"/>
                </a:solidFill>
              </a:rPr>
              <a:t>The </a:t>
            </a:r>
            <a:r>
              <a:rPr lang="en-US" b="1" dirty="0">
                <a:solidFill>
                  <a:schemeClr val="tx2"/>
                </a:solidFill>
              </a:rPr>
              <a:t>lower bound of </a:t>
            </a:r>
            <a:r>
              <a:rPr lang="en-US" b="1" i="1" dirty="0">
                <a:solidFill>
                  <a:schemeClr val="tx2"/>
                </a:solidFill>
              </a:rPr>
              <a:t>A </a:t>
            </a:r>
            <a:r>
              <a:rPr lang="en-US" dirty="0">
                <a:solidFill>
                  <a:schemeClr val="tx2"/>
                </a:solidFill>
              </a:rPr>
              <a:t>is 1,2 and 3 and the</a:t>
            </a:r>
            <a:r>
              <a:rPr lang="en-US" b="1" dirty="0">
                <a:solidFill>
                  <a:schemeClr val="tx2"/>
                </a:solidFill>
              </a:rPr>
              <a:t> greatest lower bound of A </a:t>
            </a:r>
            <a:r>
              <a:rPr lang="en-US" dirty="0">
                <a:solidFill>
                  <a:schemeClr val="tx2"/>
                </a:solidFill>
              </a:rPr>
              <a:t>is 3. </a:t>
            </a:r>
          </a:p>
          <a:p>
            <a:endParaRPr lang="en-US" dirty="0">
              <a:solidFill>
                <a:schemeClr val="tx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2"/>
          <p:cNvSpPr txBox="1">
            <a:spLocks noChangeArrowheads="1"/>
          </p:cNvSpPr>
          <p:nvPr/>
        </p:nvSpPr>
        <p:spPr bwMode="auto">
          <a:xfrm>
            <a:off x="393337" y="198121"/>
            <a:ext cx="11379200" cy="2554545"/>
          </a:xfrm>
          <a:prstGeom prst="rect">
            <a:avLst/>
          </a:prstGeom>
          <a:noFill/>
          <a:ln w="9525">
            <a:noFill/>
            <a:miter lim="800000"/>
            <a:headEnd/>
            <a:tailEnd/>
          </a:ln>
        </p:spPr>
        <p:txBody>
          <a:bodyPr>
            <a:spAutoFit/>
          </a:bodyPr>
          <a:lstStyle/>
          <a:p>
            <a:r>
              <a:rPr lang="en-US" sz="1600" dirty="0">
                <a:solidFill>
                  <a:schemeClr val="tx2"/>
                </a:solidFill>
              </a:rPr>
              <a:t>Example-29</a:t>
            </a:r>
          </a:p>
          <a:p>
            <a:r>
              <a:rPr lang="en-US" sz="1600" dirty="0">
                <a:solidFill>
                  <a:schemeClr val="tx2"/>
                </a:solidFill>
              </a:rPr>
              <a:t>Answer these questions for the </a:t>
            </a:r>
            <a:r>
              <a:rPr lang="en-US" sz="1600" dirty="0" err="1">
                <a:solidFill>
                  <a:schemeClr val="tx2"/>
                </a:solidFill>
              </a:rPr>
              <a:t>poset</a:t>
            </a:r>
            <a:r>
              <a:rPr lang="en-US" sz="1600" dirty="0">
                <a:solidFill>
                  <a:schemeClr val="tx2"/>
                </a:solidFill>
              </a:rPr>
              <a:t> </a:t>
            </a:r>
            <a:r>
              <a:rPr lang="en-US" sz="1600" i="1" dirty="0">
                <a:solidFill>
                  <a:schemeClr val="tx2"/>
                </a:solidFill>
              </a:rPr>
              <a:t>({3, 5, 9, 15, </a:t>
            </a:r>
            <a:r>
              <a:rPr lang="en-US" sz="1600" dirty="0">
                <a:solidFill>
                  <a:schemeClr val="tx2"/>
                </a:solidFill>
              </a:rPr>
              <a:t>24</a:t>
            </a:r>
            <a:r>
              <a:rPr lang="en-US" sz="1600" i="1" dirty="0">
                <a:solidFill>
                  <a:schemeClr val="tx2"/>
                </a:solidFill>
              </a:rPr>
              <a:t>, 45}, |).</a:t>
            </a:r>
          </a:p>
          <a:p>
            <a:r>
              <a:rPr lang="en-US" sz="1600" dirty="0">
                <a:solidFill>
                  <a:schemeClr val="tx2"/>
                </a:solidFill>
              </a:rPr>
              <a:t>a) Find the maximal elements.</a:t>
            </a:r>
          </a:p>
          <a:p>
            <a:r>
              <a:rPr lang="en-US" sz="1600" dirty="0">
                <a:solidFill>
                  <a:schemeClr val="tx2"/>
                </a:solidFill>
              </a:rPr>
              <a:t>b) Find the minimal elements.</a:t>
            </a:r>
          </a:p>
          <a:p>
            <a:r>
              <a:rPr lang="en-US" sz="1600" dirty="0">
                <a:solidFill>
                  <a:schemeClr val="tx2"/>
                </a:solidFill>
              </a:rPr>
              <a:t>c) Is there a greatest element?</a:t>
            </a:r>
          </a:p>
          <a:p>
            <a:r>
              <a:rPr lang="en-US" sz="1600" dirty="0">
                <a:solidFill>
                  <a:schemeClr val="tx2"/>
                </a:solidFill>
              </a:rPr>
              <a:t>d) Is there a least element?</a:t>
            </a:r>
          </a:p>
          <a:p>
            <a:r>
              <a:rPr lang="en-US" sz="1600" dirty="0">
                <a:solidFill>
                  <a:schemeClr val="tx2"/>
                </a:solidFill>
              </a:rPr>
              <a:t>e) Find all upper bounds of {3</a:t>
            </a:r>
            <a:r>
              <a:rPr lang="en-US" sz="1600" i="1" dirty="0">
                <a:solidFill>
                  <a:schemeClr val="tx2"/>
                </a:solidFill>
              </a:rPr>
              <a:t>, 5}.</a:t>
            </a:r>
          </a:p>
          <a:p>
            <a:r>
              <a:rPr lang="en-US" sz="1600" dirty="0">
                <a:solidFill>
                  <a:schemeClr val="tx2"/>
                </a:solidFill>
              </a:rPr>
              <a:t>f ) Find the least upper bound of {3</a:t>
            </a:r>
            <a:r>
              <a:rPr lang="en-US" sz="1600" i="1" dirty="0">
                <a:solidFill>
                  <a:schemeClr val="tx2"/>
                </a:solidFill>
              </a:rPr>
              <a:t>, 5}, </a:t>
            </a:r>
            <a:r>
              <a:rPr lang="en-US" sz="1600" i="1" u="sng" dirty="0">
                <a:solidFill>
                  <a:schemeClr val="tx2"/>
                </a:solidFill>
              </a:rPr>
              <a:t>if it exists.</a:t>
            </a:r>
          </a:p>
          <a:p>
            <a:r>
              <a:rPr lang="en-US" sz="1600" dirty="0">
                <a:solidFill>
                  <a:schemeClr val="tx2"/>
                </a:solidFill>
              </a:rPr>
              <a:t>g) Find all lower bounds of {15</a:t>
            </a:r>
            <a:r>
              <a:rPr lang="en-US" sz="1600" i="1" dirty="0">
                <a:solidFill>
                  <a:schemeClr val="tx2"/>
                </a:solidFill>
              </a:rPr>
              <a:t>, 45}.</a:t>
            </a:r>
          </a:p>
          <a:p>
            <a:r>
              <a:rPr lang="en-US" sz="1600" dirty="0">
                <a:solidFill>
                  <a:schemeClr val="tx2"/>
                </a:solidFill>
              </a:rPr>
              <a:t>h) Find the greatest lower bound of {15</a:t>
            </a:r>
            <a:r>
              <a:rPr lang="en-US" sz="1600" i="1" dirty="0">
                <a:solidFill>
                  <a:schemeClr val="tx2"/>
                </a:solidFill>
              </a:rPr>
              <a:t>, 45</a:t>
            </a:r>
            <a:r>
              <a:rPr lang="en-US" sz="1600" dirty="0">
                <a:solidFill>
                  <a:schemeClr val="tx2"/>
                </a:solidFill>
              </a:rPr>
              <a:t>}, if it exists</a:t>
            </a:r>
            <a:r>
              <a:rPr lang="en-US" sz="1600" i="1" dirty="0">
                <a:solidFill>
                  <a:schemeClr val="tx2"/>
                </a:solidFill>
              </a:rPr>
              <a:t>.</a:t>
            </a:r>
            <a:endParaRPr lang="en-US" sz="1600" dirty="0">
              <a:solidFill>
                <a:schemeClr val="tx2"/>
              </a:solidFill>
            </a:endParaRPr>
          </a:p>
        </p:txBody>
      </p:sp>
      <p:sp>
        <p:nvSpPr>
          <p:cNvPr id="4" name="TextBox 3"/>
          <p:cNvSpPr txBox="1"/>
          <p:nvPr/>
        </p:nvSpPr>
        <p:spPr>
          <a:xfrm>
            <a:off x="497840" y="2886891"/>
            <a:ext cx="11379200" cy="3539430"/>
          </a:xfrm>
          <a:prstGeom prst="rect">
            <a:avLst/>
          </a:prstGeom>
          <a:noFill/>
        </p:spPr>
        <p:txBody>
          <a:bodyPr wrap="square">
            <a:spAutoFit/>
          </a:bodyPr>
          <a:lstStyle/>
          <a:p>
            <a:r>
              <a:rPr lang="en-US" sz="1600" dirty="0">
                <a:solidFill>
                  <a:schemeClr val="tx2"/>
                </a:solidFill>
              </a:rPr>
              <a:t>Ans. The relations, R={(3,9),(3,15), (3, 24), (3, 45), (5, 15), (5,45), (9, 45), (15, 45)}.</a:t>
            </a:r>
          </a:p>
          <a:p>
            <a:pPr>
              <a:buFontTx/>
              <a:buAutoNum type="alphaLcParenBoth"/>
            </a:pPr>
            <a:r>
              <a:rPr lang="en-US" sz="1600" dirty="0">
                <a:solidFill>
                  <a:schemeClr val="tx2"/>
                </a:solidFill>
              </a:rPr>
              <a:t> 24, 45</a:t>
            </a:r>
          </a:p>
          <a:p>
            <a:pPr>
              <a:buFontTx/>
              <a:buAutoNum type="alphaLcParenBoth"/>
            </a:pPr>
            <a:r>
              <a:rPr lang="en-US" sz="1600" dirty="0">
                <a:solidFill>
                  <a:schemeClr val="tx2"/>
                </a:solidFill>
              </a:rPr>
              <a:t> 3, 5</a:t>
            </a:r>
          </a:p>
          <a:p>
            <a:pPr>
              <a:buFontTx/>
              <a:buAutoNum type="alphaLcParenBoth"/>
            </a:pPr>
            <a:r>
              <a:rPr lang="en-US" sz="1600" dirty="0">
                <a:solidFill>
                  <a:schemeClr val="tx2"/>
                </a:solidFill>
              </a:rPr>
              <a:t> </a:t>
            </a:r>
            <a:r>
              <a:rPr lang="en-US" sz="1600" dirty="0" smtClean="0">
                <a:solidFill>
                  <a:schemeClr val="tx2"/>
                </a:solidFill>
              </a:rPr>
              <a:t>No</a:t>
            </a:r>
          </a:p>
          <a:p>
            <a:pPr>
              <a:buFontTx/>
              <a:buAutoNum type="alphaLcParenBoth"/>
            </a:pPr>
            <a:r>
              <a:rPr lang="en-US" sz="1600" dirty="0" smtClean="0">
                <a:solidFill>
                  <a:schemeClr val="tx2"/>
                </a:solidFill>
              </a:rPr>
              <a:t> No</a:t>
            </a:r>
          </a:p>
          <a:p>
            <a:r>
              <a:rPr lang="en-US" sz="1600" dirty="0" smtClean="0">
                <a:solidFill>
                  <a:schemeClr val="tx2"/>
                </a:solidFill>
              </a:rPr>
              <a:t>(e) A={3</a:t>
            </a:r>
            <a:r>
              <a:rPr lang="en-US" sz="1600" i="1" dirty="0" smtClean="0">
                <a:solidFill>
                  <a:schemeClr val="tx2"/>
                </a:solidFill>
              </a:rPr>
              <a:t>, 5}</a:t>
            </a:r>
          </a:p>
          <a:p>
            <a:r>
              <a:rPr lang="en-US" sz="1600" i="1" dirty="0" smtClean="0">
                <a:solidFill>
                  <a:schemeClr val="tx2"/>
                </a:solidFill>
              </a:rPr>
              <a:t>(3,3),(3,9),(3,15),(3,24), (3,45) ∈ R</a:t>
            </a:r>
          </a:p>
          <a:p>
            <a:r>
              <a:rPr lang="en-US" sz="1600" i="1" dirty="0" smtClean="0">
                <a:solidFill>
                  <a:schemeClr val="tx2"/>
                </a:solidFill>
              </a:rPr>
              <a:t>(5,15), (5,45) ∈ R</a:t>
            </a:r>
          </a:p>
          <a:p>
            <a:r>
              <a:rPr lang="en-US" sz="1600" dirty="0" smtClean="0">
                <a:solidFill>
                  <a:schemeClr val="tx2"/>
                </a:solidFill>
              </a:rPr>
              <a:t>The upper bounds 15, 45</a:t>
            </a:r>
          </a:p>
          <a:p>
            <a:r>
              <a:rPr lang="en-US" sz="1600" dirty="0" smtClean="0">
                <a:solidFill>
                  <a:schemeClr val="tx2"/>
                </a:solidFill>
              </a:rPr>
              <a:t>(f) 15</a:t>
            </a:r>
          </a:p>
          <a:p>
            <a:pPr>
              <a:buFontTx/>
              <a:buAutoNum type="alphaLcParenBoth" startAt="7"/>
            </a:pPr>
            <a:r>
              <a:rPr lang="en-US" sz="1600" dirty="0" smtClean="0">
                <a:solidFill>
                  <a:schemeClr val="tx2"/>
                </a:solidFill>
              </a:rPr>
              <a:t> (3, 15), (5, 15), (15, 15) </a:t>
            </a:r>
            <a:r>
              <a:rPr lang="en-US" sz="1600" i="1" dirty="0" smtClean="0">
                <a:solidFill>
                  <a:schemeClr val="tx2"/>
                </a:solidFill>
              </a:rPr>
              <a:t>∈ R</a:t>
            </a:r>
            <a:endParaRPr lang="en-US" sz="1600" dirty="0" smtClean="0">
              <a:solidFill>
                <a:schemeClr val="tx2"/>
              </a:solidFill>
            </a:endParaRPr>
          </a:p>
          <a:p>
            <a:r>
              <a:rPr lang="en-US" sz="1600" dirty="0" smtClean="0">
                <a:solidFill>
                  <a:schemeClr val="tx2"/>
                </a:solidFill>
              </a:rPr>
              <a:t>     (3, 45), (5, 45), (15, 45), (45, 45) </a:t>
            </a:r>
            <a:r>
              <a:rPr lang="en-US" sz="1600" i="1" dirty="0" smtClean="0">
                <a:solidFill>
                  <a:schemeClr val="tx2"/>
                </a:solidFill>
              </a:rPr>
              <a:t>∈ R</a:t>
            </a:r>
            <a:endParaRPr lang="en-US" sz="1600" dirty="0" smtClean="0">
              <a:solidFill>
                <a:schemeClr val="tx2"/>
              </a:solidFill>
            </a:endParaRPr>
          </a:p>
          <a:p>
            <a:r>
              <a:rPr lang="en-US" sz="1600" dirty="0" smtClean="0">
                <a:solidFill>
                  <a:schemeClr val="tx2"/>
                </a:solidFill>
              </a:rPr>
              <a:t>The lower bound 3,5, 15 </a:t>
            </a:r>
          </a:p>
          <a:p>
            <a:r>
              <a:rPr lang="en-US" sz="1600" dirty="0" smtClean="0">
                <a:solidFill>
                  <a:schemeClr val="tx2"/>
                </a:solidFill>
              </a:rPr>
              <a:t>(h) 15</a:t>
            </a:r>
            <a:endParaRPr lang="en-US" sz="1600" dirty="0">
              <a:solidFill>
                <a:schemeClr val="tx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ext Box 4"/>
          <p:cNvSpPr txBox="1">
            <a:spLocks noChangeArrowheads="1"/>
          </p:cNvSpPr>
          <p:nvPr/>
        </p:nvSpPr>
        <p:spPr bwMode="auto">
          <a:xfrm>
            <a:off x="229325" y="1410790"/>
            <a:ext cx="11582400" cy="2585323"/>
          </a:xfrm>
          <a:prstGeom prst="rect">
            <a:avLst/>
          </a:prstGeom>
          <a:noFill/>
          <a:ln w="9525">
            <a:noFill/>
            <a:miter lim="800000"/>
            <a:headEnd/>
            <a:tailEnd/>
          </a:ln>
          <a:effectLst/>
        </p:spPr>
        <p:txBody>
          <a:bodyPr wrap="square">
            <a:spAutoFit/>
          </a:bodyPr>
          <a:lstStyle/>
          <a:p>
            <a:endParaRPr lang="en-US" b="1" dirty="0" smtClean="0">
              <a:solidFill>
                <a:schemeClr val="tx2"/>
              </a:solidFill>
            </a:endParaRPr>
          </a:p>
          <a:p>
            <a:r>
              <a:rPr lang="en-US" b="1" dirty="0" smtClean="0">
                <a:solidFill>
                  <a:schemeClr val="tx2"/>
                </a:solidFill>
              </a:rPr>
              <a:t>EXAMPLE </a:t>
            </a:r>
            <a:r>
              <a:rPr lang="en-US" b="1" dirty="0">
                <a:solidFill>
                  <a:schemeClr val="tx2"/>
                </a:solidFill>
              </a:rPr>
              <a:t>30 </a:t>
            </a:r>
            <a:r>
              <a:rPr lang="en-US" dirty="0">
                <a:solidFill>
                  <a:schemeClr val="tx2"/>
                </a:solidFill>
              </a:rPr>
              <a:t>Determine whether the </a:t>
            </a:r>
            <a:r>
              <a:rPr lang="en-US" dirty="0" err="1">
                <a:solidFill>
                  <a:schemeClr val="tx2"/>
                </a:solidFill>
              </a:rPr>
              <a:t>posets</a:t>
            </a:r>
            <a:r>
              <a:rPr lang="en-US" dirty="0">
                <a:solidFill>
                  <a:schemeClr val="tx2"/>
                </a:solidFill>
              </a:rPr>
              <a:t> represented by each of the </a:t>
            </a:r>
            <a:r>
              <a:rPr lang="en-US" dirty="0" err="1">
                <a:solidFill>
                  <a:schemeClr val="tx2"/>
                </a:solidFill>
              </a:rPr>
              <a:t>Hasse</a:t>
            </a:r>
            <a:r>
              <a:rPr lang="en-US" dirty="0">
                <a:solidFill>
                  <a:schemeClr val="tx2"/>
                </a:solidFill>
              </a:rPr>
              <a:t> diagrams in Figure 8 are lattices. </a:t>
            </a:r>
          </a:p>
          <a:p>
            <a:r>
              <a:rPr lang="en-US" i="1" dirty="0">
                <a:solidFill>
                  <a:schemeClr val="tx2"/>
                </a:solidFill>
              </a:rPr>
              <a:t>Solution: </a:t>
            </a:r>
            <a:r>
              <a:rPr lang="en-US" dirty="0">
                <a:solidFill>
                  <a:schemeClr val="tx2"/>
                </a:solidFill>
              </a:rPr>
              <a:t>The </a:t>
            </a:r>
            <a:r>
              <a:rPr lang="en-US" dirty="0" err="1">
                <a:solidFill>
                  <a:schemeClr val="tx2"/>
                </a:solidFill>
              </a:rPr>
              <a:t>posets</a:t>
            </a:r>
            <a:r>
              <a:rPr lang="en-US" dirty="0">
                <a:solidFill>
                  <a:schemeClr val="tx2"/>
                </a:solidFill>
              </a:rPr>
              <a:t> represented by the </a:t>
            </a:r>
            <a:r>
              <a:rPr lang="en-US" dirty="0" err="1">
                <a:solidFill>
                  <a:schemeClr val="tx2"/>
                </a:solidFill>
              </a:rPr>
              <a:t>Hasse</a:t>
            </a:r>
            <a:r>
              <a:rPr lang="en-US" dirty="0">
                <a:solidFill>
                  <a:schemeClr val="tx2"/>
                </a:solidFill>
              </a:rPr>
              <a:t> diagrams in (a) and (c) are both lattices because in each </a:t>
            </a:r>
            <a:r>
              <a:rPr lang="en-US" dirty="0" err="1">
                <a:solidFill>
                  <a:schemeClr val="tx2"/>
                </a:solidFill>
              </a:rPr>
              <a:t>poset</a:t>
            </a:r>
            <a:r>
              <a:rPr lang="en-US" dirty="0">
                <a:solidFill>
                  <a:schemeClr val="tx2"/>
                </a:solidFill>
              </a:rPr>
              <a:t> every pair of elements has both a least upper bound and a greatest lower bound, as the reader should verify. On the other hand, the </a:t>
            </a:r>
            <a:r>
              <a:rPr lang="en-US" dirty="0" err="1">
                <a:solidFill>
                  <a:schemeClr val="tx2"/>
                </a:solidFill>
              </a:rPr>
              <a:t>poset</a:t>
            </a:r>
            <a:r>
              <a:rPr lang="en-US" dirty="0">
                <a:solidFill>
                  <a:schemeClr val="tx2"/>
                </a:solidFill>
              </a:rPr>
              <a:t> with the </a:t>
            </a:r>
            <a:r>
              <a:rPr lang="en-US" dirty="0" err="1">
                <a:solidFill>
                  <a:schemeClr val="tx2"/>
                </a:solidFill>
              </a:rPr>
              <a:t>Hasse</a:t>
            </a:r>
            <a:r>
              <a:rPr lang="en-US" dirty="0">
                <a:solidFill>
                  <a:schemeClr val="tx2"/>
                </a:solidFill>
              </a:rPr>
              <a:t> diagram shown in (b) is not a lattice, because the elements </a:t>
            </a:r>
            <a:r>
              <a:rPr lang="en-US" i="1" dirty="0">
                <a:solidFill>
                  <a:schemeClr val="tx2"/>
                </a:solidFill>
              </a:rPr>
              <a:t>b </a:t>
            </a:r>
            <a:r>
              <a:rPr lang="en-US" dirty="0">
                <a:solidFill>
                  <a:schemeClr val="tx2"/>
                </a:solidFill>
              </a:rPr>
              <a:t>and </a:t>
            </a:r>
            <a:r>
              <a:rPr lang="en-US" i="1" dirty="0">
                <a:solidFill>
                  <a:schemeClr val="tx2"/>
                </a:solidFill>
              </a:rPr>
              <a:t>c </a:t>
            </a:r>
            <a:r>
              <a:rPr lang="en-US" dirty="0">
                <a:solidFill>
                  <a:schemeClr val="tx2"/>
                </a:solidFill>
              </a:rPr>
              <a:t>have no least upper bound. To see this, note that each of the elements </a:t>
            </a:r>
            <a:r>
              <a:rPr lang="en-US" i="1" dirty="0">
                <a:solidFill>
                  <a:schemeClr val="tx2"/>
                </a:solidFill>
              </a:rPr>
              <a:t>d</a:t>
            </a:r>
            <a:r>
              <a:rPr lang="en-US" dirty="0">
                <a:solidFill>
                  <a:schemeClr val="tx2"/>
                </a:solidFill>
              </a:rPr>
              <a:t>, </a:t>
            </a:r>
            <a:r>
              <a:rPr lang="en-US" i="1" dirty="0">
                <a:solidFill>
                  <a:schemeClr val="tx2"/>
                </a:solidFill>
              </a:rPr>
              <a:t>e</a:t>
            </a:r>
            <a:r>
              <a:rPr lang="en-US" dirty="0">
                <a:solidFill>
                  <a:schemeClr val="tx2"/>
                </a:solidFill>
              </a:rPr>
              <a:t>, and </a:t>
            </a:r>
            <a:r>
              <a:rPr lang="en-US" i="1" dirty="0">
                <a:solidFill>
                  <a:schemeClr val="tx2"/>
                </a:solidFill>
              </a:rPr>
              <a:t>f </a:t>
            </a:r>
            <a:r>
              <a:rPr lang="en-US" dirty="0">
                <a:solidFill>
                  <a:schemeClr val="tx2"/>
                </a:solidFill>
              </a:rPr>
              <a:t>is an upper bound, but none of these three elements precedes the other two with respect to the ordering of this </a:t>
            </a:r>
            <a:r>
              <a:rPr lang="en-US" dirty="0" err="1">
                <a:solidFill>
                  <a:schemeClr val="tx2"/>
                </a:solidFill>
              </a:rPr>
              <a:t>poset</a:t>
            </a:r>
            <a:endParaRPr lang="en-US" dirty="0">
              <a:solidFill>
                <a:schemeClr val="tx2"/>
              </a:solidFill>
            </a:endParaRPr>
          </a:p>
        </p:txBody>
      </p:sp>
      <p:graphicFrame>
        <p:nvGraphicFramePr>
          <p:cNvPr id="52229" name="Object 5"/>
          <p:cNvGraphicFramePr>
            <a:graphicFrameLocks noChangeAspect="1"/>
          </p:cNvGraphicFramePr>
          <p:nvPr>
            <p:ph/>
          </p:nvPr>
        </p:nvGraphicFramePr>
        <p:xfrm>
          <a:off x="5812971" y="3933475"/>
          <a:ext cx="5858894" cy="2715519"/>
        </p:xfrm>
        <a:graphic>
          <a:graphicData uri="http://schemas.openxmlformats.org/presentationml/2006/ole">
            <p:oleObj spid="_x0000_s34818" name="Bitmap Image" r:id="rId3" imgW="4544059" imgH="2467319" progId="PBrush">
              <p:embed/>
            </p:oleObj>
          </a:graphicData>
        </a:graphic>
      </p:graphicFrame>
      <p:sp>
        <p:nvSpPr>
          <p:cNvPr id="4" name="Rectangle 3"/>
          <p:cNvSpPr/>
          <p:nvPr/>
        </p:nvSpPr>
        <p:spPr>
          <a:xfrm>
            <a:off x="174171" y="0"/>
            <a:ext cx="11726092" cy="1477328"/>
          </a:xfrm>
          <a:prstGeom prst="rect">
            <a:avLst/>
          </a:prstGeom>
        </p:spPr>
        <p:txBody>
          <a:bodyPr wrap="square">
            <a:spAutoFit/>
          </a:bodyPr>
          <a:lstStyle/>
          <a:p>
            <a:pPr algn="just"/>
            <a:r>
              <a:rPr lang="en-US" b="1" dirty="0" smtClean="0">
                <a:solidFill>
                  <a:schemeClr val="tx2"/>
                </a:solidFill>
              </a:rPr>
              <a:t>Lattices</a:t>
            </a:r>
          </a:p>
          <a:p>
            <a:pPr algn="just"/>
            <a:r>
              <a:rPr lang="en-US" dirty="0" smtClean="0">
                <a:solidFill>
                  <a:schemeClr val="tx2"/>
                </a:solidFill>
              </a:rPr>
              <a:t>A partially ordered set in which every pair of elements has both a least upper bound and a greatest lower bound is called a </a:t>
            </a:r>
            <a:r>
              <a:rPr lang="en-US" b="1" dirty="0" smtClean="0">
                <a:solidFill>
                  <a:schemeClr val="tx2"/>
                </a:solidFill>
              </a:rPr>
              <a:t>lattice</a:t>
            </a:r>
            <a:r>
              <a:rPr lang="en-US" dirty="0" smtClean="0">
                <a:solidFill>
                  <a:schemeClr val="tx2"/>
                </a:solidFill>
              </a:rPr>
              <a:t>. Lattices have many special properties. Furthermore, lattices are used in many different applications such as models of information flow and play an important role in Boolean algebra.</a:t>
            </a:r>
            <a:endParaRPr lang="en-US" dirty="0">
              <a:solidFill>
                <a:schemeClr val="tx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04800" y="457201"/>
            <a:ext cx="11480800" cy="1200329"/>
          </a:xfrm>
          <a:prstGeom prst="rect">
            <a:avLst/>
          </a:prstGeom>
          <a:noFill/>
          <a:ln w="9525">
            <a:noFill/>
            <a:miter lim="800000"/>
            <a:headEnd/>
            <a:tailEnd/>
          </a:ln>
          <a:effectLst/>
        </p:spPr>
        <p:txBody>
          <a:bodyPr>
            <a:spAutoFit/>
          </a:bodyPr>
          <a:lstStyle/>
          <a:p>
            <a:pPr algn="just"/>
            <a:r>
              <a:rPr lang="en-US" b="1" dirty="0">
                <a:solidFill>
                  <a:schemeClr val="tx2"/>
                </a:solidFill>
              </a:rPr>
              <a:t>EXAMPLE 31 </a:t>
            </a:r>
            <a:r>
              <a:rPr lang="en-US" dirty="0">
                <a:solidFill>
                  <a:schemeClr val="tx2"/>
                </a:solidFill>
              </a:rPr>
              <a:t>Is the </a:t>
            </a:r>
            <a:r>
              <a:rPr lang="en-US" dirty="0" err="1">
                <a:solidFill>
                  <a:schemeClr val="tx2"/>
                </a:solidFill>
              </a:rPr>
              <a:t>poset</a:t>
            </a:r>
            <a:r>
              <a:rPr lang="en-US" dirty="0">
                <a:solidFill>
                  <a:schemeClr val="tx2"/>
                </a:solidFill>
              </a:rPr>
              <a:t> </a:t>
            </a:r>
            <a:r>
              <a:rPr lang="en-US" i="1" dirty="0">
                <a:solidFill>
                  <a:schemeClr val="tx2"/>
                </a:solidFill>
              </a:rPr>
              <a:t>(</a:t>
            </a:r>
            <a:r>
              <a:rPr lang="en-US" b="1" dirty="0">
                <a:solidFill>
                  <a:schemeClr val="tx2"/>
                </a:solidFill>
              </a:rPr>
              <a:t>Z</a:t>
            </a:r>
            <a:r>
              <a:rPr lang="en-US" dirty="0">
                <a:solidFill>
                  <a:schemeClr val="tx2"/>
                </a:solidFill>
              </a:rPr>
              <a:t>+ </a:t>
            </a:r>
            <a:r>
              <a:rPr lang="en-US" i="1" dirty="0">
                <a:solidFill>
                  <a:schemeClr val="tx2"/>
                </a:solidFill>
              </a:rPr>
              <a:t>, </a:t>
            </a:r>
            <a:r>
              <a:rPr lang="en-US" dirty="0">
                <a:solidFill>
                  <a:schemeClr val="tx2"/>
                </a:solidFill>
              </a:rPr>
              <a:t>|</a:t>
            </a:r>
            <a:r>
              <a:rPr lang="en-US" i="1" dirty="0">
                <a:solidFill>
                  <a:schemeClr val="tx2"/>
                </a:solidFill>
              </a:rPr>
              <a:t>) </a:t>
            </a:r>
            <a:r>
              <a:rPr lang="en-US" dirty="0">
                <a:solidFill>
                  <a:schemeClr val="tx2"/>
                </a:solidFill>
              </a:rPr>
              <a:t>a lattice?</a:t>
            </a:r>
          </a:p>
          <a:p>
            <a:pPr algn="just"/>
            <a:r>
              <a:rPr lang="en-US" i="1" dirty="0">
                <a:solidFill>
                  <a:schemeClr val="tx2"/>
                </a:solidFill>
              </a:rPr>
              <a:t>Solution: </a:t>
            </a:r>
            <a:r>
              <a:rPr lang="en-US" dirty="0">
                <a:solidFill>
                  <a:schemeClr val="tx2"/>
                </a:solidFill>
              </a:rPr>
              <a:t>Let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be two positive integers. The least upper bound and greatest lower bound of these two integers are the least common multiple and the greatest common divisor of these integers, respectively, as the reader should verify. It follows that this </a:t>
            </a:r>
            <a:r>
              <a:rPr lang="en-US" dirty="0" err="1">
                <a:solidFill>
                  <a:schemeClr val="tx2"/>
                </a:solidFill>
              </a:rPr>
              <a:t>poset</a:t>
            </a:r>
            <a:r>
              <a:rPr lang="en-US" dirty="0">
                <a:solidFill>
                  <a:schemeClr val="tx2"/>
                </a:solidFill>
              </a:rPr>
              <a:t> is a lattice.</a:t>
            </a:r>
          </a:p>
        </p:txBody>
      </p:sp>
      <p:sp>
        <p:nvSpPr>
          <p:cNvPr id="54277" name="Text Box 5"/>
          <p:cNvSpPr txBox="1">
            <a:spLocks noChangeArrowheads="1"/>
          </p:cNvSpPr>
          <p:nvPr/>
        </p:nvSpPr>
        <p:spPr bwMode="auto">
          <a:xfrm>
            <a:off x="354149" y="1885405"/>
            <a:ext cx="11582400" cy="2031325"/>
          </a:xfrm>
          <a:prstGeom prst="rect">
            <a:avLst/>
          </a:prstGeom>
          <a:noFill/>
          <a:ln w="9525">
            <a:noFill/>
            <a:miter lim="800000"/>
            <a:headEnd/>
            <a:tailEnd/>
          </a:ln>
          <a:effectLst/>
        </p:spPr>
        <p:txBody>
          <a:bodyPr>
            <a:spAutoFit/>
          </a:bodyPr>
          <a:lstStyle/>
          <a:p>
            <a:pPr algn="just"/>
            <a:r>
              <a:rPr lang="en-US" b="1" dirty="0">
                <a:solidFill>
                  <a:schemeClr val="tx2"/>
                </a:solidFill>
              </a:rPr>
              <a:t>EXAMPLE 32 </a:t>
            </a:r>
            <a:r>
              <a:rPr lang="en-US" dirty="0">
                <a:solidFill>
                  <a:schemeClr val="tx2"/>
                </a:solidFill>
              </a:rPr>
              <a:t>Determine whether the </a:t>
            </a:r>
            <a:r>
              <a:rPr lang="en-US" dirty="0" err="1">
                <a:solidFill>
                  <a:schemeClr val="tx2"/>
                </a:solidFill>
              </a:rPr>
              <a:t>posets</a:t>
            </a:r>
            <a:r>
              <a:rPr lang="en-US" dirty="0">
                <a:solidFill>
                  <a:schemeClr val="tx2"/>
                </a:solidFill>
              </a:rPr>
              <a:t>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5}</a:t>
            </a:r>
            <a:r>
              <a:rPr lang="en-US" i="1" dirty="0">
                <a:solidFill>
                  <a:schemeClr val="tx2"/>
                </a:solidFill>
              </a:rPr>
              <a:t>, </a:t>
            </a:r>
            <a:r>
              <a:rPr lang="en-US" dirty="0">
                <a:solidFill>
                  <a:schemeClr val="tx2"/>
                </a:solidFill>
              </a:rPr>
              <a:t>|</a:t>
            </a:r>
            <a:r>
              <a:rPr lang="en-US" i="1" dirty="0">
                <a:solidFill>
                  <a:schemeClr val="tx2"/>
                </a:solidFill>
              </a:rPr>
              <a:t>) </a:t>
            </a:r>
            <a:r>
              <a:rPr lang="en-US" dirty="0">
                <a:solidFill>
                  <a:schemeClr val="tx2"/>
                </a:solidFill>
              </a:rPr>
              <a:t>and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8</a:t>
            </a:r>
            <a:r>
              <a:rPr lang="en-US" i="1" dirty="0">
                <a:solidFill>
                  <a:schemeClr val="tx2"/>
                </a:solidFill>
              </a:rPr>
              <a:t>, </a:t>
            </a:r>
            <a:r>
              <a:rPr lang="en-US" dirty="0">
                <a:solidFill>
                  <a:schemeClr val="tx2"/>
                </a:solidFill>
              </a:rPr>
              <a:t>16}</a:t>
            </a:r>
            <a:r>
              <a:rPr lang="en-US" i="1" dirty="0">
                <a:solidFill>
                  <a:schemeClr val="tx2"/>
                </a:solidFill>
              </a:rPr>
              <a:t>, </a:t>
            </a:r>
            <a:r>
              <a:rPr lang="en-US" dirty="0">
                <a:solidFill>
                  <a:schemeClr val="tx2"/>
                </a:solidFill>
              </a:rPr>
              <a:t>|</a:t>
            </a:r>
            <a:r>
              <a:rPr lang="en-US" i="1" dirty="0">
                <a:solidFill>
                  <a:schemeClr val="tx2"/>
                </a:solidFill>
              </a:rPr>
              <a:t>) </a:t>
            </a:r>
            <a:r>
              <a:rPr lang="en-US" dirty="0">
                <a:solidFill>
                  <a:schemeClr val="tx2"/>
                </a:solidFill>
              </a:rPr>
              <a:t>are lattices.</a:t>
            </a:r>
          </a:p>
          <a:p>
            <a:pPr algn="just"/>
            <a:r>
              <a:rPr lang="en-US" i="1" dirty="0">
                <a:solidFill>
                  <a:schemeClr val="tx2"/>
                </a:solidFill>
              </a:rPr>
              <a:t>Solution: </a:t>
            </a:r>
            <a:r>
              <a:rPr lang="en-US" dirty="0">
                <a:solidFill>
                  <a:schemeClr val="tx2"/>
                </a:solidFill>
              </a:rPr>
              <a:t>Because 2 and 3 have no upper bounds in </a:t>
            </a:r>
            <a:r>
              <a:rPr lang="en-US" i="1" dirty="0">
                <a:solidFill>
                  <a:schemeClr val="tx2"/>
                </a:solidFill>
              </a:rPr>
              <a:t>(</a:t>
            </a:r>
            <a:r>
              <a:rPr lang="en-US" dirty="0">
                <a:solidFill>
                  <a:schemeClr val="tx2"/>
                </a:solidFill>
              </a:rPr>
              <a:t>{1</a:t>
            </a:r>
            <a:r>
              <a:rPr lang="en-US" i="1" dirty="0">
                <a:solidFill>
                  <a:schemeClr val="tx2"/>
                </a:solidFill>
              </a:rPr>
              <a:t>, </a:t>
            </a:r>
            <a:r>
              <a:rPr lang="en-US" dirty="0">
                <a:solidFill>
                  <a:schemeClr val="tx2"/>
                </a:solidFill>
              </a:rPr>
              <a:t>2</a:t>
            </a:r>
            <a:r>
              <a:rPr lang="en-US" i="1" dirty="0">
                <a:solidFill>
                  <a:schemeClr val="tx2"/>
                </a:solidFill>
              </a:rPr>
              <a:t>, </a:t>
            </a:r>
            <a:r>
              <a:rPr lang="en-US" dirty="0">
                <a:solidFill>
                  <a:schemeClr val="tx2"/>
                </a:solidFill>
              </a:rPr>
              <a:t>3</a:t>
            </a:r>
            <a:r>
              <a:rPr lang="en-US" i="1" dirty="0">
                <a:solidFill>
                  <a:schemeClr val="tx2"/>
                </a:solidFill>
              </a:rPr>
              <a:t>, </a:t>
            </a:r>
            <a:r>
              <a:rPr lang="en-US" dirty="0">
                <a:solidFill>
                  <a:schemeClr val="tx2"/>
                </a:solidFill>
              </a:rPr>
              <a:t>4</a:t>
            </a:r>
            <a:r>
              <a:rPr lang="en-US" i="1" dirty="0">
                <a:solidFill>
                  <a:schemeClr val="tx2"/>
                </a:solidFill>
              </a:rPr>
              <a:t>, </a:t>
            </a:r>
            <a:r>
              <a:rPr lang="en-US" dirty="0">
                <a:solidFill>
                  <a:schemeClr val="tx2"/>
                </a:solidFill>
              </a:rPr>
              <a:t>5}</a:t>
            </a:r>
            <a:r>
              <a:rPr lang="en-US" i="1" dirty="0">
                <a:solidFill>
                  <a:schemeClr val="tx2"/>
                </a:solidFill>
              </a:rPr>
              <a:t>, </a:t>
            </a:r>
            <a:r>
              <a:rPr lang="en-US" dirty="0">
                <a:solidFill>
                  <a:schemeClr val="tx2"/>
                </a:solidFill>
              </a:rPr>
              <a:t>|</a:t>
            </a:r>
            <a:r>
              <a:rPr lang="en-US" i="1" dirty="0">
                <a:solidFill>
                  <a:schemeClr val="tx2"/>
                </a:solidFill>
              </a:rPr>
              <a:t>)</a:t>
            </a:r>
            <a:r>
              <a:rPr lang="en-US" dirty="0">
                <a:solidFill>
                  <a:schemeClr val="tx2"/>
                </a:solidFill>
              </a:rPr>
              <a:t>, they certainly do not have a least upper bound. Hence, the first </a:t>
            </a:r>
            <a:r>
              <a:rPr lang="en-US" dirty="0" err="1">
                <a:solidFill>
                  <a:schemeClr val="tx2"/>
                </a:solidFill>
              </a:rPr>
              <a:t>poset</a:t>
            </a:r>
            <a:r>
              <a:rPr lang="en-US" dirty="0">
                <a:solidFill>
                  <a:schemeClr val="tx2"/>
                </a:solidFill>
              </a:rPr>
              <a:t> is not a lattice. Every two elements of the second </a:t>
            </a:r>
            <a:r>
              <a:rPr lang="en-US" dirty="0" err="1">
                <a:solidFill>
                  <a:schemeClr val="tx2"/>
                </a:solidFill>
              </a:rPr>
              <a:t>poset</a:t>
            </a:r>
            <a:r>
              <a:rPr lang="en-US" dirty="0">
                <a:solidFill>
                  <a:schemeClr val="tx2"/>
                </a:solidFill>
              </a:rPr>
              <a:t> have both a least upper bound and a greatest lower bound. The least upper bound of two elements in this </a:t>
            </a:r>
            <a:r>
              <a:rPr lang="en-US" dirty="0" err="1">
                <a:solidFill>
                  <a:schemeClr val="tx2"/>
                </a:solidFill>
              </a:rPr>
              <a:t>poset</a:t>
            </a:r>
            <a:r>
              <a:rPr lang="en-US" dirty="0">
                <a:solidFill>
                  <a:schemeClr val="tx2"/>
                </a:solidFill>
              </a:rPr>
              <a:t> is the larger of the elements and the greatest lower bound of two elements is the smaller of the elements, as the reader should verify. Hence, this second </a:t>
            </a:r>
            <a:r>
              <a:rPr lang="en-US" dirty="0" err="1">
                <a:solidFill>
                  <a:schemeClr val="tx2"/>
                </a:solidFill>
              </a:rPr>
              <a:t>poset</a:t>
            </a:r>
            <a:r>
              <a:rPr lang="en-US" dirty="0">
                <a:solidFill>
                  <a:schemeClr val="tx2"/>
                </a:solidFill>
              </a:rPr>
              <a:t> is a lattice</a:t>
            </a:r>
          </a:p>
        </p:txBody>
      </p:sp>
      <p:sp>
        <p:nvSpPr>
          <p:cNvPr id="4" name="Text Box 4"/>
          <p:cNvSpPr txBox="1">
            <a:spLocks noChangeArrowheads="1"/>
          </p:cNvSpPr>
          <p:nvPr/>
        </p:nvSpPr>
        <p:spPr bwMode="auto">
          <a:xfrm>
            <a:off x="406400" y="4286794"/>
            <a:ext cx="11277600" cy="1200329"/>
          </a:xfrm>
          <a:prstGeom prst="rect">
            <a:avLst/>
          </a:prstGeom>
          <a:noFill/>
          <a:ln w="9525">
            <a:noFill/>
            <a:miter lim="800000"/>
            <a:headEnd/>
            <a:tailEnd/>
          </a:ln>
          <a:effectLst/>
        </p:spPr>
        <p:txBody>
          <a:bodyPr>
            <a:spAutoFit/>
          </a:bodyPr>
          <a:lstStyle/>
          <a:p>
            <a:pPr algn="just"/>
            <a:r>
              <a:rPr lang="en-US" b="1" dirty="0">
                <a:solidFill>
                  <a:schemeClr val="tx2"/>
                </a:solidFill>
              </a:rPr>
              <a:t>EXAMPLE 33 </a:t>
            </a:r>
            <a:r>
              <a:rPr lang="en-US" dirty="0">
                <a:solidFill>
                  <a:schemeClr val="tx2"/>
                </a:solidFill>
              </a:rPr>
              <a:t>Determine whether </a:t>
            </a:r>
            <a:r>
              <a:rPr lang="en-US" i="1" dirty="0">
                <a:solidFill>
                  <a:schemeClr val="tx2"/>
                </a:solidFill>
              </a:rPr>
              <a:t>(P (S),</a:t>
            </a:r>
            <a:r>
              <a:rPr lang="en-US" dirty="0">
                <a:solidFill>
                  <a:schemeClr val="tx2"/>
                </a:solidFill>
              </a:rPr>
              <a:t>⊆</a:t>
            </a:r>
            <a:r>
              <a:rPr lang="en-US" i="1" dirty="0">
                <a:solidFill>
                  <a:schemeClr val="tx2"/>
                </a:solidFill>
              </a:rPr>
              <a:t>) </a:t>
            </a:r>
            <a:r>
              <a:rPr lang="en-US" dirty="0">
                <a:solidFill>
                  <a:schemeClr val="tx2"/>
                </a:solidFill>
              </a:rPr>
              <a:t>is a lattice where </a:t>
            </a:r>
            <a:r>
              <a:rPr lang="en-US" i="1" dirty="0">
                <a:solidFill>
                  <a:schemeClr val="tx2"/>
                </a:solidFill>
              </a:rPr>
              <a:t>S </a:t>
            </a:r>
            <a:r>
              <a:rPr lang="en-US" dirty="0">
                <a:solidFill>
                  <a:schemeClr val="tx2"/>
                </a:solidFill>
              </a:rPr>
              <a:t>is a set.</a:t>
            </a:r>
          </a:p>
          <a:p>
            <a:pPr algn="just"/>
            <a:r>
              <a:rPr lang="en-US" i="1" dirty="0">
                <a:solidFill>
                  <a:schemeClr val="tx2"/>
                </a:solidFill>
              </a:rPr>
              <a:t>Solution: </a:t>
            </a:r>
            <a:r>
              <a:rPr lang="en-US" dirty="0">
                <a:solidFill>
                  <a:schemeClr val="tx2"/>
                </a:solidFill>
              </a:rPr>
              <a:t>Let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be two subsets of </a:t>
            </a:r>
            <a:r>
              <a:rPr lang="en-US" i="1" dirty="0">
                <a:solidFill>
                  <a:schemeClr val="tx2"/>
                </a:solidFill>
              </a:rPr>
              <a:t>S</a:t>
            </a:r>
            <a:r>
              <a:rPr lang="en-US" dirty="0">
                <a:solidFill>
                  <a:schemeClr val="tx2"/>
                </a:solidFill>
              </a:rPr>
              <a:t>. The least upper bound and the greatest lower bound of </a:t>
            </a:r>
            <a:r>
              <a:rPr lang="en-US" i="1" dirty="0">
                <a:solidFill>
                  <a:schemeClr val="tx2"/>
                </a:solidFill>
              </a:rPr>
              <a:t>A </a:t>
            </a:r>
            <a:r>
              <a:rPr lang="en-US" dirty="0">
                <a:solidFill>
                  <a:schemeClr val="tx2"/>
                </a:solidFill>
              </a:rPr>
              <a:t>and </a:t>
            </a:r>
            <a:r>
              <a:rPr lang="en-US" i="1" dirty="0">
                <a:solidFill>
                  <a:schemeClr val="tx2"/>
                </a:solidFill>
              </a:rPr>
              <a:t>B </a:t>
            </a:r>
            <a:r>
              <a:rPr lang="en-US" dirty="0">
                <a:solidFill>
                  <a:schemeClr val="tx2"/>
                </a:solidFill>
              </a:rPr>
              <a:t>are </a:t>
            </a:r>
            <a:r>
              <a:rPr lang="en-US" i="1" dirty="0">
                <a:solidFill>
                  <a:schemeClr val="tx2"/>
                </a:solidFill>
              </a:rPr>
              <a:t>A </a:t>
            </a:r>
            <a:r>
              <a:rPr lang="en-US" dirty="0">
                <a:solidFill>
                  <a:schemeClr val="tx2"/>
                </a:solidFill>
              </a:rPr>
              <a:t>∪ </a:t>
            </a:r>
            <a:r>
              <a:rPr lang="en-US" i="1" dirty="0">
                <a:solidFill>
                  <a:schemeClr val="tx2"/>
                </a:solidFill>
              </a:rPr>
              <a:t>B </a:t>
            </a:r>
            <a:r>
              <a:rPr lang="en-US" dirty="0">
                <a:solidFill>
                  <a:schemeClr val="tx2"/>
                </a:solidFill>
              </a:rPr>
              <a:t>and </a:t>
            </a:r>
            <a:r>
              <a:rPr lang="en-US" i="1" dirty="0">
                <a:solidFill>
                  <a:schemeClr val="tx2"/>
                </a:solidFill>
              </a:rPr>
              <a:t>A </a:t>
            </a:r>
            <a:r>
              <a:rPr lang="en-US" dirty="0">
                <a:solidFill>
                  <a:schemeClr val="tx2"/>
                </a:solidFill>
              </a:rPr>
              <a:t>∩ </a:t>
            </a:r>
            <a:r>
              <a:rPr lang="en-US" i="1" dirty="0">
                <a:solidFill>
                  <a:schemeClr val="tx2"/>
                </a:solidFill>
              </a:rPr>
              <a:t>B</a:t>
            </a:r>
            <a:r>
              <a:rPr lang="en-US" dirty="0">
                <a:solidFill>
                  <a:schemeClr val="tx2"/>
                </a:solidFill>
              </a:rPr>
              <a:t>, respectively, as the reader can show. Hence, </a:t>
            </a:r>
            <a:r>
              <a:rPr lang="en-US" i="1" dirty="0">
                <a:solidFill>
                  <a:schemeClr val="tx2"/>
                </a:solidFill>
              </a:rPr>
              <a:t>(P (S),</a:t>
            </a:r>
            <a:r>
              <a:rPr lang="en-US" dirty="0">
                <a:solidFill>
                  <a:schemeClr val="tx2"/>
                </a:solidFill>
              </a:rPr>
              <a:t>⊆</a:t>
            </a:r>
            <a:r>
              <a:rPr lang="en-US" i="1" dirty="0">
                <a:solidFill>
                  <a:schemeClr val="tx2"/>
                </a:solidFill>
              </a:rPr>
              <a:t>) </a:t>
            </a:r>
            <a:r>
              <a:rPr lang="en-US" dirty="0">
                <a:solidFill>
                  <a:schemeClr val="tx2"/>
                </a:solidFill>
              </a:rPr>
              <a:t>is a lattice</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p:cNvSpPr>
            <a:spLocks noGrp="1"/>
          </p:cNvSpPr>
          <p:nvPr>
            <p:ph type="sldNum" sz="quarter" idx="12"/>
          </p:nvPr>
        </p:nvSpPr>
        <p:spPr>
          <a:prstGeom prst="rect">
            <a:avLst/>
          </a:prstGeom>
          <a:noFill/>
        </p:spPr>
        <p:txBody>
          <a:bodyPr/>
          <a:lstStyle/>
          <a:p>
            <a:fld id="{5DC56698-4AC1-4D99-B97A-70BF94E2ACF3}" type="slidenum">
              <a:rPr lang="en-US" smtClean="0"/>
              <a:pPr/>
              <a:t>85</a:t>
            </a:fld>
            <a:endParaRPr lang="en-US" dirty="0" smtClean="0"/>
          </a:p>
        </p:txBody>
      </p:sp>
      <p:sp>
        <p:nvSpPr>
          <p:cNvPr id="2051" name="TextBox 4"/>
          <p:cNvSpPr txBox="1">
            <a:spLocks noChangeArrowheads="1"/>
          </p:cNvSpPr>
          <p:nvPr/>
        </p:nvSpPr>
        <p:spPr bwMode="auto">
          <a:xfrm>
            <a:off x="406400" y="1023257"/>
            <a:ext cx="11480800" cy="1200329"/>
          </a:xfrm>
          <a:prstGeom prst="rect">
            <a:avLst/>
          </a:prstGeom>
          <a:solidFill>
            <a:srgbClr val="92D050"/>
          </a:solidFill>
          <a:ln w="9525">
            <a:noFill/>
            <a:miter lim="800000"/>
            <a:headEnd/>
            <a:tailEnd/>
          </a:ln>
        </p:spPr>
        <p:txBody>
          <a:bodyPr>
            <a:spAutoFit/>
          </a:bodyPr>
          <a:lstStyle/>
          <a:p>
            <a:pPr algn="just"/>
            <a:r>
              <a:rPr lang="en-US" dirty="0">
                <a:solidFill>
                  <a:schemeClr val="tx2"/>
                </a:solidFill>
              </a:rPr>
              <a:t>Let </a:t>
            </a:r>
            <a:r>
              <a:rPr lang="en-US" i="1" dirty="0">
                <a:solidFill>
                  <a:schemeClr val="tx2"/>
                </a:solidFill>
              </a:rPr>
              <a:t>f </a:t>
            </a:r>
            <a:r>
              <a:rPr lang="en-US" dirty="0">
                <a:solidFill>
                  <a:schemeClr val="tx2"/>
                </a:solidFill>
              </a:rPr>
              <a:t>and </a:t>
            </a:r>
            <a:r>
              <a:rPr lang="en-US" i="1" dirty="0">
                <a:solidFill>
                  <a:schemeClr val="tx2"/>
                </a:solidFill>
              </a:rPr>
              <a:t>g</a:t>
            </a:r>
            <a:r>
              <a:rPr lang="en-US" dirty="0">
                <a:solidFill>
                  <a:schemeClr val="tx2"/>
                </a:solidFill>
              </a:rPr>
              <a:t> be functions from the set of integers or the set of real numbers to the set of real numbers. We say that </a:t>
            </a:r>
            <a:r>
              <a:rPr lang="en-US" i="1" dirty="0">
                <a:solidFill>
                  <a:schemeClr val="tx2"/>
                </a:solidFill>
              </a:rPr>
              <a:t>f (x)</a:t>
            </a:r>
            <a:r>
              <a:rPr lang="en-US" dirty="0">
                <a:solidFill>
                  <a:schemeClr val="tx2"/>
                </a:solidFill>
              </a:rPr>
              <a:t> is </a:t>
            </a:r>
            <a:r>
              <a:rPr lang="en-US" i="1" dirty="0">
                <a:solidFill>
                  <a:schemeClr val="tx2"/>
                </a:solidFill>
              </a:rPr>
              <a:t>O(g(x)) </a:t>
            </a:r>
            <a:r>
              <a:rPr lang="en-US" dirty="0">
                <a:solidFill>
                  <a:schemeClr val="tx2"/>
                </a:solidFill>
              </a:rPr>
              <a:t>if there are constants C and k such that</a:t>
            </a:r>
          </a:p>
          <a:p>
            <a:pPr algn="just"/>
            <a:r>
              <a:rPr lang="en-US" i="1" dirty="0">
                <a:solidFill>
                  <a:schemeClr val="tx2"/>
                </a:solidFill>
              </a:rPr>
              <a:t>|f (x)| ≤  </a:t>
            </a:r>
            <a:r>
              <a:rPr lang="en-US" i="1" dirty="0" err="1">
                <a:solidFill>
                  <a:schemeClr val="tx2"/>
                </a:solidFill>
              </a:rPr>
              <a:t>C|g</a:t>
            </a:r>
            <a:r>
              <a:rPr lang="en-US" i="1" dirty="0">
                <a:solidFill>
                  <a:schemeClr val="tx2"/>
                </a:solidFill>
              </a:rPr>
              <a:t>(x)|</a:t>
            </a:r>
          </a:p>
          <a:p>
            <a:pPr algn="just"/>
            <a:r>
              <a:rPr lang="en-US" dirty="0">
                <a:solidFill>
                  <a:schemeClr val="tx2"/>
                </a:solidFill>
              </a:rPr>
              <a:t>whenever </a:t>
            </a:r>
            <a:r>
              <a:rPr lang="en-US" i="1" dirty="0">
                <a:solidFill>
                  <a:schemeClr val="tx2"/>
                </a:solidFill>
              </a:rPr>
              <a:t>x &gt; k</a:t>
            </a:r>
            <a:r>
              <a:rPr lang="en-US" dirty="0">
                <a:solidFill>
                  <a:schemeClr val="tx2"/>
                </a:solidFill>
              </a:rPr>
              <a:t>. [This is read as “</a:t>
            </a:r>
            <a:r>
              <a:rPr lang="en-US" b="1" i="1" dirty="0">
                <a:solidFill>
                  <a:schemeClr val="tx2"/>
                </a:solidFill>
              </a:rPr>
              <a:t>f (x)</a:t>
            </a:r>
            <a:r>
              <a:rPr lang="en-US" b="1" dirty="0">
                <a:solidFill>
                  <a:schemeClr val="tx2"/>
                </a:solidFill>
              </a:rPr>
              <a:t> is big-oh of </a:t>
            </a:r>
            <a:r>
              <a:rPr lang="en-US" b="1" i="1" dirty="0">
                <a:solidFill>
                  <a:schemeClr val="tx2"/>
                </a:solidFill>
              </a:rPr>
              <a:t>g(x)</a:t>
            </a:r>
            <a:r>
              <a:rPr lang="en-US" dirty="0">
                <a:solidFill>
                  <a:schemeClr val="tx2"/>
                </a:solidFill>
              </a:rPr>
              <a:t>.”]</a:t>
            </a:r>
          </a:p>
        </p:txBody>
      </p:sp>
      <p:sp>
        <p:nvSpPr>
          <p:cNvPr id="2052" name="Rectangle 3"/>
          <p:cNvSpPr>
            <a:spLocks noChangeArrowheads="1"/>
          </p:cNvSpPr>
          <p:nvPr/>
        </p:nvSpPr>
        <p:spPr bwMode="auto">
          <a:xfrm>
            <a:off x="3149601" y="235132"/>
            <a:ext cx="4727301" cy="646331"/>
          </a:xfrm>
          <a:prstGeom prst="rect">
            <a:avLst/>
          </a:prstGeom>
          <a:solidFill>
            <a:srgbClr val="FFC000"/>
          </a:solidFill>
          <a:ln w="9525">
            <a:noFill/>
            <a:miter lim="800000"/>
            <a:headEnd/>
            <a:tailEnd/>
          </a:ln>
        </p:spPr>
        <p:txBody>
          <a:bodyPr wrap="square">
            <a:spAutoFit/>
          </a:bodyPr>
          <a:lstStyle/>
          <a:p>
            <a:pPr algn="ctr"/>
            <a:r>
              <a:rPr lang="en-US" sz="3600" b="1" dirty="0">
                <a:solidFill>
                  <a:schemeClr val="tx2"/>
                </a:solidFill>
              </a:rPr>
              <a:t>Big-</a:t>
            </a:r>
            <a:r>
              <a:rPr lang="en-US" sz="3600" b="1" i="1" dirty="0">
                <a:solidFill>
                  <a:schemeClr val="tx2"/>
                </a:solidFill>
              </a:rPr>
              <a:t>O Notation</a:t>
            </a:r>
            <a:endParaRPr lang="en-US" sz="3600" dirty="0">
              <a:solidFill>
                <a:schemeClr val="tx2"/>
              </a:solidFill>
            </a:endParaRPr>
          </a:p>
        </p:txBody>
      </p:sp>
      <p:pic>
        <p:nvPicPr>
          <p:cNvPr id="2053" name="Picture 4"/>
          <p:cNvPicPr>
            <a:picLocks noChangeAspect="1" noChangeArrowheads="1"/>
          </p:cNvPicPr>
          <p:nvPr/>
        </p:nvPicPr>
        <p:blipFill>
          <a:blip r:embed="rId2"/>
          <a:srcRect/>
          <a:stretch>
            <a:fillRect/>
          </a:stretch>
        </p:blipFill>
        <p:spPr bwMode="auto">
          <a:xfrm>
            <a:off x="2438400" y="2743201"/>
            <a:ext cx="5124994" cy="3800741"/>
          </a:xfrm>
          <a:prstGeom prst="rect">
            <a:avLst/>
          </a:prstGeom>
          <a:noFill/>
          <a:ln w="9525">
            <a:noFill/>
            <a:miter lim="800000"/>
            <a:headEnd/>
            <a:tailEnd/>
          </a:ln>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2"/>
          </p:nvPr>
        </p:nvSpPr>
        <p:spPr>
          <a:noFill/>
        </p:spPr>
        <p:txBody>
          <a:bodyPr/>
          <a:lstStyle/>
          <a:p>
            <a:fld id="{F181B888-ECDC-4FCD-B531-2B424A99DBF8}" type="slidenum">
              <a:rPr lang="en-US" smtClean="0"/>
              <a:pPr/>
              <a:t>86</a:t>
            </a:fld>
            <a:endParaRPr lang="en-US" smtClean="0"/>
          </a:p>
        </p:txBody>
      </p:sp>
      <p:sp>
        <p:nvSpPr>
          <p:cNvPr id="3075" name="TextBox 4"/>
          <p:cNvSpPr txBox="1">
            <a:spLocks noChangeArrowheads="1"/>
          </p:cNvSpPr>
          <p:nvPr/>
        </p:nvSpPr>
        <p:spPr bwMode="auto">
          <a:xfrm>
            <a:off x="0" y="0"/>
            <a:ext cx="12192000" cy="954107"/>
          </a:xfrm>
          <a:prstGeom prst="rect">
            <a:avLst/>
          </a:prstGeom>
          <a:noFill/>
          <a:ln w="9525">
            <a:noFill/>
            <a:miter lim="800000"/>
            <a:headEnd/>
            <a:tailEnd/>
          </a:ln>
        </p:spPr>
        <p:txBody>
          <a:bodyPr>
            <a:spAutoFit/>
          </a:bodyPr>
          <a:lstStyle/>
          <a:p>
            <a:r>
              <a:rPr lang="en-US" sz="1400" b="1" dirty="0">
                <a:solidFill>
                  <a:schemeClr val="tx2"/>
                </a:solidFill>
              </a:rPr>
              <a:t>EXAMPLE 1 Show that </a:t>
            </a:r>
            <a:r>
              <a:rPr lang="en-US" sz="1400" b="1" i="1" dirty="0">
                <a:solidFill>
                  <a:schemeClr val="tx2"/>
                </a:solidFill>
              </a:rPr>
              <a:t>f (x) = x</a:t>
            </a:r>
            <a:r>
              <a:rPr lang="en-US" sz="1400" b="1" i="1" baseline="30000" dirty="0">
                <a:solidFill>
                  <a:schemeClr val="tx2"/>
                </a:solidFill>
              </a:rPr>
              <a:t>2</a:t>
            </a:r>
            <a:r>
              <a:rPr lang="en-US" sz="1400" b="1" i="1" dirty="0">
                <a:solidFill>
                  <a:schemeClr val="tx2"/>
                </a:solidFill>
              </a:rPr>
              <a:t> + 2x + 1 is O(x</a:t>
            </a:r>
            <a:r>
              <a:rPr lang="en-US" sz="1400" b="1" i="1" baseline="30000" dirty="0">
                <a:solidFill>
                  <a:schemeClr val="tx2"/>
                </a:solidFill>
              </a:rPr>
              <a:t>2</a:t>
            </a:r>
            <a:r>
              <a:rPr lang="en-US" sz="1400" b="1" i="1" dirty="0">
                <a:solidFill>
                  <a:schemeClr val="tx2"/>
                </a:solidFill>
              </a:rPr>
              <a:t>).</a:t>
            </a:r>
          </a:p>
          <a:p>
            <a:r>
              <a:rPr lang="en-US" sz="1400" dirty="0">
                <a:solidFill>
                  <a:schemeClr val="tx2"/>
                </a:solidFill>
              </a:rPr>
              <a:t>Solution: When </a:t>
            </a:r>
            <a:r>
              <a:rPr lang="en-US" sz="1400" i="1" dirty="0">
                <a:solidFill>
                  <a:schemeClr val="tx2"/>
                </a:solidFill>
              </a:rPr>
              <a:t>x</a:t>
            </a:r>
            <a:r>
              <a:rPr lang="en-US" sz="1400" dirty="0">
                <a:solidFill>
                  <a:schemeClr val="tx2"/>
                </a:solidFill>
              </a:rPr>
              <a:t> &gt; 1 then </a:t>
            </a:r>
            <a:r>
              <a:rPr lang="en-US" sz="1400" i="1" dirty="0">
                <a:solidFill>
                  <a:schemeClr val="tx2"/>
                </a:solidFill>
              </a:rPr>
              <a:t>x &lt; x</a:t>
            </a:r>
            <a:r>
              <a:rPr lang="en-US" sz="1400" i="1" baseline="30000" dirty="0">
                <a:solidFill>
                  <a:schemeClr val="tx2"/>
                </a:solidFill>
              </a:rPr>
              <a:t>2</a:t>
            </a:r>
            <a:r>
              <a:rPr lang="en-US" sz="1400" i="1" dirty="0">
                <a:solidFill>
                  <a:schemeClr val="tx2"/>
                </a:solidFill>
              </a:rPr>
              <a:t> </a:t>
            </a:r>
            <a:r>
              <a:rPr lang="en-US" sz="1400" dirty="0">
                <a:solidFill>
                  <a:schemeClr val="tx2"/>
                </a:solidFill>
              </a:rPr>
              <a:t>and </a:t>
            </a:r>
            <a:r>
              <a:rPr lang="en-US" sz="1400" i="1" dirty="0">
                <a:solidFill>
                  <a:schemeClr val="tx2"/>
                </a:solidFill>
              </a:rPr>
              <a:t>1 &lt; x</a:t>
            </a:r>
            <a:r>
              <a:rPr lang="en-US" sz="1400" i="1" baseline="30000" dirty="0">
                <a:solidFill>
                  <a:schemeClr val="tx2"/>
                </a:solidFill>
              </a:rPr>
              <a:t>2</a:t>
            </a:r>
            <a:r>
              <a:rPr lang="en-US" sz="1400" i="1" dirty="0">
                <a:solidFill>
                  <a:schemeClr val="tx2"/>
                </a:solidFill>
              </a:rPr>
              <a:t> </a:t>
            </a:r>
            <a:r>
              <a:rPr lang="en-US" sz="1400" dirty="0">
                <a:solidFill>
                  <a:schemeClr val="tx2"/>
                </a:solidFill>
              </a:rPr>
              <a:t>when x &gt; 1. It follows that </a:t>
            </a:r>
            <a:r>
              <a:rPr lang="en-US" sz="1400" i="1" dirty="0">
                <a:solidFill>
                  <a:schemeClr val="tx2"/>
                </a:solidFill>
              </a:rPr>
              <a:t>0 ≤ x</a:t>
            </a:r>
            <a:r>
              <a:rPr lang="en-US" sz="1400" i="1" baseline="30000" dirty="0">
                <a:solidFill>
                  <a:schemeClr val="tx2"/>
                </a:solidFill>
              </a:rPr>
              <a:t>2</a:t>
            </a:r>
            <a:r>
              <a:rPr lang="en-US" sz="1400" i="1" dirty="0">
                <a:solidFill>
                  <a:schemeClr val="tx2"/>
                </a:solidFill>
              </a:rPr>
              <a:t> + 2x + 1 ≤ x</a:t>
            </a:r>
            <a:r>
              <a:rPr lang="en-US" sz="1400" i="1" baseline="30000" dirty="0">
                <a:solidFill>
                  <a:schemeClr val="tx2"/>
                </a:solidFill>
              </a:rPr>
              <a:t>2</a:t>
            </a:r>
            <a:r>
              <a:rPr lang="en-US" sz="1400" i="1" dirty="0">
                <a:solidFill>
                  <a:schemeClr val="tx2"/>
                </a:solidFill>
              </a:rPr>
              <a:t> + 2x</a:t>
            </a:r>
            <a:r>
              <a:rPr lang="en-US" sz="1400" i="1" baseline="30000" dirty="0">
                <a:solidFill>
                  <a:schemeClr val="tx2"/>
                </a:solidFill>
              </a:rPr>
              <a:t>2</a:t>
            </a:r>
            <a:r>
              <a:rPr lang="en-US" sz="1400" i="1" dirty="0">
                <a:solidFill>
                  <a:schemeClr val="tx2"/>
                </a:solidFill>
              </a:rPr>
              <a:t> + x</a:t>
            </a:r>
            <a:r>
              <a:rPr lang="en-US" sz="1400" i="1" baseline="30000" dirty="0">
                <a:solidFill>
                  <a:schemeClr val="tx2"/>
                </a:solidFill>
              </a:rPr>
              <a:t>2</a:t>
            </a:r>
            <a:r>
              <a:rPr lang="en-US" sz="1400" i="1" dirty="0">
                <a:solidFill>
                  <a:schemeClr val="tx2"/>
                </a:solidFill>
              </a:rPr>
              <a:t> = 4x</a:t>
            </a:r>
            <a:r>
              <a:rPr lang="en-US" sz="1400" i="1" baseline="30000" dirty="0">
                <a:solidFill>
                  <a:schemeClr val="tx2"/>
                </a:solidFill>
              </a:rPr>
              <a:t>2</a:t>
            </a:r>
          </a:p>
          <a:p>
            <a:r>
              <a:rPr lang="en-US" sz="1400" dirty="0">
                <a:solidFill>
                  <a:schemeClr val="tx2"/>
                </a:solidFill>
              </a:rPr>
              <a:t>Whenever </a:t>
            </a:r>
            <a:r>
              <a:rPr lang="en-US" sz="1400" i="1" dirty="0">
                <a:solidFill>
                  <a:schemeClr val="tx2"/>
                </a:solidFill>
              </a:rPr>
              <a:t>x</a:t>
            </a:r>
            <a:r>
              <a:rPr lang="en-US" sz="1400" dirty="0">
                <a:solidFill>
                  <a:schemeClr val="tx2"/>
                </a:solidFill>
              </a:rPr>
              <a:t> &gt; 1, </a:t>
            </a:r>
            <a:r>
              <a:rPr lang="en-US" sz="1400" i="1" dirty="0">
                <a:solidFill>
                  <a:schemeClr val="tx2"/>
                </a:solidFill>
              </a:rPr>
              <a:t>x</a:t>
            </a:r>
            <a:r>
              <a:rPr lang="en-US" sz="1400" i="1" baseline="30000" dirty="0">
                <a:solidFill>
                  <a:schemeClr val="tx2"/>
                </a:solidFill>
              </a:rPr>
              <a:t>2</a:t>
            </a:r>
            <a:r>
              <a:rPr lang="en-US" sz="1400" i="1" dirty="0">
                <a:solidFill>
                  <a:schemeClr val="tx2"/>
                </a:solidFill>
              </a:rPr>
              <a:t> + 2x + 1 &lt; 4x</a:t>
            </a:r>
            <a:r>
              <a:rPr lang="en-US" sz="1400" i="1" baseline="30000" dirty="0">
                <a:solidFill>
                  <a:schemeClr val="tx2"/>
                </a:solidFill>
              </a:rPr>
              <a:t>2  </a:t>
            </a:r>
            <a:r>
              <a:rPr lang="en-US" sz="1400" dirty="0">
                <a:solidFill>
                  <a:schemeClr val="tx2"/>
                </a:solidFill>
              </a:rPr>
              <a:t>as shown in Figure 1. Consequently, we can take C = 4 and </a:t>
            </a:r>
            <a:r>
              <a:rPr lang="en-US" sz="1400" i="1" dirty="0">
                <a:solidFill>
                  <a:schemeClr val="tx2"/>
                </a:solidFill>
              </a:rPr>
              <a:t>k</a:t>
            </a:r>
            <a:r>
              <a:rPr lang="en-US" sz="1400" dirty="0">
                <a:solidFill>
                  <a:schemeClr val="tx2"/>
                </a:solidFill>
              </a:rPr>
              <a:t>  = 1 as witnesses to show that </a:t>
            </a:r>
            <a:r>
              <a:rPr lang="en-US" sz="1400" i="1" dirty="0">
                <a:solidFill>
                  <a:schemeClr val="tx2"/>
                </a:solidFill>
              </a:rPr>
              <a:t>f (x)</a:t>
            </a:r>
            <a:r>
              <a:rPr lang="en-US" sz="1400" dirty="0">
                <a:solidFill>
                  <a:schemeClr val="tx2"/>
                </a:solidFill>
              </a:rPr>
              <a:t> is </a:t>
            </a:r>
            <a:r>
              <a:rPr lang="en-US" sz="1400" i="1" dirty="0">
                <a:solidFill>
                  <a:schemeClr val="tx2"/>
                </a:solidFill>
              </a:rPr>
              <a:t>O(x</a:t>
            </a:r>
            <a:r>
              <a:rPr lang="en-US" sz="1400" i="1" baseline="30000" dirty="0">
                <a:solidFill>
                  <a:schemeClr val="tx2"/>
                </a:solidFill>
              </a:rPr>
              <a:t>2</a:t>
            </a:r>
            <a:r>
              <a:rPr lang="en-US" sz="1400" i="1" dirty="0">
                <a:solidFill>
                  <a:schemeClr val="tx2"/>
                </a:solidFill>
              </a:rPr>
              <a:t>)</a:t>
            </a:r>
            <a:r>
              <a:rPr lang="en-US" sz="1400" dirty="0">
                <a:solidFill>
                  <a:schemeClr val="tx2"/>
                </a:solidFill>
              </a:rPr>
              <a:t>.</a:t>
            </a:r>
          </a:p>
        </p:txBody>
      </p:sp>
      <p:pic>
        <p:nvPicPr>
          <p:cNvPr id="3076" name="Picture 2"/>
          <p:cNvPicPr>
            <a:picLocks noChangeAspect="1" noChangeArrowheads="1"/>
          </p:cNvPicPr>
          <p:nvPr/>
        </p:nvPicPr>
        <p:blipFill>
          <a:blip r:embed="rId2"/>
          <a:srcRect/>
          <a:stretch>
            <a:fillRect/>
          </a:stretch>
        </p:blipFill>
        <p:spPr bwMode="auto">
          <a:xfrm>
            <a:off x="1619792" y="857795"/>
            <a:ext cx="5421087" cy="2420982"/>
          </a:xfrm>
          <a:prstGeom prst="rect">
            <a:avLst/>
          </a:prstGeom>
          <a:noFill/>
          <a:ln w="9525">
            <a:noFill/>
            <a:miter lim="800000"/>
            <a:headEnd/>
            <a:tailEnd/>
          </a:ln>
        </p:spPr>
      </p:pic>
      <p:sp>
        <p:nvSpPr>
          <p:cNvPr id="5" name="TextBox 4"/>
          <p:cNvSpPr txBox="1"/>
          <p:nvPr/>
        </p:nvSpPr>
        <p:spPr>
          <a:xfrm>
            <a:off x="313510" y="3386737"/>
            <a:ext cx="11075382" cy="2893100"/>
          </a:xfrm>
          <a:prstGeom prst="rect">
            <a:avLst/>
          </a:prstGeom>
          <a:noFill/>
        </p:spPr>
        <p:txBody>
          <a:bodyPr wrap="square" rtlCol="0">
            <a:spAutoFit/>
          </a:bodyPr>
          <a:lstStyle/>
          <a:p>
            <a:pPr algn="just"/>
            <a:r>
              <a:rPr lang="en-US" sz="1400" b="1" dirty="0" smtClean="0">
                <a:solidFill>
                  <a:schemeClr val="tx2"/>
                </a:solidFill>
              </a:rPr>
              <a:t>EXAMPLE 2 Show that 7</a:t>
            </a:r>
            <a:r>
              <a:rPr lang="en-US" sz="1400" b="1" i="1" dirty="0" smtClean="0">
                <a:solidFill>
                  <a:schemeClr val="tx2"/>
                </a:solidFill>
              </a:rPr>
              <a:t>x</a:t>
            </a:r>
            <a:r>
              <a:rPr lang="en-US" sz="1400" b="1" i="1" baseline="30000" dirty="0" smtClean="0">
                <a:solidFill>
                  <a:schemeClr val="tx2"/>
                </a:solidFill>
              </a:rPr>
              <a:t>2</a:t>
            </a:r>
            <a:r>
              <a:rPr lang="en-US" sz="1400" b="1" i="1" dirty="0" smtClean="0">
                <a:solidFill>
                  <a:schemeClr val="tx2"/>
                </a:solidFill>
              </a:rPr>
              <a:t> is O(x</a:t>
            </a:r>
            <a:r>
              <a:rPr lang="en-US" sz="1400" b="1" i="1" baseline="30000" dirty="0" smtClean="0">
                <a:solidFill>
                  <a:schemeClr val="tx2"/>
                </a:solidFill>
              </a:rPr>
              <a:t>3</a:t>
            </a:r>
            <a:r>
              <a:rPr lang="en-US" sz="1400" b="1" i="1" dirty="0" smtClean="0">
                <a:solidFill>
                  <a:schemeClr val="tx2"/>
                </a:solidFill>
              </a:rPr>
              <a:t>).</a:t>
            </a:r>
          </a:p>
          <a:p>
            <a:pPr algn="just"/>
            <a:r>
              <a:rPr lang="en-US" sz="1400" dirty="0" smtClean="0">
                <a:solidFill>
                  <a:schemeClr val="tx2"/>
                </a:solidFill>
              </a:rPr>
              <a:t>Solution: Note that when </a:t>
            </a:r>
            <a:r>
              <a:rPr lang="en-US" sz="1400" i="1" dirty="0" smtClean="0">
                <a:solidFill>
                  <a:schemeClr val="tx2"/>
                </a:solidFill>
              </a:rPr>
              <a:t>x</a:t>
            </a:r>
            <a:r>
              <a:rPr lang="en-US" sz="1400" dirty="0" smtClean="0">
                <a:solidFill>
                  <a:schemeClr val="tx2"/>
                </a:solidFill>
              </a:rPr>
              <a:t> &gt; 7, we have 7</a:t>
            </a:r>
            <a:r>
              <a:rPr lang="en-US" sz="1400" i="1" dirty="0" smtClean="0">
                <a:solidFill>
                  <a:schemeClr val="tx2"/>
                </a:solidFill>
              </a:rPr>
              <a:t>x</a:t>
            </a:r>
            <a:r>
              <a:rPr lang="en-US" sz="1400" baseline="30000" dirty="0" smtClean="0">
                <a:solidFill>
                  <a:schemeClr val="tx2"/>
                </a:solidFill>
              </a:rPr>
              <a:t>2</a:t>
            </a:r>
            <a:r>
              <a:rPr lang="en-US" sz="1400" dirty="0" smtClean="0">
                <a:solidFill>
                  <a:schemeClr val="tx2"/>
                </a:solidFill>
              </a:rPr>
              <a:t> &lt; </a:t>
            </a:r>
            <a:r>
              <a:rPr lang="en-US" sz="1400" i="1" dirty="0" smtClean="0">
                <a:solidFill>
                  <a:schemeClr val="tx2"/>
                </a:solidFill>
              </a:rPr>
              <a:t>x</a:t>
            </a:r>
            <a:r>
              <a:rPr lang="en-US" sz="1400" baseline="30000" dirty="0" smtClean="0">
                <a:solidFill>
                  <a:schemeClr val="tx2"/>
                </a:solidFill>
              </a:rPr>
              <a:t>3</a:t>
            </a:r>
            <a:r>
              <a:rPr lang="en-US" sz="1400" dirty="0" smtClean="0">
                <a:solidFill>
                  <a:schemeClr val="tx2"/>
                </a:solidFill>
              </a:rPr>
              <a:t>. Consequently, we can take C = 1 and k = 7 as witnesses to establish the relationship 7</a:t>
            </a:r>
            <a:r>
              <a:rPr lang="en-US" sz="1400" i="1" dirty="0" smtClean="0">
                <a:solidFill>
                  <a:schemeClr val="tx2"/>
                </a:solidFill>
              </a:rPr>
              <a:t>x</a:t>
            </a:r>
            <a:r>
              <a:rPr lang="en-US" sz="1400" i="1" baseline="30000" dirty="0" smtClean="0">
                <a:solidFill>
                  <a:schemeClr val="tx2"/>
                </a:solidFill>
              </a:rPr>
              <a:t>2</a:t>
            </a:r>
            <a:r>
              <a:rPr lang="en-US" sz="1400" i="1" dirty="0" smtClean="0">
                <a:solidFill>
                  <a:schemeClr val="tx2"/>
                </a:solidFill>
              </a:rPr>
              <a:t> is O(x</a:t>
            </a:r>
            <a:r>
              <a:rPr lang="en-US" sz="1400" i="1" baseline="30000" dirty="0" smtClean="0">
                <a:solidFill>
                  <a:schemeClr val="tx2"/>
                </a:solidFill>
              </a:rPr>
              <a:t>3</a:t>
            </a:r>
            <a:r>
              <a:rPr lang="en-US" sz="1400" i="1" dirty="0" smtClean="0">
                <a:solidFill>
                  <a:schemeClr val="tx2"/>
                </a:solidFill>
              </a:rPr>
              <a:t>). </a:t>
            </a:r>
          </a:p>
          <a:p>
            <a:pPr algn="just"/>
            <a:endParaRPr lang="en-US" sz="1400" i="1" dirty="0" smtClean="0">
              <a:solidFill>
                <a:schemeClr val="tx2"/>
              </a:solidFill>
            </a:endParaRPr>
          </a:p>
          <a:p>
            <a:pPr algn="just"/>
            <a:r>
              <a:rPr lang="en-US" sz="1400" b="1" i="1" dirty="0" smtClean="0">
                <a:solidFill>
                  <a:schemeClr val="tx2"/>
                </a:solidFill>
              </a:rPr>
              <a:t>Alternate proof</a:t>
            </a:r>
          </a:p>
          <a:p>
            <a:pPr algn="just"/>
            <a:r>
              <a:rPr lang="en-US" sz="1400" dirty="0" smtClean="0">
                <a:solidFill>
                  <a:schemeClr val="tx2"/>
                </a:solidFill>
              </a:rPr>
              <a:t>Alternatively, when </a:t>
            </a:r>
            <a:r>
              <a:rPr lang="en-US" sz="1400" i="1" dirty="0" smtClean="0">
                <a:solidFill>
                  <a:schemeClr val="tx2"/>
                </a:solidFill>
              </a:rPr>
              <a:t>x</a:t>
            </a:r>
            <a:r>
              <a:rPr lang="en-US" sz="1400" dirty="0" smtClean="0">
                <a:solidFill>
                  <a:schemeClr val="tx2"/>
                </a:solidFill>
              </a:rPr>
              <a:t> &gt; 1, we have </a:t>
            </a:r>
            <a:r>
              <a:rPr lang="en-US" sz="1400" i="1" dirty="0" smtClean="0">
                <a:solidFill>
                  <a:schemeClr val="tx2"/>
                </a:solidFill>
              </a:rPr>
              <a:t>7x</a:t>
            </a:r>
            <a:r>
              <a:rPr lang="en-US" sz="1400" i="1" baseline="30000" dirty="0" smtClean="0">
                <a:solidFill>
                  <a:schemeClr val="tx2"/>
                </a:solidFill>
              </a:rPr>
              <a:t>2 </a:t>
            </a:r>
            <a:r>
              <a:rPr lang="en-US" sz="1400" i="1" dirty="0" smtClean="0">
                <a:solidFill>
                  <a:schemeClr val="tx2"/>
                </a:solidFill>
              </a:rPr>
              <a:t>&lt; 7x</a:t>
            </a:r>
            <a:r>
              <a:rPr lang="en-US" sz="1400" i="1" baseline="30000" dirty="0" smtClean="0">
                <a:solidFill>
                  <a:schemeClr val="tx2"/>
                </a:solidFill>
              </a:rPr>
              <a:t>3</a:t>
            </a:r>
            <a:r>
              <a:rPr lang="en-US" sz="1400" dirty="0" smtClean="0">
                <a:solidFill>
                  <a:schemeClr val="tx2"/>
                </a:solidFill>
              </a:rPr>
              <a:t>, so that C = 7 and k = 1 are also witnesses to the relationship 7</a:t>
            </a:r>
            <a:r>
              <a:rPr lang="en-US" sz="1400" i="1" dirty="0" smtClean="0">
                <a:solidFill>
                  <a:schemeClr val="tx2"/>
                </a:solidFill>
              </a:rPr>
              <a:t>x</a:t>
            </a:r>
            <a:r>
              <a:rPr lang="en-US" sz="1400" baseline="30000" dirty="0" smtClean="0">
                <a:solidFill>
                  <a:schemeClr val="tx2"/>
                </a:solidFill>
              </a:rPr>
              <a:t>2</a:t>
            </a:r>
            <a:r>
              <a:rPr lang="en-US" sz="1400" dirty="0" smtClean="0">
                <a:solidFill>
                  <a:schemeClr val="tx2"/>
                </a:solidFill>
              </a:rPr>
              <a:t> is </a:t>
            </a:r>
            <a:r>
              <a:rPr lang="en-US" sz="1400" i="1" dirty="0" smtClean="0">
                <a:solidFill>
                  <a:schemeClr val="tx2"/>
                </a:solidFill>
              </a:rPr>
              <a:t>O(x</a:t>
            </a:r>
            <a:r>
              <a:rPr lang="en-US" sz="1400" i="1" baseline="30000" dirty="0" smtClean="0">
                <a:solidFill>
                  <a:schemeClr val="tx2"/>
                </a:solidFill>
              </a:rPr>
              <a:t>3</a:t>
            </a:r>
            <a:r>
              <a:rPr lang="en-US" sz="1400" i="1" dirty="0" smtClean="0">
                <a:solidFill>
                  <a:schemeClr val="tx2"/>
                </a:solidFill>
              </a:rPr>
              <a:t>)</a:t>
            </a:r>
            <a:r>
              <a:rPr lang="en-US" sz="1400" dirty="0" smtClean="0">
                <a:solidFill>
                  <a:schemeClr val="tx2"/>
                </a:solidFill>
              </a:rPr>
              <a:t>.</a:t>
            </a:r>
          </a:p>
          <a:p>
            <a:r>
              <a:rPr lang="en-US" sz="1400" b="1" dirty="0" smtClean="0">
                <a:solidFill>
                  <a:schemeClr val="tx2"/>
                </a:solidFill>
              </a:rPr>
              <a:t>EXAMPLE 3 How can big-O notation be used to estimate the sum of the first n positive integers?</a:t>
            </a:r>
          </a:p>
          <a:p>
            <a:r>
              <a:rPr lang="en-US" sz="1400" dirty="0" smtClean="0">
                <a:solidFill>
                  <a:schemeClr val="tx2"/>
                </a:solidFill>
              </a:rPr>
              <a:t>Solution: Because each of the integers in the sum of the first </a:t>
            </a:r>
            <a:r>
              <a:rPr lang="en-US" sz="1400" i="1" dirty="0" smtClean="0">
                <a:solidFill>
                  <a:schemeClr val="tx2"/>
                </a:solidFill>
              </a:rPr>
              <a:t>n</a:t>
            </a:r>
            <a:r>
              <a:rPr lang="en-US" sz="1400" dirty="0" smtClean="0">
                <a:solidFill>
                  <a:schemeClr val="tx2"/>
                </a:solidFill>
              </a:rPr>
              <a:t> positive integers does not exceed</a:t>
            </a:r>
          </a:p>
          <a:p>
            <a:r>
              <a:rPr lang="en-US" sz="1400" i="1" dirty="0" smtClean="0">
                <a:solidFill>
                  <a:schemeClr val="tx2"/>
                </a:solidFill>
              </a:rPr>
              <a:t>n</a:t>
            </a:r>
            <a:r>
              <a:rPr lang="en-US" sz="1400" dirty="0" smtClean="0">
                <a:solidFill>
                  <a:schemeClr val="tx2"/>
                </a:solidFill>
              </a:rPr>
              <a:t>, it follows that</a:t>
            </a:r>
          </a:p>
          <a:p>
            <a:r>
              <a:rPr lang="en-US" sz="1400" dirty="0" smtClean="0">
                <a:solidFill>
                  <a:schemeClr val="tx2"/>
                </a:solidFill>
              </a:rPr>
              <a:t>1 + 2+・ ・ ・+</a:t>
            </a:r>
            <a:r>
              <a:rPr lang="en-US" sz="1400" i="1" dirty="0" smtClean="0">
                <a:solidFill>
                  <a:schemeClr val="tx2"/>
                </a:solidFill>
              </a:rPr>
              <a:t>n  ≤  n + n +・ ・ ・+ n = n</a:t>
            </a:r>
            <a:r>
              <a:rPr lang="en-US" sz="1400" i="1" baseline="30000" dirty="0" smtClean="0">
                <a:solidFill>
                  <a:schemeClr val="tx2"/>
                </a:solidFill>
              </a:rPr>
              <a:t>2</a:t>
            </a:r>
            <a:r>
              <a:rPr lang="en-US" sz="1400" i="1" dirty="0" smtClean="0">
                <a:solidFill>
                  <a:schemeClr val="tx2"/>
                </a:solidFill>
              </a:rPr>
              <a:t>.</a:t>
            </a:r>
          </a:p>
          <a:p>
            <a:r>
              <a:rPr lang="en-US" sz="1400" dirty="0" smtClean="0">
                <a:solidFill>
                  <a:schemeClr val="tx2"/>
                </a:solidFill>
              </a:rPr>
              <a:t>From this inequality it follows that 1 + 2 + 3+・ ・ ・+</a:t>
            </a:r>
            <a:r>
              <a:rPr lang="en-US" sz="1400" i="1" dirty="0" smtClean="0">
                <a:solidFill>
                  <a:schemeClr val="tx2"/>
                </a:solidFill>
              </a:rPr>
              <a:t>n is O(n</a:t>
            </a:r>
            <a:r>
              <a:rPr lang="en-US" sz="1400" i="1" baseline="30000" dirty="0" smtClean="0">
                <a:solidFill>
                  <a:schemeClr val="tx2"/>
                </a:solidFill>
              </a:rPr>
              <a:t>2</a:t>
            </a:r>
            <a:r>
              <a:rPr lang="en-US" sz="1400" i="1" dirty="0" smtClean="0">
                <a:solidFill>
                  <a:schemeClr val="tx2"/>
                </a:solidFill>
              </a:rPr>
              <a:t>), </a:t>
            </a:r>
            <a:r>
              <a:rPr lang="en-US" sz="1400" dirty="0" smtClean="0">
                <a:solidFill>
                  <a:schemeClr val="tx2"/>
                </a:solidFill>
              </a:rPr>
              <a:t>taking C = 1 and k = 1 as witnesses.</a:t>
            </a:r>
          </a:p>
          <a:p>
            <a:endParaRPr lang="en-US" sz="1400" dirty="0"/>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p:spPr>
        <p:txBody>
          <a:bodyPr/>
          <a:lstStyle/>
          <a:p>
            <a:fld id="{B87CD62E-22C9-4F29-9C7D-0118EC8290A0}" type="slidenum">
              <a:rPr lang="en-US" smtClean="0"/>
              <a:pPr/>
              <a:t>87</a:t>
            </a:fld>
            <a:endParaRPr lang="en-US" smtClean="0"/>
          </a:p>
        </p:txBody>
      </p:sp>
      <p:sp>
        <p:nvSpPr>
          <p:cNvPr id="6147" name="TextBox 4"/>
          <p:cNvSpPr txBox="1">
            <a:spLocks noChangeArrowheads="1"/>
          </p:cNvSpPr>
          <p:nvPr/>
        </p:nvSpPr>
        <p:spPr bwMode="auto">
          <a:xfrm>
            <a:off x="508000" y="609601"/>
            <a:ext cx="11176000" cy="646331"/>
          </a:xfrm>
          <a:prstGeom prst="rect">
            <a:avLst/>
          </a:prstGeom>
          <a:noFill/>
          <a:ln w="9525">
            <a:noFill/>
            <a:miter lim="800000"/>
            <a:headEnd/>
            <a:tailEnd/>
          </a:ln>
        </p:spPr>
        <p:txBody>
          <a:bodyPr>
            <a:spAutoFit/>
          </a:bodyPr>
          <a:lstStyle/>
          <a:p>
            <a:r>
              <a:rPr lang="en-US" b="1" dirty="0">
                <a:solidFill>
                  <a:schemeClr val="tx2"/>
                </a:solidFill>
              </a:rPr>
              <a:t>EXAMPLE 4 Give big-O estimates for the factorial function and the logarithm of the factorial function.</a:t>
            </a:r>
            <a:endParaRPr lang="en-US" dirty="0">
              <a:solidFill>
                <a:schemeClr val="tx2"/>
              </a:solidFill>
            </a:endParaRPr>
          </a:p>
        </p:txBody>
      </p:sp>
      <p:sp>
        <p:nvSpPr>
          <p:cNvPr id="6148" name="TextBox 5"/>
          <p:cNvSpPr txBox="1">
            <a:spLocks noChangeArrowheads="1"/>
          </p:cNvSpPr>
          <p:nvPr/>
        </p:nvSpPr>
        <p:spPr bwMode="auto">
          <a:xfrm>
            <a:off x="314960" y="1188720"/>
            <a:ext cx="11176000" cy="2862322"/>
          </a:xfrm>
          <a:prstGeom prst="rect">
            <a:avLst/>
          </a:prstGeom>
          <a:noFill/>
          <a:ln w="9525">
            <a:noFill/>
            <a:miter lim="800000"/>
            <a:headEnd/>
            <a:tailEnd/>
          </a:ln>
        </p:spPr>
        <p:txBody>
          <a:bodyPr>
            <a:spAutoFit/>
          </a:bodyPr>
          <a:lstStyle/>
          <a:p>
            <a:r>
              <a:rPr lang="en-US" dirty="0">
                <a:solidFill>
                  <a:schemeClr val="tx2"/>
                </a:solidFill>
              </a:rPr>
              <a:t>Solution: A big-O estimate for n! can be obtained by noting that each term in the product does</a:t>
            </a:r>
          </a:p>
          <a:p>
            <a:r>
              <a:rPr lang="en-US" dirty="0">
                <a:solidFill>
                  <a:schemeClr val="tx2"/>
                </a:solidFill>
              </a:rPr>
              <a:t>not exceed n. Hence,</a:t>
            </a:r>
          </a:p>
          <a:p>
            <a:r>
              <a:rPr lang="en-US" altLang="ja-JP" i="1" dirty="0">
                <a:solidFill>
                  <a:schemeClr val="tx2"/>
                </a:solidFill>
                <a:ea typeface="ＭＳ Ｐゴシック" charset="-128"/>
              </a:rPr>
              <a:t>n! = 1 </a:t>
            </a:r>
            <a:r>
              <a:rPr lang="ja-JP" altLang="en-US" i="1">
                <a:solidFill>
                  <a:schemeClr val="tx2"/>
                </a:solidFill>
                <a:ea typeface="ＭＳ Ｐゴシック" charset="-128"/>
              </a:rPr>
              <a:t>・ </a:t>
            </a:r>
            <a:r>
              <a:rPr lang="en-US" altLang="ja-JP" i="1" dirty="0">
                <a:solidFill>
                  <a:schemeClr val="tx2"/>
                </a:solidFill>
                <a:ea typeface="ＭＳ Ｐゴシック" charset="-128"/>
              </a:rPr>
              <a:t>2 </a:t>
            </a:r>
            <a:r>
              <a:rPr lang="ja-JP" altLang="en-US" i="1">
                <a:solidFill>
                  <a:schemeClr val="tx2"/>
                </a:solidFill>
                <a:ea typeface="ＭＳ Ｐゴシック" charset="-128"/>
              </a:rPr>
              <a:t>・ </a:t>
            </a:r>
            <a:r>
              <a:rPr lang="en-US" altLang="ja-JP" i="1" dirty="0">
                <a:solidFill>
                  <a:schemeClr val="tx2"/>
                </a:solidFill>
                <a:ea typeface="ＭＳ Ｐゴシック" charset="-128"/>
              </a:rPr>
              <a:t>3 </a:t>
            </a:r>
            <a:r>
              <a:rPr lang="ja-JP" altLang="en-US" i="1">
                <a:solidFill>
                  <a:schemeClr val="tx2"/>
                </a:solidFill>
                <a:ea typeface="ＭＳ Ｐゴシック" charset="-128"/>
              </a:rPr>
              <a:t>・ ・ ・ ・ ・ </a:t>
            </a:r>
            <a:r>
              <a:rPr lang="en-US" altLang="ja-JP" i="1" dirty="0">
                <a:solidFill>
                  <a:schemeClr val="tx2"/>
                </a:solidFill>
                <a:ea typeface="ＭＳ Ｐゴシック" charset="-128"/>
              </a:rPr>
              <a:t>n</a:t>
            </a:r>
          </a:p>
          <a:p>
            <a:r>
              <a:rPr lang="en-US" i="1" dirty="0">
                <a:solidFill>
                  <a:schemeClr val="tx2"/>
                </a:solidFill>
              </a:rPr>
              <a:t>≤ n ・ n ・ n ・ ・ ・ ・ ・ n</a:t>
            </a:r>
          </a:p>
          <a:p>
            <a:r>
              <a:rPr lang="en-US" i="1" dirty="0">
                <a:solidFill>
                  <a:schemeClr val="tx2"/>
                </a:solidFill>
              </a:rPr>
              <a:t>= </a:t>
            </a:r>
            <a:r>
              <a:rPr lang="en-US" i="1" dirty="0" err="1">
                <a:solidFill>
                  <a:schemeClr val="tx2"/>
                </a:solidFill>
              </a:rPr>
              <a:t>n</a:t>
            </a:r>
            <a:r>
              <a:rPr lang="en-US" i="1" baseline="30000" dirty="0" err="1">
                <a:solidFill>
                  <a:schemeClr val="tx2"/>
                </a:solidFill>
              </a:rPr>
              <a:t>n</a:t>
            </a:r>
            <a:r>
              <a:rPr lang="en-US" i="1" dirty="0">
                <a:solidFill>
                  <a:schemeClr val="tx2"/>
                </a:solidFill>
              </a:rPr>
              <a:t>.</a:t>
            </a:r>
          </a:p>
          <a:p>
            <a:r>
              <a:rPr lang="en-US" dirty="0">
                <a:solidFill>
                  <a:schemeClr val="tx2"/>
                </a:solidFill>
              </a:rPr>
              <a:t>This inequality shows that n! is O(</a:t>
            </a:r>
            <a:r>
              <a:rPr lang="en-US" dirty="0" err="1">
                <a:solidFill>
                  <a:schemeClr val="tx2"/>
                </a:solidFill>
              </a:rPr>
              <a:t>n</a:t>
            </a:r>
            <a:r>
              <a:rPr lang="en-US" baseline="30000" dirty="0" err="1">
                <a:solidFill>
                  <a:schemeClr val="tx2"/>
                </a:solidFill>
              </a:rPr>
              <a:t>n</a:t>
            </a:r>
            <a:r>
              <a:rPr lang="en-US" dirty="0">
                <a:solidFill>
                  <a:schemeClr val="tx2"/>
                </a:solidFill>
              </a:rPr>
              <a:t>), taking C = 1 and k = 1 as witnesses. </a:t>
            </a:r>
          </a:p>
          <a:p>
            <a:r>
              <a:rPr lang="en-US" dirty="0">
                <a:solidFill>
                  <a:schemeClr val="tx2"/>
                </a:solidFill>
              </a:rPr>
              <a:t>Taking logarithms of both sides of the inequality established for n!, we obtain </a:t>
            </a:r>
            <a:r>
              <a:rPr lang="pt-BR" dirty="0">
                <a:solidFill>
                  <a:schemeClr val="tx2"/>
                </a:solidFill>
              </a:rPr>
              <a:t>log n! ≤ log n</a:t>
            </a:r>
            <a:r>
              <a:rPr lang="pt-BR" baseline="30000" dirty="0">
                <a:solidFill>
                  <a:schemeClr val="tx2"/>
                </a:solidFill>
              </a:rPr>
              <a:t>n</a:t>
            </a:r>
            <a:r>
              <a:rPr lang="pt-BR" dirty="0">
                <a:solidFill>
                  <a:schemeClr val="tx2"/>
                </a:solidFill>
              </a:rPr>
              <a:t> = n log n.</a:t>
            </a:r>
          </a:p>
          <a:p>
            <a:r>
              <a:rPr lang="en-US" dirty="0">
                <a:solidFill>
                  <a:schemeClr val="tx2"/>
                </a:solidFill>
              </a:rPr>
              <a:t>This implies that </a:t>
            </a:r>
            <a:r>
              <a:rPr lang="en-US" i="1" dirty="0">
                <a:solidFill>
                  <a:schemeClr val="tx2"/>
                </a:solidFill>
              </a:rPr>
              <a:t>log n!</a:t>
            </a:r>
            <a:r>
              <a:rPr lang="en-US" dirty="0">
                <a:solidFill>
                  <a:schemeClr val="tx2"/>
                </a:solidFill>
              </a:rPr>
              <a:t> is </a:t>
            </a:r>
            <a:r>
              <a:rPr lang="en-US" i="1" dirty="0">
                <a:solidFill>
                  <a:schemeClr val="tx2"/>
                </a:solidFill>
              </a:rPr>
              <a:t>O(n log n)</a:t>
            </a:r>
            <a:r>
              <a:rPr lang="en-US" dirty="0">
                <a:solidFill>
                  <a:schemeClr val="tx2"/>
                </a:solidFill>
              </a:rPr>
              <a:t>, again taking C = 1 and k = 1</a:t>
            </a:r>
          </a:p>
        </p:txBody>
      </p:sp>
      <p:sp>
        <p:nvSpPr>
          <p:cNvPr id="5" name="Rectangle 4"/>
          <p:cNvSpPr/>
          <p:nvPr/>
        </p:nvSpPr>
        <p:spPr>
          <a:xfrm>
            <a:off x="261257" y="4219303"/>
            <a:ext cx="11730446" cy="1815882"/>
          </a:xfrm>
          <a:prstGeom prst="rect">
            <a:avLst/>
          </a:prstGeom>
        </p:spPr>
        <p:txBody>
          <a:bodyPr wrap="square">
            <a:spAutoFit/>
          </a:bodyPr>
          <a:lstStyle/>
          <a:p>
            <a:r>
              <a:rPr lang="en-US" sz="1600" b="1" dirty="0" smtClean="0">
                <a:solidFill>
                  <a:schemeClr val="tx2"/>
                </a:solidFill>
              </a:rPr>
              <a:t>EXAMPLE 5 </a:t>
            </a:r>
            <a:r>
              <a:rPr lang="en-US" sz="1600" dirty="0" smtClean="0">
                <a:solidFill>
                  <a:schemeClr val="tx2"/>
                </a:solidFill>
              </a:rPr>
              <a:t>Show that</a:t>
            </a:r>
            <a:r>
              <a:rPr lang="en-US" sz="1600" i="1" dirty="0" smtClean="0">
                <a:solidFill>
                  <a:schemeClr val="tx2"/>
                </a:solidFill>
              </a:rPr>
              <a:t> log n </a:t>
            </a:r>
            <a:r>
              <a:rPr lang="en-US" sz="1600" dirty="0" smtClean="0">
                <a:solidFill>
                  <a:schemeClr val="tx2"/>
                </a:solidFill>
              </a:rPr>
              <a:t>is</a:t>
            </a:r>
            <a:r>
              <a:rPr lang="en-US" sz="1600" i="1" dirty="0" smtClean="0">
                <a:solidFill>
                  <a:schemeClr val="tx2"/>
                </a:solidFill>
              </a:rPr>
              <a:t> O(n).</a:t>
            </a:r>
          </a:p>
          <a:p>
            <a:endParaRPr lang="en-US" sz="1600" dirty="0" smtClean="0">
              <a:solidFill>
                <a:schemeClr val="tx2"/>
              </a:solidFill>
            </a:endParaRPr>
          </a:p>
          <a:p>
            <a:r>
              <a:rPr lang="en-US" sz="1600" dirty="0" smtClean="0">
                <a:solidFill>
                  <a:schemeClr val="tx2"/>
                </a:solidFill>
              </a:rPr>
              <a:t>Solution: Using the inequality </a:t>
            </a:r>
            <a:r>
              <a:rPr lang="en-US" sz="1600" i="1" dirty="0" smtClean="0">
                <a:solidFill>
                  <a:schemeClr val="tx2"/>
                </a:solidFill>
              </a:rPr>
              <a:t>n &lt; 2</a:t>
            </a:r>
            <a:r>
              <a:rPr lang="en-US" sz="1600" i="1" baseline="30000" dirty="0" smtClean="0">
                <a:solidFill>
                  <a:schemeClr val="tx2"/>
                </a:solidFill>
              </a:rPr>
              <a:t>n</a:t>
            </a:r>
            <a:r>
              <a:rPr lang="en-US" sz="1600" dirty="0" smtClean="0">
                <a:solidFill>
                  <a:schemeClr val="tx2"/>
                </a:solidFill>
              </a:rPr>
              <a:t>, we quickly can conclude that </a:t>
            </a:r>
            <a:r>
              <a:rPr lang="en-US" sz="1600" i="1" dirty="0" smtClean="0">
                <a:solidFill>
                  <a:schemeClr val="tx2"/>
                </a:solidFill>
              </a:rPr>
              <a:t>n</a:t>
            </a:r>
            <a:r>
              <a:rPr lang="en-US" sz="1600" dirty="0" smtClean="0">
                <a:solidFill>
                  <a:schemeClr val="tx2"/>
                </a:solidFill>
              </a:rPr>
              <a:t> is </a:t>
            </a:r>
            <a:r>
              <a:rPr lang="en-US" sz="1600" i="1" dirty="0" smtClean="0">
                <a:solidFill>
                  <a:schemeClr val="tx2"/>
                </a:solidFill>
              </a:rPr>
              <a:t>O(2</a:t>
            </a:r>
            <a:r>
              <a:rPr lang="en-US" sz="1600" i="1" baseline="30000" dirty="0" smtClean="0">
                <a:solidFill>
                  <a:schemeClr val="tx2"/>
                </a:solidFill>
              </a:rPr>
              <a:t>n</a:t>
            </a:r>
            <a:r>
              <a:rPr lang="en-US" sz="1600" i="1" dirty="0" smtClean="0">
                <a:solidFill>
                  <a:schemeClr val="tx2"/>
                </a:solidFill>
              </a:rPr>
              <a:t>)</a:t>
            </a:r>
            <a:r>
              <a:rPr lang="en-US" sz="1600" dirty="0" smtClean="0">
                <a:solidFill>
                  <a:schemeClr val="tx2"/>
                </a:solidFill>
              </a:rPr>
              <a:t> by taking k = C = 1 as witnesses. </a:t>
            </a:r>
          </a:p>
          <a:p>
            <a:r>
              <a:rPr lang="en-US" sz="1600" dirty="0" smtClean="0">
                <a:solidFill>
                  <a:schemeClr val="tx2"/>
                </a:solidFill>
              </a:rPr>
              <a:t>Taking logarithms (base 2) of both sides of this inequality shows that </a:t>
            </a:r>
            <a:r>
              <a:rPr lang="en-US" sz="1600" i="1" dirty="0" err="1" smtClean="0">
                <a:solidFill>
                  <a:schemeClr val="tx2"/>
                </a:solidFill>
              </a:rPr>
              <a:t>logn</a:t>
            </a:r>
            <a:r>
              <a:rPr lang="en-US" sz="1600" i="1" dirty="0" smtClean="0">
                <a:solidFill>
                  <a:schemeClr val="tx2"/>
                </a:solidFill>
              </a:rPr>
              <a:t> &lt; n</a:t>
            </a:r>
            <a:r>
              <a:rPr lang="en-US" sz="1600" dirty="0" smtClean="0">
                <a:solidFill>
                  <a:schemeClr val="tx2"/>
                </a:solidFill>
              </a:rPr>
              <a:t>.</a:t>
            </a:r>
          </a:p>
          <a:p>
            <a:r>
              <a:rPr lang="en-US" sz="1600" dirty="0" smtClean="0">
                <a:solidFill>
                  <a:schemeClr val="tx2"/>
                </a:solidFill>
              </a:rPr>
              <a:t>It follows that </a:t>
            </a:r>
            <a:r>
              <a:rPr lang="en-US" sz="1600" i="1" dirty="0" smtClean="0">
                <a:solidFill>
                  <a:schemeClr val="tx2"/>
                </a:solidFill>
              </a:rPr>
              <a:t>log n</a:t>
            </a:r>
            <a:r>
              <a:rPr lang="en-US" sz="1600" dirty="0" smtClean="0">
                <a:solidFill>
                  <a:schemeClr val="tx2"/>
                </a:solidFill>
              </a:rPr>
              <a:t> is </a:t>
            </a:r>
            <a:r>
              <a:rPr lang="en-US" sz="1600" i="1" dirty="0" smtClean="0">
                <a:solidFill>
                  <a:schemeClr val="tx2"/>
                </a:solidFill>
              </a:rPr>
              <a:t>O(n)</a:t>
            </a:r>
            <a:r>
              <a:rPr lang="en-US" sz="1600" dirty="0" smtClean="0">
                <a:solidFill>
                  <a:schemeClr val="tx2"/>
                </a:solidFill>
              </a:rPr>
              <a:t>.</a:t>
            </a:r>
          </a:p>
          <a:p>
            <a:endParaRPr lang="en-US" sz="1600" dirty="0" smtClean="0">
              <a:solidFill>
                <a:schemeClr val="tx2"/>
              </a:solidFill>
            </a:endParaRPr>
          </a:p>
          <a:p>
            <a:r>
              <a:rPr lang="en-US" sz="1600" dirty="0" smtClean="0">
                <a:solidFill>
                  <a:schemeClr val="tx2"/>
                </a:solidFill>
              </a:rPr>
              <a:t>If we have logarithms to a base </a:t>
            </a:r>
            <a:r>
              <a:rPr lang="en-US" sz="1600" i="1" dirty="0" smtClean="0">
                <a:solidFill>
                  <a:schemeClr val="tx2"/>
                </a:solidFill>
              </a:rPr>
              <a:t>b, </a:t>
            </a:r>
            <a:r>
              <a:rPr lang="en-US" sz="1600" dirty="0" smtClean="0">
                <a:solidFill>
                  <a:schemeClr val="tx2"/>
                </a:solidFill>
              </a:rPr>
              <a:t>where b is different from 2, we still have</a:t>
            </a:r>
            <a:r>
              <a:rPr lang="en-US" sz="1600" i="1" dirty="0" smtClean="0">
                <a:solidFill>
                  <a:schemeClr val="tx2"/>
                </a:solidFill>
              </a:rPr>
              <a:t> </a:t>
            </a:r>
            <a:r>
              <a:rPr lang="en-US" sz="1600" i="1" dirty="0" err="1" smtClean="0">
                <a:solidFill>
                  <a:schemeClr val="tx2"/>
                </a:solidFill>
              </a:rPr>
              <a:t>log</a:t>
            </a:r>
            <a:r>
              <a:rPr lang="en-US" sz="1600" i="1" baseline="-25000" dirty="0" err="1" smtClean="0">
                <a:solidFill>
                  <a:schemeClr val="tx2"/>
                </a:solidFill>
              </a:rPr>
              <a:t>b</a:t>
            </a:r>
            <a:r>
              <a:rPr lang="en-US" sz="1600" i="1" dirty="0" err="1" smtClean="0">
                <a:solidFill>
                  <a:schemeClr val="tx2"/>
                </a:solidFill>
              </a:rPr>
              <a:t>n</a:t>
            </a:r>
            <a:r>
              <a:rPr lang="en-US" sz="1600" i="1" dirty="0" smtClean="0">
                <a:solidFill>
                  <a:schemeClr val="tx2"/>
                </a:solidFill>
              </a:rPr>
              <a:t> is O(n) </a:t>
            </a:r>
            <a:r>
              <a:rPr lang="en-US" sz="1600" dirty="0" smtClean="0">
                <a:solidFill>
                  <a:schemeClr val="tx2"/>
                </a:solidFill>
              </a:rPr>
              <a:t>because</a:t>
            </a:r>
            <a:endParaRPr lang="en-US" sz="1600" dirty="0">
              <a:solidFill>
                <a:schemeClr val="tx2"/>
              </a:solidFill>
            </a:endParaRPr>
          </a:p>
        </p:txBody>
      </p:sp>
      <p:pic>
        <p:nvPicPr>
          <p:cNvPr id="6" name="Picture 2"/>
          <p:cNvPicPr>
            <a:picLocks noChangeAspect="1" noChangeArrowheads="1"/>
          </p:cNvPicPr>
          <p:nvPr/>
        </p:nvPicPr>
        <p:blipFill>
          <a:blip r:embed="rId2"/>
          <a:srcRect/>
          <a:stretch>
            <a:fillRect/>
          </a:stretch>
        </p:blipFill>
        <p:spPr bwMode="auto">
          <a:xfrm>
            <a:off x="10450286" y="5726982"/>
            <a:ext cx="1554479" cy="250113"/>
          </a:xfrm>
          <a:prstGeom prst="rect">
            <a:avLst/>
          </a:prstGeom>
          <a:noFill/>
          <a:ln w="9525">
            <a:noFill/>
            <a:miter lim="800000"/>
            <a:headEnd/>
            <a:tailEnd/>
          </a:ln>
        </p:spPr>
      </p:pic>
      <p:sp>
        <p:nvSpPr>
          <p:cNvPr id="7" name="TextBox 6"/>
          <p:cNvSpPr txBox="1">
            <a:spLocks noChangeArrowheads="1"/>
          </p:cNvSpPr>
          <p:nvPr/>
        </p:nvSpPr>
        <p:spPr bwMode="auto">
          <a:xfrm>
            <a:off x="2002971" y="6069875"/>
            <a:ext cx="9178834" cy="369332"/>
          </a:xfrm>
          <a:prstGeom prst="rect">
            <a:avLst/>
          </a:prstGeom>
          <a:noFill/>
          <a:ln w="9525">
            <a:noFill/>
            <a:miter lim="800000"/>
            <a:headEnd/>
            <a:tailEnd/>
          </a:ln>
        </p:spPr>
        <p:txBody>
          <a:bodyPr wrap="square">
            <a:spAutoFit/>
          </a:bodyPr>
          <a:lstStyle/>
          <a:p>
            <a:r>
              <a:rPr lang="en-US" dirty="0">
                <a:solidFill>
                  <a:schemeClr val="tx2"/>
                </a:solidFill>
              </a:rPr>
              <a:t>whenever </a:t>
            </a:r>
            <a:r>
              <a:rPr lang="en-US" i="1" dirty="0">
                <a:solidFill>
                  <a:schemeClr val="tx2"/>
                </a:solidFill>
              </a:rPr>
              <a:t>n </a:t>
            </a:r>
            <a:r>
              <a:rPr lang="en-US" dirty="0">
                <a:solidFill>
                  <a:schemeClr val="tx2"/>
                </a:solidFill>
              </a:rPr>
              <a:t>is a positive </a:t>
            </a:r>
            <a:r>
              <a:rPr lang="en-US" dirty="0" err="1">
                <a:solidFill>
                  <a:schemeClr val="tx2"/>
                </a:solidFill>
              </a:rPr>
              <a:t>integer.We</a:t>
            </a:r>
            <a:r>
              <a:rPr lang="en-US" dirty="0">
                <a:solidFill>
                  <a:schemeClr val="tx2"/>
                </a:solidFill>
              </a:rPr>
              <a:t> take C = 1/ </a:t>
            </a:r>
            <a:r>
              <a:rPr lang="en-US" i="1" dirty="0" err="1">
                <a:solidFill>
                  <a:schemeClr val="tx2"/>
                </a:solidFill>
              </a:rPr>
              <a:t>logb</a:t>
            </a:r>
            <a:r>
              <a:rPr lang="en-US" dirty="0">
                <a:solidFill>
                  <a:schemeClr val="tx2"/>
                </a:solidFill>
              </a:rPr>
              <a:t> and k = 1 as witnesses</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a:noFill/>
        </p:spPr>
        <p:txBody>
          <a:bodyPr/>
          <a:lstStyle/>
          <a:p>
            <a:fld id="{A68C9E28-2BED-4432-966A-399321E1F5EB}" type="slidenum">
              <a:rPr lang="en-US" smtClean="0"/>
              <a:pPr/>
              <a:t>88</a:t>
            </a:fld>
            <a:endParaRPr lang="en-US" smtClean="0"/>
          </a:p>
        </p:txBody>
      </p:sp>
      <p:sp>
        <p:nvSpPr>
          <p:cNvPr id="8195" name="TextBox 4"/>
          <p:cNvSpPr txBox="1">
            <a:spLocks noChangeArrowheads="1"/>
          </p:cNvSpPr>
          <p:nvPr/>
        </p:nvSpPr>
        <p:spPr bwMode="auto">
          <a:xfrm>
            <a:off x="508000" y="1447800"/>
            <a:ext cx="11353074" cy="1200329"/>
          </a:xfrm>
          <a:prstGeom prst="rect">
            <a:avLst/>
          </a:prstGeom>
          <a:solidFill>
            <a:srgbClr val="92D050"/>
          </a:solidFill>
          <a:ln w="9525">
            <a:noFill/>
            <a:miter lim="800000"/>
            <a:headEnd/>
            <a:tailEnd/>
          </a:ln>
        </p:spPr>
        <p:txBody>
          <a:bodyPr wrap="square">
            <a:spAutoFit/>
          </a:bodyPr>
          <a:lstStyle/>
          <a:p>
            <a:pPr algn="just"/>
            <a:r>
              <a:rPr lang="en-US" dirty="0">
                <a:solidFill>
                  <a:schemeClr val="tx2"/>
                </a:solidFill>
              </a:rPr>
              <a:t>Let </a:t>
            </a:r>
            <a:r>
              <a:rPr lang="en-US" i="1" dirty="0">
                <a:solidFill>
                  <a:schemeClr val="tx2"/>
                </a:solidFill>
              </a:rPr>
              <a:t>f</a:t>
            </a:r>
            <a:r>
              <a:rPr lang="en-US" dirty="0">
                <a:solidFill>
                  <a:schemeClr val="tx2"/>
                </a:solidFill>
              </a:rPr>
              <a:t> and </a:t>
            </a:r>
            <a:r>
              <a:rPr lang="en-US" i="1" dirty="0">
                <a:solidFill>
                  <a:schemeClr val="tx2"/>
                </a:solidFill>
              </a:rPr>
              <a:t>g</a:t>
            </a:r>
            <a:r>
              <a:rPr lang="en-US" dirty="0">
                <a:solidFill>
                  <a:schemeClr val="tx2"/>
                </a:solidFill>
              </a:rPr>
              <a:t> be functions from the set of integers or the set of real numbers to the set of real numbers. We say that </a:t>
            </a:r>
            <a:r>
              <a:rPr lang="en-US" i="1" dirty="0">
                <a:solidFill>
                  <a:schemeClr val="tx2"/>
                </a:solidFill>
              </a:rPr>
              <a:t>f (x)</a:t>
            </a:r>
            <a:r>
              <a:rPr lang="en-US" dirty="0">
                <a:solidFill>
                  <a:schemeClr val="tx2"/>
                </a:solidFill>
              </a:rPr>
              <a:t> is (</a:t>
            </a:r>
            <a:r>
              <a:rPr lang="en-US" i="1" dirty="0">
                <a:solidFill>
                  <a:schemeClr val="tx2"/>
                </a:solidFill>
              </a:rPr>
              <a:t>g(x)</a:t>
            </a:r>
            <a:r>
              <a:rPr lang="en-US" dirty="0">
                <a:solidFill>
                  <a:schemeClr val="tx2"/>
                </a:solidFill>
              </a:rPr>
              <a:t>) if there are positive constants C and k such that |</a:t>
            </a:r>
            <a:r>
              <a:rPr lang="en-US" i="1" dirty="0">
                <a:solidFill>
                  <a:schemeClr val="tx2"/>
                </a:solidFill>
              </a:rPr>
              <a:t>f (x)| ≥ </a:t>
            </a:r>
            <a:r>
              <a:rPr lang="en-US" i="1" dirty="0" err="1">
                <a:solidFill>
                  <a:schemeClr val="tx2"/>
                </a:solidFill>
              </a:rPr>
              <a:t>C|g</a:t>
            </a:r>
            <a:r>
              <a:rPr lang="en-US" i="1" dirty="0">
                <a:solidFill>
                  <a:schemeClr val="tx2"/>
                </a:solidFill>
              </a:rPr>
              <a:t>(x)|</a:t>
            </a:r>
          </a:p>
          <a:p>
            <a:pPr algn="just"/>
            <a:r>
              <a:rPr lang="en-US" dirty="0">
                <a:solidFill>
                  <a:schemeClr val="tx2"/>
                </a:solidFill>
              </a:rPr>
              <a:t>whenever </a:t>
            </a:r>
            <a:r>
              <a:rPr lang="en-US" i="1" dirty="0">
                <a:solidFill>
                  <a:schemeClr val="tx2"/>
                </a:solidFill>
              </a:rPr>
              <a:t>x &gt; k. [This is read as “f (x) is big-Omega of g(x).”]</a:t>
            </a:r>
            <a:endParaRPr lang="en-US" dirty="0">
              <a:solidFill>
                <a:schemeClr val="tx2"/>
              </a:solidFill>
            </a:endParaRPr>
          </a:p>
        </p:txBody>
      </p:sp>
      <p:sp>
        <p:nvSpPr>
          <p:cNvPr id="8196" name="Rectangle 5"/>
          <p:cNvSpPr>
            <a:spLocks noChangeArrowheads="1"/>
          </p:cNvSpPr>
          <p:nvPr/>
        </p:nvSpPr>
        <p:spPr bwMode="auto">
          <a:xfrm>
            <a:off x="2540000" y="381001"/>
            <a:ext cx="6096000" cy="646113"/>
          </a:xfrm>
          <a:prstGeom prst="rect">
            <a:avLst/>
          </a:prstGeom>
          <a:solidFill>
            <a:srgbClr val="FFFF00"/>
          </a:solidFill>
          <a:ln w="9525">
            <a:noFill/>
            <a:miter lim="800000"/>
            <a:headEnd/>
            <a:tailEnd/>
          </a:ln>
        </p:spPr>
        <p:txBody>
          <a:bodyPr>
            <a:spAutoFit/>
          </a:bodyPr>
          <a:lstStyle/>
          <a:p>
            <a:pPr algn="ctr"/>
            <a:r>
              <a:rPr lang="en-US" sz="3600" b="1" dirty="0">
                <a:solidFill>
                  <a:schemeClr val="tx2"/>
                </a:solidFill>
              </a:rPr>
              <a:t>Big-Omega Notation</a:t>
            </a:r>
            <a:endParaRPr lang="en-US" sz="3600" dirty="0">
              <a:solidFill>
                <a:schemeClr val="tx2"/>
              </a:solidFill>
            </a:endParaRPr>
          </a:p>
        </p:txBody>
      </p:sp>
      <p:sp>
        <p:nvSpPr>
          <p:cNvPr id="5" name="TextBox 4"/>
          <p:cNvSpPr txBox="1">
            <a:spLocks noChangeArrowheads="1"/>
          </p:cNvSpPr>
          <p:nvPr/>
        </p:nvSpPr>
        <p:spPr bwMode="auto">
          <a:xfrm>
            <a:off x="740229" y="2954383"/>
            <a:ext cx="10871200" cy="923330"/>
          </a:xfrm>
          <a:prstGeom prst="rect">
            <a:avLst/>
          </a:prstGeom>
          <a:noFill/>
          <a:ln w="9525">
            <a:noFill/>
            <a:miter lim="800000"/>
            <a:headEnd/>
            <a:tailEnd/>
          </a:ln>
        </p:spPr>
        <p:txBody>
          <a:bodyPr>
            <a:spAutoFit/>
          </a:bodyPr>
          <a:lstStyle/>
          <a:p>
            <a:r>
              <a:rPr lang="en-US" b="1" dirty="0">
                <a:solidFill>
                  <a:schemeClr val="tx2"/>
                </a:solidFill>
              </a:rPr>
              <a:t>EXAMPLE 6</a:t>
            </a:r>
          </a:p>
          <a:p>
            <a:r>
              <a:rPr lang="en-US" dirty="0">
                <a:solidFill>
                  <a:schemeClr val="tx2"/>
                </a:solidFill>
              </a:rPr>
              <a:t>The function </a:t>
            </a:r>
            <a:r>
              <a:rPr lang="en-US" i="1" dirty="0">
                <a:solidFill>
                  <a:schemeClr val="tx2"/>
                </a:solidFill>
              </a:rPr>
              <a:t>f (x) = 8x</a:t>
            </a:r>
            <a:r>
              <a:rPr lang="en-US" i="1" baseline="30000" dirty="0">
                <a:solidFill>
                  <a:schemeClr val="tx2"/>
                </a:solidFill>
              </a:rPr>
              <a:t>3 </a:t>
            </a:r>
            <a:r>
              <a:rPr lang="en-US" i="1" dirty="0">
                <a:solidFill>
                  <a:schemeClr val="tx2"/>
                </a:solidFill>
              </a:rPr>
              <a:t>+ 5x</a:t>
            </a:r>
            <a:r>
              <a:rPr lang="en-US" i="1" baseline="30000" dirty="0">
                <a:solidFill>
                  <a:schemeClr val="tx2"/>
                </a:solidFill>
              </a:rPr>
              <a:t>2</a:t>
            </a:r>
            <a:r>
              <a:rPr lang="en-US" i="1" dirty="0">
                <a:solidFill>
                  <a:schemeClr val="tx2"/>
                </a:solidFill>
              </a:rPr>
              <a:t> + 7 is </a:t>
            </a:r>
            <a:r>
              <a:rPr lang="el-GR" i="1" dirty="0">
                <a:solidFill>
                  <a:schemeClr val="tx2"/>
                </a:solidFill>
              </a:rPr>
              <a:t>Ω</a:t>
            </a:r>
            <a:r>
              <a:rPr lang="en-US" i="1" dirty="0">
                <a:solidFill>
                  <a:schemeClr val="tx2"/>
                </a:solidFill>
              </a:rPr>
              <a:t>(g(x)), </a:t>
            </a:r>
            <a:r>
              <a:rPr lang="en-US" dirty="0">
                <a:solidFill>
                  <a:schemeClr val="tx2"/>
                </a:solidFill>
              </a:rPr>
              <a:t>where</a:t>
            </a:r>
            <a:r>
              <a:rPr lang="en-US" i="1" dirty="0">
                <a:solidFill>
                  <a:schemeClr val="tx2"/>
                </a:solidFill>
              </a:rPr>
              <a:t> g(x) </a:t>
            </a:r>
            <a:r>
              <a:rPr lang="en-US" dirty="0">
                <a:solidFill>
                  <a:schemeClr val="tx2"/>
                </a:solidFill>
              </a:rPr>
              <a:t>is the function</a:t>
            </a:r>
            <a:r>
              <a:rPr lang="en-US" i="1" dirty="0">
                <a:solidFill>
                  <a:schemeClr val="tx2"/>
                </a:solidFill>
              </a:rPr>
              <a:t> g(x) = x3. </a:t>
            </a:r>
            <a:r>
              <a:rPr lang="en-US" dirty="0">
                <a:solidFill>
                  <a:schemeClr val="tx2"/>
                </a:solidFill>
              </a:rPr>
              <a:t>This is easy to see because </a:t>
            </a:r>
            <a:r>
              <a:rPr lang="en-US" i="1" dirty="0">
                <a:solidFill>
                  <a:schemeClr val="tx2"/>
                </a:solidFill>
              </a:rPr>
              <a:t>f (x) = 8x</a:t>
            </a:r>
            <a:r>
              <a:rPr lang="en-US" i="1" baseline="30000" dirty="0">
                <a:solidFill>
                  <a:schemeClr val="tx2"/>
                </a:solidFill>
              </a:rPr>
              <a:t>3</a:t>
            </a:r>
            <a:r>
              <a:rPr lang="en-US" i="1" dirty="0">
                <a:solidFill>
                  <a:schemeClr val="tx2"/>
                </a:solidFill>
              </a:rPr>
              <a:t> + 5x</a:t>
            </a:r>
            <a:r>
              <a:rPr lang="en-US" i="1" baseline="30000" dirty="0">
                <a:solidFill>
                  <a:schemeClr val="tx2"/>
                </a:solidFill>
              </a:rPr>
              <a:t>2</a:t>
            </a:r>
            <a:r>
              <a:rPr lang="en-US" i="1" dirty="0">
                <a:solidFill>
                  <a:schemeClr val="tx2"/>
                </a:solidFill>
              </a:rPr>
              <a:t> + 7 ≥ 8x</a:t>
            </a:r>
            <a:r>
              <a:rPr lang="en-US" i="1" baseline="30000" dirty="0">
                <a:solidFill>
                  <a:schemeClr val="tx2"/>
                </a:solidFill>
              </a:rPr>
              <a:t>3</a:t>
            </a:r>
            <a:r>
              <a:rPr lang="en-US" i="1" dirty="0">
                <a:solidFill>
                  <a:schemeClr val="tx2"/>
                </a:solidFill>
              </a:rPr>
              <a:t> </a:t>
            </a:r>
            <a:r>
              <a:rPr lang="en-US" dirty="0">
                <a:solidFill>
                  <a:schemeClr val="tx2"/>
                </a:solidFill>
              </a:rPr>
              <a:t>for all positive real numbers </a:t>
            </a:r>
            <a:r>
              <a:rPr lang="en-US" i="1" dirty="0">
                <a:solidFill>
                  <a:schemeClr val="tx2"/>
                </a:solidFill>
              </a:rPr>
              <a:t>x.</a:t>
            </a:r>
            <a:endParaRPr lang="en-US" dirty="0">
              <a:solidFill>
                <a:schemeClr val="tx2"/>
              </a:solidFill>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3"/>
          <p:cNvSpPr>
            <a:spLocks noGrp="1"/>
          </p:cNvSpPr>
          <p:nvPr>
            <p:ph type="sldNum" sz="quarter" idx="12"/>
          </p:nvPr>
        </p:nvSpPr>
        <p:spPr>
          <a:prstGeom prst="rect">
            <a:avLst/>
          </a:prstGeom>
          <a:noFill/>
        </p:spPr>
        <p:txBody>
          <a:bodyPr/>
          <a:lstStyle/>
          <a:p>
            <a:fld id="{7D329928-E655-40EF-9790-6CB4020DBE19}" type="slidenum">
              <a:rPr lang="en-US" smtClean="0"/>
              <a:pPr/>
              <a:t>89</a:t>
            </a:fld>
            <a:endParaRPr lang="en-US" smtClean="0"/>
          </a:p>
        </p:txBody>
      </p:sp>
      <p:sp>
        <p:nvSpPr>
          <p:cNvPr id="1028" name="TextBox 4"/>
          <p:cNvSpPr txBox="1">
            <a:spLocks noChangeArrowheads="1"/>
          </p:cNvSpPr>
          <p:nvPr/>
        </p:nvSpPr>
        <p:spPr bwMode="auto">
          <a:xfrm>
            <a:off x="508000" y="990601"/>
            <a:ext cx="11379200" cy="923330"/>
          </a:xfrm>
          <a:prstGeom prst="rect">
            <a:avLst/>
          </a:prstGeom>
          <a:solidFill>
            <a:srgbClr val="FFFF00"/>
          </a:solidFill>
          <a:ln w="9525">
            <a:noFill/>
            <a:miter lim="800000"/>
            <a:headEnd/>
            <a:tailEnd/>
          </a:ln>
        </p:spPr>
        <p:txBody>
          <a:bodyPr>
            <a:spAutoFit/>
          </a:bodyPr>
          <a:lstStyle/>
          <a:p>
            <a:pPr algn="just"/>
            <a:r>
              <a:rPr lang="en-US" dirty="0">
                <a:solidFill>
                  <a:schemeClr val="tx2"/>
                </a:solidFill>
              </a:rPr>
              <a:t>A </a:t>
            </a:r>
            <a:r>
              <a:rPr lang="en-US" b="1" dirty="0">
                <a:solidFill>
                  <a:schemeClr val="tx2"/>
                </a:solidFill>
              </a:rPr>
              <a:t>graph</a:t>
            </a:r>
            <a:r>
              <a:rPr lang="en-US" dirty="0">
                <a:solidFill>
                  <a:schemeClr val="tx2"/>
                </a:solidFill>
              </a:rPr>
              <a:t> </a:t>
            </a:r>
            <a:r>
              <a:rPr lang="en-US" i="1" dirty="0">
                <a:solidFill>
                  <a:schemeClr val="tx2"/>
                </a:solidFill>
              </a:rPr>
              <a:t>G = (V ,E) </a:t>
            </a:r>
            <a:r>
              <a:rPr lang="en-US" dirty="0">
                <a:solidFill>
                  <a:schemeClr val="tx2"/>
                </a:solidFill>
              </a:rPr>
              <a:t>consists of </a:t>
            </a:r>
            <a:r>
              <a:rPr lang="en-US" i="1" dirty="0">
                <a:solidFill>
                  <a:schemeClr val="tx2"/>
                </a:solidFill>
              </a:rPr>
              <a:t>V</a:t>
            </a:r>
            <a:r>
              <a:rPr lang="en-US" dirty="0">
                <a:solidFill>
                  <a:schemeClr val="tx2"/>
                </a:solidFill>
              </a:rPr>
              <a:t> , a nonempty set of vertices (or nodes) and </a:t>
            </a:r>
            <a:r>
              <a:rPr lang="en-US" i="1" dirty="0">
                <a:solidFill>
                  <a:schemeClr val="tx2"/>
                </a:solidFill>
              </a:rPr>
              <a:t>E</a:t>
            </a:r>
            <a:r>
              <a:rPr lang="en-US" dirty="0">
                <a:solidFill>
                  <a:schemeClr val="tx2"/>
                </a:solidFill>
              </a:rPr>
              <a:t>, a set of edges. Each edge has either one or two vertices associated with it, called its endpoints. An edge is said to connect its endpoints.</a:t>
            </a:r>
          </a:p>
        </p:txBody>
      </p:sp>
      <p:sp>
        <p:nvSpPr>
          <p:cNvPr id="1029" name="TextBox 7"/>
          <p:cNvSpPr txBox="1">
            <a:spLocks noChangeArrowheads="1"/>
          </p:cNvSpPr>
          <p:nvPr/>
        </p:nvSpPr>
        <p:spPr bwMode="auto">
          <a:xfrm>
            <a:off x="3653246" y="165464"/>
            <a:ext cx="4572000" cy="646331"/>
          </a:xfrm>
          <a:prstGeom prst="rect">
            <a:avLst/>
          </a:prstGeom>
          <a:solidFill>
            <a:srgbClr val="FFC000"/>
          </a:solidFill>
          <a:ln w="9525">
            <a:noFill/>
            <a:miter lim="800000"/>
            <a:headEnd/>
            <a:tailEnd/>
          </a:ln>
        </p:spPr>
        <p:txBody>
          <a:bodyPr>
            <a:spAutoFit/>
          </a:bodyPr>
          <a:lstStyle/>
          <a:p>
            <a:pPr algn="ctr"/>
            <a:r>
              <a:rPr lang="en-US" sz="3600" b="1" dirty="0" smtClean="0">
                <a:solidFill>
                  <a:schemeClr val="tx2"/>
                </a:solidFill>
              </a:rPr>
              <a:t>GRAPH</a:t>
            </a:r>
          </a:p>
        </p:txBody>
      </p:sp>
      <p:graphicFrame>
        <p:nvGraphicFramePr>
          <p:cNvPr id="1026" name="Object 8"/>
          <p:cNvGraphicFramePr>
            <a:graphicFrameLocks noChangeAspect="1"/>
          </p:cNvGraphicFramePr>
          <p:nvPr/>
        </p:nvGraphicFramePr>
        <p:xfrm>
          <a:off x="3454400" y="2590802"/>
          <a:ext cx="2698206" cy="1632174"/>
        </p:xfrm>
        <a:graphic>
          <a:graphicData uri="http://schemas.openxmlformats.org/presentationml/2006/ole">
            <p:oleObj spid="_x0000_s39938" name="Bitmap Image" r:id="rId3" imgW="1724266" imgH="1390844" progId="PBrush">
              <p:embed/>
            </p:oleObj>
          </a:graphicData>
        </a:graphic>
      </p:graphicFrame>
      <p:sp>
        <p:nvSpPr>
          <p:cNvPr id="1030" name="Text Box 9"/>
          <p:cNvSpPr txBox="1">
            <a:spLocks noChangeArrowheads="1"/>
          </p:cNvSpPr>
          <p:nvPr/>
        </p:nvSpPr>
        <p:spPr bwMode="auto">
          <a:xfrm>
            <a:off x="406400" y="5029200"/>
            <a:ext cx="11480800" cy="646331"/>
          </a:xfrm>
          <a:prstGeom prst="rect">
            <a:avLst/>
          </a:prstGeom>
          <a:noFill/>
          <a:ln w="9525">
            <a:noFill/>
            <a:miter lim="800000"/>
            <a:headEnd/>
            <a:tailEnd/>
          </a:ln>
        </p:spPr>
        <p:txBody>
          <a:bodyPr>
            <a:spAutoFit/>
          </a:bodyPr>
          <a:lstStyle/>
          <a:p>
            <a:r>
              <a:rPr lang="en-US" dirty="0">
                <a:solidFill>
                  <a:schemeClr val="tx2"/>
                </a:solidFill>
              </a:rPr>
              <a:t>(</a:t>
            </a:r>
            <a:r>
              <a:rPr lang="en-US" dirty="0" err="1">
                <a:solidFill>
                  <a:schemeClr val="tx2"/>
                </a:solidFill>
              </a:rPr>
              <a:t>i</a:t>
            </a:r>
            <a:r>
              <a:rPr lang="en-US" dirty="0">
                <a:solidFill>
                  <a:schemeClr val="tx2"/>
                </a:solidFill>
              </a:rPr>
              <a:t>) </a:t>
            </a:r>
            <a:r>
              <a:rPr lang="en-US" i="1" dirty="0">
                <a:solidFill>
                  <a:schemeClr val="tx2"/>
                </a:solidFill>
              </a:rPr>
              <a:t>V </a:t>
            </a:r>
            <a:r>
              <a:rPr lang="en-US" dirty="0">
                <a:solidFill>
                  <a:schemeClr val="tx2"/>
                </a:solidFill>
              </a:rPr>
              <a:t>consists of vertices </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a:t>
            </a:r>
            <a:r>
              <a:rPr lang="en-US" dirty="0">
                <a:solidFill>
                  <a:schemeClr val="tx2"/>
                </a:solidFill>
              </a:rPr>
              <a:t>, </a:t>
            </a:r>
            <a:r>
              <a:rPr lang="en-US" i="1" dirty="0">
                <a:solidFill>
                  <a:schemeClr val="tx2"/>
                </a:solidFill>
              </a:rPr>
              <a:t>D</a:t>
            </a:r>
            <a:r>
              <a:rPr lang="en-US" dirty="0">
                <a:solidFill>
                  <a:schemeClr val="tx2"/>
                </a:solidFill>
              </a:rPr>
              <a:t>. Therefore V={</a:t>
            </a:r>
            <a:r>
              <a:rPr lang="en-US" i="1" dirty="0">
                <a:solidFill>
                  <a:schemeClr val="tx2"/>
                </a:solidFill>
              </a:rPr>
              <a:t>A</a:t>
            </a:r>
            <a:r>
              <a:rPr lang="en-US" dirty="0">
                <a:solidFill>
                  <a:schemeClr val="tx2"/>
                </a:solidFill>
              </a:rPr>
              <a:t>, </a:t>
            </a:r>
            <a:r>
              <a:rPr lang="en-US" i="1" dirty="0">
                <a:solidFill>
                  <a:schemeClr val="tx2"/>
                </a:solidFill>
              </a:rPr>
              <a:t>B</a:t>
            </a:r>
            <a:r>
              <a:rPr lang="en-US" dirty="0">
                <a:solidFill>
                  <a:schemeClr val="tx2"/>
                </a:solidFill>
              </a:rPr>
              <a:t>, </a:t>
            </a:r>
            <a:r>
              <a:rPr lang="en-US" i="1" dirty="0">
                <a:solidFill>
                  <a:schemeClr val="tx2"/>
                </a:solidFill>
              </a:rPr>
              <a:t>C</a:t>
            </a:r>
            <a:r>
              <a:rPr lang="en-US" dirty="0">
                <a:solidFill>
                  <a:schemeClr val="tx2"/>
                </a:solidFill>
              </a:rPr>
              <a:t>, </a:t>
            </a:r>
            <a:r>
              <a:rPr lang="en-US" i="1" dirty="0">
                <a:solidFill>
                  <a:schemeClr val="tx2"/>
                </a:solidFill>
              </a:rPr>
              <a:t>D</a:t>
            </a:r>
            <a:r>
              <a:rPr lang="en-US" dirty="0">
                <a:solidFill>
                  <a:schemeClr val="tx2"/>
                </a:solidFill>
              </a:rPr>
              <a:t>}</a:t>
            </a:r>
          </a:p>
          <a:p>
            <a:r>
              <a:rPr lang="en-US" dirty="0">
                <a:solidFill>
                  <a:schemeClr val="tx2"/>
                </a:solidFill>
              </a:rPr>
              <a:t>(ii) </a:t>
            </a:r>
            <a:r>
              <a:rPr lang="en-US" i="1" dirty="0">
                <a:solidFill>
                  <a:schemeClr val="tx2"/>
                </a:solidFill>
              </a:rPr>
              <a:t>E </a:t>
            </a:r>
            <a:r>
              <a:rPr lang="en-US" dirty="0">
                <a:solidFill>
                  <a:schemeClr val="tx2"/>
                </a:solidFill>
              </a:rPr>
              <a:t>consists of edges </a:t>
            </a:r>
            <a:r>
              <a:rPr lang="en-US" i="1" dirty="0">
                <a:solidFill>
                  <a:schemeClr val="tx2"/>
                </a:solidFill>
              </a:rPr>
              <a:t>e</a:t>
            </a:r>
            <a:r>
              <a:rPr lang="en-US" baseline="-25000" dirty="0">
                <a:solidFill>
                  <a:schemeClr val="tx2"/>
                </a:solidFill>
              </a:rPr>
              <a:t>1</a:t>
            </a:r>
            <a:r>
              <a:rPr lang="en-US" dirty="0">
                <a:solidFill>
                  <a:schemeClr val="tx2"/>
                </a:solidFill>
              </a:rPr>
              <a:t> = {</a:t>
            </a:r>
            <a:r>
              <a:rPr lang="en-US" i="1" dirty="0">
                <a:solidFill>
                  <a:schemeClr val="tx2"/>
                </a:solidFill>
              </a:rPr>
              <a:t>A,B</a:t>
            </a:r>
            <a:r>
              <a:rPr lang="en-US" dirty="0">
                <a:solidFill>
                  <a:schemeClr val="tx2"/>
                </a:solidFill>
              </a:rPr>
              <a:t>}, </a:t>
            </a:r>
            <a:r>
              <a:rPr lang="en-US" i="1" dirty="0">
                <a:solidFill>
                  <a:schemeClr val="tx2"/>
                </a:solidFill>
              </a:rPr>
              <a:t>e</a:t>
            </a:r>
            <a:r>
              <a:rPr lang="en-US" baseline="-25000" dirty="0">
                <a:solidFill>
                  <a:schemeClr val="tx2"/>
                </a:solidFill>
              </a:rPr>
              <a:t>2</a:t>
            </a:r>
            <a:r>
              <a:rPr lang="en-US" dirty="0">
                <a:solidFill>
                  <a:schemeClr val="tx2"/>
                </a:solidFill>
              </a:rPr>
              <a:t> = {</a:t>
            </a:r>
            <a:r>
              <a:rPr lang="en-US" i="1" dirty="0">
                <a:solidFill>
                  <a:schemeClr val="tx2"/>
                </a:solidFill>
              </a:rPr>
              <a:t>B,C</a:t>
            </a:r>
            <a:r>
              <a:rPr lang="en-US" dirty="0">
                <a:solidFill>
                  <a:schemeClr val="tx2"/>
                </a:solidFill>
              </a:rPr>
              <a:t>}, </a:t>
            </a:r>
            <a:r>
              <a:rPr lang="en-US" i="1" dirty="0">
                <a:solidFill>
                  <a:schemeClr val="tx2"/>
                </a:solidFill>
              </a:rPr>
              <a:t>e</a:t>
            </a:r>
            <a:r>
              <a:rPr lang="en-US" baseline="-25000" dirty="0">
                <a:solidFill>
                  <a:schemeClr val="tx2"/>
                </a:solidFill>
              </a:rPr>
              <a:t>3</a:t>
            </a:r>
            <a:r>
              <a:rPr lang="en-US" dirty="0">
                <a:solidFill>
                  <a:schemeClr val="tx2"/>
                </a:solidFill>
              </a:rPr>
              <a:t> = {</a:t>
            </a:r>
            <a:r>
              <a:rPr lang="en-US" i="1" dirty="0">
                <a:solidFill>
                  <a:schemeClr val="tx2"/>
                </a:solidFill>
              </a:rPr>
              <a:t>C,D</a:t>
            </a:r>
            <a:r>
              <a:rPr lang="en-US" dirty="0">
                <a:solidFill>
                  <a:schemeClr val="tx2"/>
                </a:solidFill>
              </a:rPr>
              <a:t>}, </a:t>
            </a:r>
            <a:r>
              <a:rPr lang="en-US" i="1" dirty="0">
                <a:solidFill>
                  <a:schemeClr val="tx2"/>
                </a:solidFill>
              </a:rPr>
              <a:t>e</a:t>
            </a:r>
            <a:r>
              <a:rPr lang="en-US" baseline="-25000" dirty="0">
                <a:solidFill>
                  <a:schemeClr val="tx2"/>
                </a:solidFill>
              </a:rPr>
              <a:t>4</a:t>
            </a:r>
            <a:r>
              <a:rPr lang="en-US" dirty="0">
                <a:solidFill>
                  <a:schemeClr val="tx2"/>
                </a:solidFill>
              </a:rPr>
              <a:t> = {</a:t>
            </a:r>
            <a:r>
              <a:rPr lang="en-US" i="1" dirty="0">
                <a:solidFill>
                  <a:schemeClr val="tx2"/>
                </a:solidFill>
              </a:rPr>
              <a:t>A,C</a:t>
            </a:r>
            <a:r>
              <a:rPr lang="en-US" dirty="0">
                <a:solidFill>
                  <a:schemeClr val="tx2"/>
                </a:solidFill>
              </a:rPr>
              <a:t>}, </a:t>
            </a:r>
            <a:r>
              <a:rPr lang="en-US" i="1" dirty="0">
                <a:solidFill>
                  <a:schemeClr val="tx2"/>
                </a:solidFill>
              </a:rPr>
              <a:t>e</a:t>
            </a:r>
            <a:r>
              <a:rPr lang="en-US" baseline="-25000" dirty="0">
                <a:solidFill>
                  <a:schemeClr val="tx2"/>
                </a:solidFill>
              </a:rPr>
              <a:t>5</a:t>
            </a:r>
            <a:r>
              <a:rPr lang="en-US" dirty="0">
                <a:solidFill>
                  <a:schemeClr val="tx2"/>
                </a:solidFill>
              </a:rPr>
              <a:t> = {</a:t>
            </a:r>
            <a:r>
              <a:rPr lang="en-US" i="1" dirty="0">
                <a:solidFill>
                  <a:schemeClr val="tx2"/>
                </a:solidFill>
              </a:rPr>
              <a:t>B,D</a:t>
            </a:r>
            <a:r>
              <a:rPr lang="en-US" dirty="0">
                <a:solidFill>
                  <a:schemeClr val="tx2"/>
                </a:solidFill>
              </a:rPr>
              <a:t>}.</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200" y="533400"/>
            <a:ext cx="11480800" cy="369332"/>
          </a:xfrm>
          <a:prstGeom prst="rect">
            <a:avLst/>
          </a:prstGeom>
          <a:solidFill>
            <a:srgbClr val="CCFFFF"/>
          </a:solidFill>
        </p:spPr>
        <p:txBody>
          <a:bodyPr wrap="square" rtlCol="0">
            <a:spAutoFit/>
          </a:bodyPr>
          <a:lstStyle/>
          <a:p>
            <a:r>
              <a:rPr lang="en-GB" dirty="0" smtClean="0">
                <a:solidFill>
                  <a:schemeClr val="tx2"/>
                </a:solidFill>
                <a:latin typeface="Times New Roman" pitchFamily="18" charset="0"/>
                <a:cs typeface="Times New Roman" pitchFamily="18" charset="0"/>
              </a:rPr>
              <a:t>Let </a:t>
            </a:r>
            <a:r>
              <a:rPr lang="en-GB" i="1" dirty="0" smtClean="0">
                <a:solidFill>
                  <a:schemeClr val="tx2"/>
                </a:solidFill>
                <a:latin typeface="Times New Roman" pitchFamily="18" charset="0"/>
                <a:cs typeface="Times New Roman" pitchFamily="18" charset="0"/>
              </a:rPr>
              <a:t>A</a:t>
            </a:r>
            <a:r>
              <a:rPr lang="en-GB" dirty="0" smtClean="0">
                <a:solidFill>
                  <a:schemeClr val="tx2"/>
                </a:solidFill>
                <a:latin typeface="Times New Roman" pitchFamily="18" charset="0"/>
                <a:cs typeface="Times New Roman" pitchFamily="18" charset="0"/>
              </a:rPr>
              <a:t> = {1, 3, 5, 7, 9} and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 {2, 4, 6, 8, 10}. Because </a:t>
            </a:r>
            <a:r>
              <a:rPr lang="en-GB" i="1" dirty="0" smtClean="0">
                <a:solidFill>
                  <a:schemeClr val="tx2"/>
                </a:solidFill>
                <a:latin typeface="Times New Roman" pitchFamily="18" charset="0"/>
                <a:cs typeface="Times New Roman" pitchFamily="18" charset="0"/>
              </a:rPr>
              <a:t>A ∩ B = ∅, A </a:t>
            </a:r>
            <a:r>
              <a:rPr lang="en-GB" dirty="0" smtClean="0">
                <a:solidFill>
                  <a:schemeClr val="tx2"/>
                </a:solidFill>
                <a:latin typeface="Times New Roman" pitchFamily="18" charset="0"/>
                <a:cs typeface="Times New Roman" pitchFamily="18" charset="0"/>
              </a:rPr>
              <a:t>and </a:t>
            </a:r>
            <a:r>
              <a:rPr lang="en-GB" i="1" dirty="0" smtClean="0">
                <a:solidFill>
                  <a:schemeClr val="tx2"/>
                </a:solidFill>
                <a:latin typeface="Times New Roman" pitchFamily="18" charset="0"/>
                <a:cs typeface="Times New Roman" pitchFamily="18" charset="0"/>
              </a:rPr>
              <a:t>B</a:t>
            </a:r>
            <a:r>
              <a:rPr lang="en-GB" dirty="0" smtClean="0">
                <a:solidFill>
                  <a:schemeClr val="tx2"/>
                </a:solidFill>
                <a:latin typeface="Times New Roman" pitchFamily="18" charset="0"/>
                <a:cs typeface="Times New Roman" pitchFamily="18" charset="0"/>
              </a:rPr>
              <a:t> are disjoint.</a:t>
            </a:r>
            <a:endParaRPr lang="en-GB" dirty="0">
              <a:solidFill>
                <a:schemeClr val="tx2"/>
              </a:solidFill>
              <a:latin typeface="Times New Roman" pitchFamily="18" charset="0"/>
              <a:cs typeface="Times New Roman" pitchFamily="18" charset="0"/>
            </a:endParaRPr>
          </a:p>
        </p:txBody>
      </p:sp>
      <p:sp>
        <p:nvSpPr>
          <p:cNvPr id="5" name="TextBox 4"/>
          <p:cNvSpPr txBox="1"/>
          <p:nvPr/>
        </p:nvSpPr>
        <p:spPr>
          <a:xfrm>
            <a:off x="0" y="1143000"/>
            <a:ext cx="11988800" cy="2308324"/>
          </a:xfrm>
          <a:prstGeom prst="rect">
            <a:avLst/>
          </a:prstGeom>
          <a:solidFill>
            <a:srgbClr val="FFCCFF"/>
          </a:solidFill>
        </p:spPr>
        <p:txBody>
          <a:bodyPr wrap="square" rtlCol="0">
            <a:spAutoFit/>
          </a:bodyPr>
          <a:lstStyle/>
          <a:p>
            <a:r>
              <a:rPr lang="en-GB" sz="2400" dirty="0" smtClean="0">
                <a:solidFill>
                  <a:schemeClr val="tx2"/>
                </a:solidFill>
                <a:latin typeface="Times New Roman" pitchFamily="18" charset="0"/>
                <a:cs typeface="Times New Roman" pitchFamily="18" charset="0"/>
              </a:rPr>
              <a:t>Let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and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be sets. The difference of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and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denoted by </a:t>
            </a:r>
            <a:r>
              <a:rPr lang="en-GB" sz="2400" i="1" dirty="0" smtClean="0">
                <a:solidFill>
                  <a:schemeClr val="tx2"/>
                </a:solidFill>
                <a:latin typeface="Times New Roman" pitchFamily="18" charset="0"/>
                <a:cs typeface="Times New Roman" pitchFamily="18" charset="0"/>
              </a:rPr>
              <a:t>A − B</a:t>
            </a:r>
            <a:r>
              <a:rPr lang="en-GB" sz="2400" dirty="0" smtClean="0">
                <a:solidFill>
                  <a:schemeClr val="tx2"/>
                </a:solidFill>
                <a:latin typeface="Times New Roman" pitchFamily="18" charset="0"/>
                <a:cs typeface="Times New Roman" pitchFamily="18" charset="0"/>
              </a:rPr>
              <a:t>, is the set containing those elements that are in A but not in B. The difference of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and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is also called the complement of </a:t>
            </a:r>
            <a:r>
              <a:rPr lang="en-GB" sz="2400" i="1" dirty="0" smtClean="0">
                <a:solidFill>
                  <a:schemeClr val="tx2"/>
                </a:solidFill>
                <a:latin typeface="Times New Roman" pitchFamily="18" charset="0"/>
                <a:cs typeface="Times New Roman" pitchFamily="18" charset="0"/>
              </a:rPr>
              <a:t>B</a:t>
            </a:r>
            <a:r>
              <a:rPr lang="en-GB" sz="2400" dirty="0" smtClean="0">
                <a:solidFill>
                  <a:schemeClr val="tx2"/>
                </a:solidFill>
                <a:latin typeface="Times New Roman" pitchFamily="18" charset="0"/>
                <a:cs typeface="Times New Roman" pitchFamily="18" charset="0"/>
              </a:rPr>
              <a:t> with respect to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a:t>
            </a:r>
          </a:p>
          <a:p>
            <a:endParaRPr lang="en-GB" sz="2400" dirty="0" smtClean="0">
              <a:solidFill>
                <a:schemeClr val="tx2"/>
              </a:solidFill>
              <a:latin typeface="Times New Roman" pitchFamily="18" charset="0"/>
              <a:cs typeface="Times New Roman" pitchFamily="18" charset="0"/>
            </a:endParaRPr>
          </a:p>
          <a:p>
            <a:r>
              <a:rPr lang="en-GB" sz="2400" dirty="0" smtClean="0">
                <a:solidFill>
                  <a:schemeClr val="tx2"/>
                </a:solidFill>
                <a:latin typeface="Times New Roman" pitchFamily="18" charset="0"/>
                <a:cs typeface="Times New Roman" pitchFamily="18" charset="0"/>
              </a:rPr>
              <a:t>Let </a:t>
            </a:r>
            <a:r>
              <a:rPr lang="en-GB" sz="2400" i="1" dirty="0" smtClean="0">
                <a:solidFill>
                  <a:schemeClr val="tx2"/>
                </a:solidFill>
                <a:latin typeface="Times New Roman" pitchFamily="18" charset="0"/>
                <a:cs typeface="Times New Roman" pitchFamily="18" charset="0"/>
              </a:rPr>
              <a:t>U</a:t>
            </a:r>
            <a:r>
              <a:rPr lang="en-GB" sz="2400" dirty="0" smtClean="0">
                <a:solidFill>
                  <a:schemeClr val="tx2"/>
                </a:solidFill>
                <a:latin typeface="Times New Roman" pitchFamily="18" charset="0"/>
                <a:cs typeface="Times New Roman" pitchFamily="18" charset="0"/>
              </a:rPr>
              <a:t> be the universal set. The complement of the set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denoted by </a:t>
            </a:r>
            <a:r>
              <a:rPr lang="en-GB" sz="2400" i="1" dirty="0" smtClean="0">
                <a:solidFill>
                  <a:schemeClr val="tx2"/>
                </a:solidFill>
                <a:latin typeface="Times New Roman" pitchFamily="18" charset="0"/>
                <a:cs typeface="Times New Roman" pitchFamily="18" charset="0"/>
              </a:rPr>
              <a:t>A</a:t>
            </a:r>
            <a:r>
              <a:rPr lang="en-GB" sz="2400" i="1" baseline="30000" dirty="0" smtClean="0">
                <a:solidFill>
                  <a:schemeClr val="tx2"/>
                </a:solidFill>
                <a:latin typeface="Times New Roman" pitchFamily="18" charset="0"/>
                <a:cs typeface="Times New Roman" pitchFamily="18" charset="0"/>
              </a:rPr>
              <a:t>c</a:t>
            </a:r>
            <a:r>
              <a:rPr lang="en-GB" sz="2400" dirty="0" smtClean="0">
                <a:solidFill>
                  <a:schemeClr val="tx2"/>
                </a:solidFill>
                <a:latin typeface="Times New Roman" pitchFamily="18" charset="0"/>
                <a:cs typeface="Times New Roman" pitchFamily="18" charset="0"/>
              </a:rPr>
              <a:t>, is the complement of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with respect to </a:t>
            </a:r>
            <a:r>
              <a:rPr lang="en-GB" sz="2400" i="1" dirty="0" smtClean="0">
                <a:solidFill>
                  <a:schemeClr val="tx2"/>
                </a:solidFill>
                <a:latin typeface="Times New Roman" pitchFamily="18" charset="0"/>
                <a:cs typeface="Times New Roman" pitchFamily="18" charset="0"/>
              </a:rPr>
              <a:t>U</a:t>
            </a:r>
            <a:r>
              <a:rPr lang="en-GB" sz="2400" dirty="0" smtClean="0">
                <a:solidFill>
                  <a:schemeClr val="tx2"/>
                </a:solidFill>
                <a:latin typeface="Times New Roman" pitchFamily="18" charset="0"/>
                <a:cs typeface="Times New Roman" pitchFamily="18" charset="0"/>
              </a:rPr>
              <a:t>. Therefore, the complement of the set </a:t>
            </a:r>
            <a:r>
              <a:rPr lang="en-GB" sz="2400" i="1" dirty="0" smtClean="0">
                <a:solidFill>
                  <a:schemeClr val="tx2"/>
                </a:solidFill>
                <a:latin typeface="Times New Roman" pitchFamily="18" charset="0"/>
                <a:cs typeface="Times New Roman" pitchFamily="18" charset="0"/>
              </a:rPr>
              <a:t>A</a:t>
            </a:r>
            <a:r>
              <a:rPr lang="en-GB" sz="2400" dirty="0" smtClean="0">
                <a:solidFill>
                  <a:schemeClr val="tx2"/>
                </a:solidFill>
                <a:latin typeface="Times New Roman" pitchFamily="18" charset="0"/>
                <a:cs typeface="Times New Roman" pitchFamily="18" charset="0"/>
              </a:rPr>
              <a:t> is </a:t>
            </a:r>
            <a:r>
              <a:rPr lang="en-GB" sz="2400" i="1" dirty="0" smtClean="0">
                <a:solidFill>
                  <a:schemeClr val="tx2"/>
                </a:solidFill>
                <a:latin typeface="Times New Roman" pitchFamily="18" charset="0"/>
                <a:cs typeface="Times New Roman" pitchFamily="18" charset="0"/>
              </a:rPr>
              <a:t>U − A</a:t>
            </a:r>
            <a:r>
              <a:rPr lang="en-GB" sz="2400" dirty="0" smtClean="0">
                <a:solidFill>
                  <a:schemeClr val="tx2"/>
                </a:solidFill>
                <a:latin typeface="Times New Roman" pitchFamily="18" charset="0"/>
                <a:cs typeface="Times New Roman" pitchFamily="18" charset="0"/>
              </a:rPr>
              <a:t>.</a:t>
            </a:r>
            <a:endParaRPr lang="en-GB" sz="2400" dirty="0">
              <a:solidFill>
                <a:schemeClr val="tx2"/>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508000" y="3548744"/>
            <a:ext cx="10668000" cy="2219325"/>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5"/>
          <p:cNvSpPr txBox="1">
            <a:spLocks noChangeArrowheads="1"/>
          </p:cNvSpPr>
          <p:nvPr/>
        </p:nvSpPr>
        <p:spPr bwMode="auto">
          <a:xfrm>
            <a:off x="312057" y="326571"/>
            <a:ext cx="11480800" cy="5078313"/>
          </a:xfrm>
          <a:prstGeom prst="rect">
            <a:avLst/>
          </a:prstGeom>
          <a:solidFill>
            <a:srgbClr val="FFFF00"/>
          </a:solidFill>
          <a:ln w="9525">
            <a:noFill/>
            <a:miter lim="800000"/>
            <a:headEnd/>
            <a:tailEnd/>
          </a:ln>
        </p:spPr>
        <p:txBody>
          <a:bodyPr wrap="square">
            <a:spAutoFit/>
          </a:bodyPr>
          <a:lstStyle/>
          <a:p>
            <a:pPr algn="just"/>
            <a:r>
              <a:rPr lang="en-US" dirty="0">
                <a:solidFill>
                  <a:schemeClr val="tx2"/>
                </a:solidFill>
              </a:rPr>
              <a:t>A graph in which each edge connects two different vertices and where no two edges connect the same pair of vertices is called a </a:t>
            </a:r>
            <a:r>
              <a:rPr lang="en-US" b="1" dirty="0">
                <a:solidFill>
                  <a:schemeClr val="tx2"/>
                </a:solidFill>
              </a:rPr>
              <a:t>simple graph</a:t>
            </a:r>
            <a:r>
              <a:rPr lang="en-US" b="1" dirty="0" smtClean="0">
                <a:solidFill>
                  <a:schemeClr val="tx2"/>
                </a:solidFill>
              </a:rPr>
              <a:t>.</a:t>
            </a:r>
          </a:p>
          <a:p>
            <a:pPr algn="just"/>
            <a:endParaRPr lang="en-US" b="1" dirty="0" smtClean="0">
              <a:solidFill>
                <a:schemeClr val="tx2"/>
              </a:solidFill>
            </a:endParaRPr>
          </a:p>
          <a:p>
            <a:pPr algn="just"/>
            <a:r>
              <a:rPr lang="en-US" dirty="0" smtClean="0">
                <a:solidFill>
                  <a:schemeClr val="tx2"/>
                </a:solidFill>
              </a:rPr>
              <a:t>graphs that have more than one edge connecting the same pair of vertices. Graphs that may have multiple edges connecting the same vertices are called </a:t>
            </a:r>
            <a:r>
              <a:rPr lang="en-US" b="1" dirty="0" err="1" smtClean="0">
                <a:solidFill>
                  <a:schemeClr val="tx2"/>
                </a:solidFill>
              </a:rPr>
              <a:t>multigraphs</a:t>
            </a:r>
            <a:r>
              <a:rPr lang="en-US" dirty="0" smtClean="0">
                <a:solidFill>
                  <a:schemeClr val="tx2"/>
                </a:solidFill>
              </a:rPr>
              <a:t>.</a:t>
            </a:r>
          </a:p>
          <a:p>
            <a:pPr algn="just"/>
            <a:endParaRPr lang="en-US" dirty="0" smtClean="0">
              <a:solidFill>
                <a:schemeClr val="tx2"/>
              </a:solidFill>
            </a:endParaRPr>
          </a:p>
          <a:p>
            <a:pPr algn="just"/>
            <a:r>
              <a:rPr lang="en-US" dirty="0" smtClean="0">
                <a:solidFill>
                  <a:schemeClr val="tx2"/>
                </a:solidFill>
              </a:rPr>
              <a:t>Graphs that may include loops, and possibly multiple edges connecting the same pair of vertices or a vertex to itself, are sometimes called </a:t>
            </a:r>
            <a:r>
              <a:rPr lang="en-US" b="1" dirty="0" err="1" smtClean="0">
                <a:solidFill>
                  <a:schemeClr val="tx2"/>
                </a:solidFill>
              </a:rPr>
              <a:t>pseudographs</a:t>
            </a:r>
            <a:r>
              <a:rPr lang="en-US" b="1" dirty="0" smtClean="0">
                <a:solidFill>
                  <a:schemeClr val="tx2"/>
                </a:solidFill>
              </a:rPr>
              <a:t>.</a:t>
            </a:r>
          </a:p>
          <a:p>
            <a:pPr algn="just"/>
            <a:endParaRPr lang="en-US" dirty="0" smtClean="0">
              <a:solidFill>
                <a:schemeClr val="tx2"/>
              </a:solidFill>
            </a:endParaRPr>
          </a:p>
          <a:p>
            <a:pPr algn="just"/>
            <a:r>
              <a:rPr lang="en-US" dirty="0" smtClean="0">
                <a:solidFill>
                  <a:schemeClr val="tx2"/>
                </a:solidFill>
              </a:rPr>
              <a:t>A </a:t>
            </a:r>
            <a:r>
              <a:rPr lang="en-US" b="1" dirty="0" smtClean="0">
                <a:solidFill>
                  <a:schemeClr val="tx2"/>
                </a:solidFill>
              </a:rPr>
              <a:t>directed graph </a:t>
            </a:r>
            <a:r>
              <a:rPr lang="en-US" dirty="0" smtClean="0">
                <a:solidFill>
                  <a:schemeClr val="tx2"/>
                </a:solidFill>
              </a:rPr>
              <a:t>(or digraph) (V ,E) consists of a nonempty set of vertices V and a set of directed edges (or arcs) E. Each directed edge is associated with an ordered pair of vertices. The directed edge associated with the ordered pair (u, v) is said to start at u and end at v.</a:t>
            </a:r>
          </a:p>
          <a:p>
            <a:pPr algn="just"/>
            <a:endParaRPr lang="en-US" dirty="0" smtClean="0">
              <a:solidFill>
                <a:schemeClr val="tx2"/>
              </a:solidFill>
            </a:endParaRPr>
          </a:p>
          <a:p>
            <a:pPr algn="just"/>
            <a:r>
              <a:rPr lang="en-US" dirty="0" smtClean="0">
                <a:solidFill>
                  <a:schemeClr val="tx2"/>
                </a:solidFill>
              </a:rPr>
              <a:t>When a directed graph has no loops and has no multiple directed edges, it is called a </a:t>
            </a:r>
            <a:r>
              <a:rPr lang="en-US" b="1" dirty="0" smtClean="0">
                <a:solidFill>
                  <a:schemeClr val="tx2"/>
                </a:solidFill>
              </a:rPr>
              <a:t>simple directed graph.</a:t>
            </a:r>
            <a:endParaRPr lang="en-US" dirty="0" smtClean="0">
              <a:solidFill>
                <a:schemeClr val="tx2"/>
              </a:solidFill>
            </a:endParaRPr>
          </a:p>
          <a:p>
            <a:pPr algn="just"/>
            <a:endParaRPr lang="en-US" dirty="0" smtClean="0">
              <a:solidFill>
                <a:schemeClr val="tx2"/>
              </a:solidFill>
            </a:endParaRPr>
          </a:p>
          <a:p>
            <a:pPr algn="just"/>
            <a:r>
              <a:rPr lang="en-US" dirty="0" smtClean="0">
                <a:solidFill>
                  <a:schemeClr val="tx2"/>
                </a:solidFill>
              </a:rPr>
              <a:t>Directed graphs that may have </a:t>
            </a:r>
            <a:r>
              <a:rPr lang="en-US" b="1" dirty="0" smtClean="0">
                <a:solidFill>
                  <a:schemeClr val="tx2"/>
                </a:solidFill>
              </a:rPr>
              <a:t>multiple directed edges </a:t>
            </a:r>
            <a:r>
              <a:rPr lang="en-US" dirty="0" smtClean="0">
                <a:solidFill>
                  <a:schemeClr val="tx2"/>
                </a:solidFill>
              </a:rPr>
              <a:t>from a vertex to a second (possibly the same) vertex are used to model such networks. We called such graphs </a:t>
            </a:r>
            <a:r>
              <a:rPr lang="en-US" b="1" dirty="0" smtClean="0">
                <a:solidFill>
                  <a:schemeClr val="tx2"/>
                </a:solidFill>
              </a:rPr>
              <a:t>directed </a:t>
            </a:r>
            <a:r>
              <a:rPr lang="en-US" b="1" dirty="0" err="1" smtClean="0">
                <a:solidFill>
                  <a:schemeClr val="tx2"/>
                </a:solidFill>
              </a:rPr>
              <a:t>multigraphs</a:t>
            </a:r>
            <a:r>
              <a:rPr lang="en-US" b="1" dirty="0" smtClean="0">
                <a:solidFill>
                  <a:schemeClr val="tx2"/>
                </a:solidFill>
              </a:rPr>
              <a:t>.</a:t>
            </a:r>
            <a:endParaRPr lang="en-US" dirty="0" smtClean="0">
              <a:solidFill>
                <a:schemeClr val="tx2"/>
              </a:solidFill>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304800" y="304801"/>
            <a:ext cx="11582400" cy="1616075"/>
          </a:xfrm>
          <a:prstGeom prst="rect">
            <a:avLst/>
          </a:prstGeom>
          <a:solidFill>
            <a:srgbClr val="CCCCFF"/>
          </a:solidFill>
          <a:ln w="9525">
            <a:noFill/>
            <a:miter lim="800000"/>
            <a:headEnd/>
            <a:tailEnd/>
          </a:ln>
        </p:spPr>
        <p:txBody>
          <a:bodyPr>
            <a:spAutoFit/>
          </a:bodyPr>
          <a:lstStyle/>
          <a:p>
            <a:r>
              <a:rPr lang="en-US" sz="2000" dirty="0">
                <a:solidFill>
                  <a:schemeClr val="tx2"/>
                </a:solidFill>
              </a:rPr>
              <a:t>Consider the directed graph </a:t>
            </a:r>
            <a:r>
              <a:rPr lang="en-US" sz="2000" i="1" dirty="0">
                <a:solidFill>
                  <a:schemeClr val="tx2"/>
                </a:solidFill>
              </a:rPr>
              <a:t>G </a:t>
            </a:r>
            <a:r>
              <a:rPr lang="en-US" sz="2000" dirty="0">
                <a:solidFill>
                  <a:schemeClr val="tx2"/>
                </a:solidFill>
              </a:rPr>
              <a:t>pictured in Fig. below. It consists of four vertices, </a:t>
            </a:r>
            <a:r>
              <a:rPr lang="en-US" sz="2000" i="1" dirty="0">
                <a:solidFill>
                  <a:schemeClr val="tx2"/>
                </a:solidFill>
              </a:rPr>
              <a:t>A</a:t>
            </a:r>
            <a:r>
              <a:rPr lang="en-US" sz="2000" dirty="0">
                <a:solidFill>
                  <a:schemeClr val="tx2"/>
                </a:solidFill>
              </a:rPr>
              <a:t>, </a:t>
            </a:r>
            <a:r>
              <a:rPr lang="en-US" sz="2000" i="1" dirty="0">
                <a:solidFill>
                  <a:schemeClr val="tx2"/>
                </a:solidFill>
              </a:rPr>
              <a:t>B</a:t>
            </a:r>
            <a:r>
              <a:rPr lang="en-US" sz="2000" dirty="0">
                <a:solidFill>
                  <a:schemeClr val="tx2"/>
                </a:solidFill>
              </a:rPr>
              <a:t>, </a:t>
            </a:r>
            <a:r>
              <a:rPr lang="en-US" sz="2000" i="1" dirty="0">
                <a:solidFill>
                  <a:schemeClr val="tx2"/>
                </a:solidFill>
              </a:rPr>
              <a:t>C</a:t>
            </a:r>
            <a:r>
              <a:rPr lang="en-US" sz="2000" dirty="0">
                <a:solidFill>
                  <a:schemeClr val="tx2"/>
                </a:solidFill>
              </a:rPr>
              <a:t>, </a:t>
            </a:r>
            <a:r>
              <a:rPr lang="en-US" sz="2000" i="1" dirty="0">
                <a:solidFill>
                  <a:schemeClr val="tx2"/>
                </a:solidFill>
              </a:rPr>
              <a:t>D</a:t>
            </a:r>
            <a:r>
              <a:rPr lang="en-US" sz="2000" dirty="0">
                <a:solidFill>
                  <a:schemeClr val="tx2"/>
                </a:solidFill>
              </a:rPr>
              <a:t>, that is, </a:t>
            </a:r>
            <a:r>
              <a:rPr lang="en-US" sz="2000" i="1" dirty="0">
                <a:solidFill>
                  <a:schemeClr val="tx2"/>
                </a:solidFill>
              </a:rPr>
              <a:t>V (G) </a:t>
            </a:r>
            <a:r>
              <a:rPr lang="en-US" sz="2000" dirty="0">
                <a:solidFill>
                  <a:schemeClr val="tx2"/>
                </a:solidFill>
              </a:rPr>
              <a:t>= {</a:t>
            </a:r>
            <a:r>
              <a:rPr lang="en-US" sz="2000" i="1" dirty="0">
                <a:solidFill>
                  <a:schemeClr val="tx2"/>
                </a:solidFill>
              </a:rPr>
              <a:t>A,B,C,D</a:t>
            </a:r>
            <a:r>
              <a:rPr lang="en-US" sz="2000" dirty="0">
                <a:solidFill>
                  <a:schemeClr val="tx2"/>
                </a:solidFill>
              </a:rPr>
              <a:t>} and the seven following edges:</a:t>
            </a:r>
          </a:p>
          <a:p>
            <a:r>
              <a:rPr lang="en-US" sz="2000" i="1" dirty="0">
                <a:solidFill>
                  <a:schemeClr val="tx2"/>
                </a:solidFill>
              </a:rPr>
              <a:t>E(G) </a:t>
            </a:r>
            <a:r>
              <a:rPr lang="en-US" sz="2000" dirty="0">
                <a:solidFill>
                  <a:schemeClr val="tx2"/>
                </a:solidFill>
              </a:rPr>
              <a:t>= {</a:t>
            </a:r>
            <a:r>
              <a:rPr lang="en-US" sz="2000" i="1" dirty="0">
                <a:solidFill>
                  <a:schemeClr val="tx2"/>
                </a:solidFill>
              </a:rPr>
              <a:t>e</a:t>
            </a:r>
            <a:r>
              <a:rPr lang="en-US" sz="2000" baseline="-25000" dirty="0">
                <a:solidFill>
                  <a:schemeClr val="tx2"/>
                </a:solidFill>
              </a:rPr>
              <a:t>1</a:t>
            </a:r>
            <a:r>
              <a:rPr lang="en-US" sz="2000" i="1" dirty="0">
                <a:solidFill>
                  <a:schemeClr val="tx2"/>
                </a:solidFill>
              </a:rPr>
              <a:t>, e</a:t>
            </a:r>
            <a:r>
              <a:rPr lang="en-US" sz="2000" baseline="-25000" dirty="0">
                <a:solidFill>
                  <a:schemeClr val="tx2"/>
                </a:solidFill>
              </a:rPr>
              <a:t>2</a:t>
            </a:r>
            <a:r>
              <a:rPr lang="en-US" sz="2000" i="1" dirty="0">
                <a:solidFill>
                  <a:schemeClr val="tx2"/>
                </a:solidFill>
              </a:rPr>
              <a:t>, . . . , e</a:t>
            </a:r>
            <a:r>
              <a:rPr lang="en-US" sz="2000" baseline="-25000" dirty="0">
                <a:solidFill>
                  <a:schemeClr val="tx2"/>
                </a:solidFill>
              </a:rPr>
              <a:t>7</a:t>
            </a:r>
            <a:r>
              <a:rPr lang="en-US" sz="2000" dirty="0">
                <a:solidFill>
                  <a:schemeClr val="tx2"/>
                </a:solidFill>
              </a:rPr>
              <a:t>} = {</a:t>
            </a:r>
            <a:r>
              <a:rPr lang="en-US" sz="2000" i="1" dirty="0">
                <a:solidFill>
                  <a:schemeClr val="tx2"/>
                </a:solidFill>
              </a:rPr>
              <a:t>(A,D), (B, A), (B, A), (D,B), (B,C), (D,C), (B, B)</a:t>
            </a:r>
            <a:r>
              <a:rPr lang="en-US" sz="2000" dirty="0">
                <a:solidFill>
                  <a:schemeClr val="tx2"/>
                </a:solidFill>
              </a:rPr>
              <a:t>}</a:t>
            </a:r>
          </a:p>
          <a:p>
            <a:r>
              <a:rPr lang="en-US" sz="2000" dirty="0">
                <a:solidFill>
                  <a:schemeClr val="tx2"/>
                </a:solidFill>
              </a:rPr>
              <a:t>The edges </a:t>
            </a:r>
            <a:r>
              <a:rPr lang="en-US" sz="2000" i="1" dirty="0">
                <a:solidFill>
                  <a:schemeClr val="tx2"/>
                </a:solidFill>
              </a:rPr>
              <a:t>e</a:t>
            </a:r>
            <a:r>
              <a:rPr lang="en-US" sz="2000" baseline="-25000" dirty="0">
                <a:solidFill>
                  <a:schemeClr val="tx2"/>
                </a:solidFill>
              </a:rPr>
              <a:t>2</a:t>
            </a:r>
            <a:r>
              <a:rPr lang="en-US" sz="2000" dirty="0">
                <a:solidFill>
                  <a:schemeClr val="tx2"/>
                </a:solidFill>
              </a:rPr>
              <a:t> and </a:t>
            </a:r>
            <a:r>
              <a:rPr lang="en-US" sz="2000" i="1" dirty="0">
                <a:solidFill>
                  <a:schemeClr val="tx2"/>
                </a:solidFill>
              </a:rPr>
              <a:t>e</a:t>
            </a:r>
            <a:r>
              <a:rPr lang="en-US" sz="2000" baseline="-25000" dirty="0">
                <a:solidFill>
                  <a:schemeClr val="tx2"/>
                </a:solidFill>
              </a:rPr>
              <a:t>3</a:t>
            </a:r>
            <a:r>
              <a:rPr lang="en-US" sz="2000" dirty="0">
                <a:solidFill>
                  <a:schemeClr val="tx2"/>
                </a:solidFill>
              </a:rPr>
              <a:t> are said to be </a:t>
            </a:r>
            <a:r>
              <a:rPr lang="en-US" sz="2000" i="1" dirty="0">
                <a:solidFill>
                  <a:schemeClr val="tx2"/>
                </a:solidFill>
              </a:rPr>
              <a:t>parallel </a:t>
            </a:r>
            <a:r>
              <a:rPr lang="en-US" sz="2000" dirty="0">
                <a:solidFill>
                  <a:schemeClr val="tx2"/>
                </a:solidFill>
              </a:rPr>
              <a:t>since they both begin at </a:t>
            </a:r>
            <a:r>
              <a:rPr lang="en-US" sz="2000" i="1" dirty="0">
                <a:solidFill>
                  <a:schemeClr val="tx2"/>
                </a:solidFill>
              </a:rPr>
              <a:t>B </a:t>
            </a:r>
            <a:r>
              <a:rPr lang="en-US" sz="2000" dirty="0">
                <a:solidFill>
                  <a:schemeClr val="tx2"/>
                </a:solidFill>
              </a:rPr>
              <a:t>and end at </a:t>
            </a:r>
            <a:r>
              <a:rPr lang="en-US" sz="2000" i="1" dirty="0">
                <a:solidFill>
                  <a:schemeClr val="tx2"/>
                </a:solidFill>
              </a:rPr>
              <a:t>A</a:t>
            </a:r>
            <a:r>
              <a:rPr lang="en-US" sz="2000" dirty="0">
                <a:solidFill>
                  <a:schemeClr val="tx2"/>
                </a:solidFill>
              </a:rPr>
              <a:t>. The edge </a:t>
            </a:r>
            <a:r>
              <a:rPr lang="en-US" sz="2000" i="1" dirty="0">
                <a:solidFill>
                  <a:schemeClr val="tx2"/>
                </a:solidFill>
              </a:rPr>
              <a:t>e</a:t>
            </a:r>
            <a:r>
              <a:rPr lang="en-US" sz="2000" baseline="-25000" dirty="0">
                <a:solidFill>
                  <a:schemeClr val="tx2"/>
                </a:solidFill>
              </a:rPr>
              <a:t>7</a:t>
            </a:r>
            <a:r>
              <a:rPr lang="en-US" sz="2000" dirty="0">
                <a:solidFill>
                  <a:schemeClr val="tx2"/>
                </a:solidFill>
              </a:rPr>
              <a:t> is a </a:t>
            </a:r>
            <a:r>
              <a:rPr lang="en-US" sz="2000" i="1" dirty="0">
                <a:solidFill>
                  <a:schemeClr val="tx2"/>
                </a:solidFill>
              </a:rPr>
              <a:t>loop </a:t>
            </a:r>
            <a:r>
              <a:rPr lang="en-US" sz="2000" dirty="0">
                <a:solidFill>
                  <a:schemeClr val="tx2"/>
                </a:solidFill>
              </a:rPr>
              <a:t>since it begins and ends at </a:t>
            </a:r>
            <a:r>
              <a:rPr lang="en-US" sz="2000" i="1" dirty="0">
                <a:solidFill>
                  <a:schemeClr val="tx2"/>
                </a:solidFill>
              </a:rPr>
              <a:t>B</a:t>
            </a:r>
            <a:r>
              <a:rPr lang="en-US" sz="2000" dirty="0">
                <a:solidFill>
                  <a:schemeClr val="tx2"/>
                </a:solidFill>
              </a:rPr>
              <a:t>.</a:t>
            </a:r>
          </a:p>
        </p:txBody>
      </p:sp>
      <p:pic>
        <p:nvPicPr>
          <p:cNvPr id="11267" name="Picture 6"/>
          <p:cNvPicPr>
            <a:picLocks noGrp="1" noChangeAspect="1" noChangeArrowheads="1"/>
          </p:cNvPicPr>
          <p:nvPr>
            <p:ph/>
          </p:nvPr>
        </p:nvPicPr>
        <p:blipFill>
          <a:blip r:embed="rId2"/>
          <a:srcRect/>
          <a:stretch>
            <a:fillRect/>
          </a:stretch>
        </p:blipFill>
        <p:spPr>
          <a:xfrm>
            <a:off x="1885406" y="2011682"/>
            <a:ext cx="3182982" cy="1487361"/>
          </a:xfrm>
        </p:spPr>
      </p:pic>
      <p:pic>
        <p:nvPicPr>
          <p:cNvPr id="4" name="Picture 2"/>
          <p:cNvPicPr>
            <a:picLocks noChangeAspect="1" noChangeArrowheads="1"/>
          </p:cNvPicPr>
          <p:nvPr/>
        </p:nvPicPr>
        <p:blipFill>
          <a:blip r:embed="rId3"/>
          <a:srcRect/>
          <a:stretch>
            <a:fillRect/>
          </a:stretch>
        </p:blipFill>
        <p:spPr bwMode="auto">
          <a:xfrm>
            <a:off x="2365829" y="3587931"/>
            <a:ext cx="7522754" cy="1751094"/>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p:spPr>
        <p:txBody>
          <a:bodyPr/>
          <a:lstStyle/>
          <a:p>
            <a:fld id="{C1D701E5-ED4C-4B97-B88B-506E33F1C1E6}" type="slidenum">
              <a:rPr lang="en-US" smtClean="0"/>
              <a:pPr/>
              <a:t>92</a:t>
            </a:fld>
            <a:endParaRPr lang="en-US" smtClean="0"/>
          </a:p>
        </p:txBody>
      </p:sp>
      <p:sp>
        <p:nvSpPr>
          <p:cNvPr id="13315" name="TextBox 4"/>
          <p:cNvSpPr txBox="1">
            <a:spLocks noChangeArrowheads="1"/>
          </p:cNvSpPr>
          <p:nvPr/>
        </p:nvSpPr>
        <p:spPr bwMode="auto">
          <a:xfrm>
            <a:off x="203200" y="762001"/>
            <a:ext cx="11480800" cy="2225675"/>
          </a:xfrm>
          <a:prstGeom prst="rect">
            <a:avLst/>
          </a:prstGeom>
          <a:solidFill>
            <a:srgbClr val="FFFF00"/>
          </a:solidFill>
          <a:ln w="9525">
            <a:noFill/>
            <a:miter lim="800000"/>
            <a:headEnd/>
            <a:tailEnd/>
          </a:ln>
        </p:spPr>
        <p:txBody>
          <a:bodyPr>
            <a:spAutoFit/>
          </a:bodyPr>
          <a:lstStyle/>
          <a:p>
            <a:pPr algn="just"/>
            <a:r>
              <a:rPr lang="en-US" sz="2000" dirty="0">
                <a:solidFill>
                  <a:schemeClr val="tx2"/>
                </a:solidFill>
              </a:rPr>
              <a:t>Computer programs can be executed more rapidly by executing certain statements concurrently. It is important not to execute a statement that requires results of statements not yet executed. The dependence of statements on previous statements can be represented by a directed graph. Each statement is represented by a vertex, and there is an edge from one statement to a second statement if the second statement cannot be executed before the first statement. This resulting graph is called a </a:t>
            </a:r>
            <a:r>
              <a:rPr lang="en-US" sz="2000" b="1" dirty="0">
                <a:solidFill>
                  <a:schemeClr val="tx2"/>
                </a:solidFill>
              </a:rPr>
              <a:t>precedence graph.</a:t>
            </a:r>
            <a:endParaRPr lang="en-US" sz="2000" dirty="0">
              <a:solidFill>
                <a:schemeClr val="tx2"/>
              </a:solidFill>
            </a:endParaRPr>
          </a:p>
        </p:txBody>
      </p:sp>
      <p:sp>
        <p:nvSpPr>
          <p:cNvPr id="13316" name="Rectangle 5"/>
          <p:cNvSpPr>
            <a:spLocks noChangeArrowheads="1"/>
          </p:cNvSpPr>
          <p:nvPr/>
        </p:nvSpPr>
        <p:spPr bwMode="auto">
          <a:xfrm>
            <a:off x="442687" y="222069"/>
            <a:ext cx="4600940" cy="646331"/>
          </a:xfrm>
          <a:prstGeom prst="rect">
            <a:avLst/>
          </a:prstGeom>
          <a:solidFill>
            <a:srgbClr val="FFC000"/>
          </a:solidFill>
          <a:ln w="9525">
            <a:noFill/>
            <a:miter lim="800000"/>
            <a:headEnd/>
            <a:tailEnd/>
          </a:ln>
        </p:spPr>
        <p:txBody>
          <a:bodyPr wrap="none">
            <a:spAutoFit/>
          </a:bodyPr>
          <a:lstStyle/>
          <a:p>
            <a:r>
              <a:rPr lang="en-US" sz="3600" dirty="0">
                <a:solidFill>
                  <a:schemeClr val="tx2"/>
                </a:solidFill>
              </a:rPr>
              <a:t>Precedence Graphs</a:t>
            </a:r>
          </a:p>
        </p:txBody>
      </p:sp>
      <p:pic>
        <p:nvPicPr>
          <p:cNvPr id="13317" name="Picture 2"/>
          <p:cNvPicPr>
            <a:picLocks noChangeAspect="1" noChangeArrowheads="1"/>
          </p:cNvPicPr>
          <p:nvPr/>
        </p:nvPicPr>
        <p:blipFill>
          <a:blip r:embed="rId2"/>
          <a:srcRect/>
          <a:stretch>
            <a:fillRect/>
          </a:stretch>
        </p:blipFill>
        <p:spPr bwMode="auto">
          <a:xfrm>
            <a:off x="2438400" y="3048000"/>
            <a:ext cx="5994400" cy="3261360"/>
          </a:xfrm>
          <a:prstGeom prst="rect">
            <a:avLst/>
          </a:prstGeom>
          <a:noFill/>
          <a:ln w="9525">
            <a:noFill/>
            <a:miter lim="800000"/>
            <a:headEnd/>
            <a:tailEnd/>
          </a:ln>
        </p:spPr>
      </p:pic>
      <p:sp>
        <p:nvSpPr>
          <p:cNvPr id="13318" name="TextBox 7"/>
          <p:cNvSpPr txBox="1">
            <a:spLocks noChangeArrowheads="1"/>
          </p:cNvSpPr>
          <p:nvPr/>
        </p:nvSpPr>
        <p:spPr bwMode="auto">
          <a:xfrm>
            <a:off x="406400" y="3124201"/>
            <a:ext cx="2743200" cy="369332"/>
          </a:xfrm>
          <a:prstGeom prst="rect">
            <a:avLst/>
          </a:prstGeom>
          <a:noFill/>
          <a:ln w="9525">
            <a:noFill/>
            <a:miter lim="800000"/>
            <a:headEnd/>
            <a:tailEnd/>
          </a:ln>
        </p:spPr>
        <p:txBody>
          <a:bodyPr>
            <a:spAutoFit/>
          </a:bodyPr>
          <a:lstStyle/>
          <a:p>
            <a:r>
              <a:rPr lang="en-US"/>
              <a:t>Example-1</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2"/>
          </p:nvPr>
        </p:nvSpPr>
        <p:spPr>
          <a:noFill/>
        </p:spPr>
        <p:txBody>
          <a:bodyPr/>
          <a:lstStyle/>
          <a:p>
            <a:fld id="{A7BDDC39-D3C3-4271-A226-0FED7C06E8A1}" type="slidenum">
              <a:rPr lang="en-US" smtClean="0"/>
              <a:pPr/>
              <a:t>93</a:t>
            </a:fld>
            <a:endParaRPr lang="en-US" smtClean="0"/>
          </a:p>
        </p:txBody>
      </p:sp>
      <p:pic>
        <p:nvPicPr>
          <p:cNvPr id="15363" name="Picture 2"/>
          <p:cNvPicPr>
            <a:picLocks noChangeAspect="1" noChangeArrowheads="1"/>
          </p:cNvPicPr>
          <p:nvPr/>
        </p:nvPicPr>
        <p:blipFill>
          <a:blip r:embed="rId2"/>
          <a:srcRect/>
          <a:stretch>
            <a:fillRect/>
          </a:stretch>
        </p:blipFill>
        <p:spPr bwMode="auto">
          <a:xfrm>
            <a:off x="8516983" y="3137265"/>
            <a:ext cx="3474720" cy="3510010"/>
          </a:xfrm>
          <a:prstGeom prst="rect">
            <a:avLst/>
          </a:prstGeom>
          <a:noFill/>
          <a:ln w="9525">
            <a:noFill/>
            <a:miter lim="800000"/>
            <a:headEnd/>
            <a:tailEnd/>
          </a:ln>
        </p:spPr>
      </p:pic>
      <p:sp>
        <p:nvSpPr>
          <p:cNvPr id="15364" name="TextBox 5"/>
          <p:cNvSpPr txBox="1">
            <a:spLocks noChangeArrowheads="1"/>
          </p:cNvSpPr>
          <p:nvPr/>
        </p:nvSpPr>
        <p:spPr bwMode="auto">
          <a:xfrm>
            <a:off x="7213600" y="533401"/>
            <a:ext cx="4368800" cy="2835275"/>
          </a:xfrm>
          <a:prstGeom prst="rect">
            <a:avLst/>
          </a:prstGeom>
          <a:noFill/>
          <a:ln w="9525">
            <a:noFill/>
            <a:miter lim="800000"/>
            <a:headEnd/>
            <a:tailEnd/>
          </a:ln>
        </p:spPr>
        <p:txBody>
          <a:bodyPr>
            <a:spAutoFit/>
          </a:bodyPr>
          <a:lstStyle/>
          <a:p>
            <a:pPr algn="just"/>
            <a:r>
              <a:rPr lang="en-US" sz="2000"/>
              <a:t>Exercises-2</a:t>
            </a:r>
          </a:p>
          <a:p>
            <a:pPr algn="just"/>
            <a:r>
              <a:rPr lang="en-US" sz="2000"/>
              <a:t> determine whether the graph shown has directed or undirected edges, whether it has multiple edges, and whether it has one or more loops. Use your answers to determine the type of graph in Table 1 this graph is.</a:t>
            </a:r>
          </a:p>
        </p:txBody>
      </p:sp>
      <p:pic>
        <p:nvPicPr>
          <p:cNvPr id="5" name="Picture 2"/>
          <p:cNvPicPr>
            <a:picLocks noChangeAspect="1" noChangeArrowheads="1"/>
          </p:cNvPicPr>
          <p:nvPr/>
        </p:nvPicPr>
        <p:blipFill>
          <a:blip r:embed="rId3"/>
          <a:srcRect/>
          <a:stretch>
            <a:fillRect/>
          </a:stretch>
        </p:blipFill>
        <p:spPr bwMode="auto">
          <a:xfrm>
            <a:off x="1108891" y="1473925"/>
            <a:ext cx="4547326" cy="3810000"/>
          </a:xfrm>
          <a:prstGeom prst="rect">
            <a:avLst/>
          </a:prstGeom>
          <a:noFill/>
          <a:ln w="9525">
            <a:noFill/>
            <a:miter lim="800000"/>
            <a:headEnd/>
            <a:tailEnd/>
          </a:ln>
        </p:spPr>
      </p:pic>
      <p:sp>
        <p:nvSpPr>
          <p:cNvPr id="6" name="TextBox 5"/>
          <p:cNvSpPr txBox="1">
            <a:spLocks noChangeArrowheads="1"/>
          </p:cNvSpPr>
          <p:nvPr/>
        </p:nvSpPr>
        <p:spPr bwMode="auto">
          <a:xfrm>
            <a:off x="737326" y="801190"/>
            <a:ext cx="3962400" cy="369332"/>
          </a:xfrm>
          <a:prstGeom prst="rect">
            <a:avLst/>
          </a:prstGeom>
          <a:noFill/>
          <a:ln w="9525">
            <a:noFill/>
            <a:miter lim="800000"/>
            <a:headEnd/>
            <a:tailEnd/>
          </a:ln>
        </p:spPr>
        <p:txBody>
          <a:bodyPr>
            <a:spAutoFit/>
          </a:bodyPr>
          <a:lstStyle/>
          <a:p>
            <a:r>
              <a:rPr lang="en-US" dirty="0" smtClean="0"/>
              <a:t>Exercises-1</a:t>
            </a:r>
            <a:endParaRPr lang="en-US" dirty="0"/>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p:spPr>
        <p:txBody>
          <a:bodyPr/>
          <a:lstStyle/>
          <a:p>
            <a:fld id="{AF9702D1-B49B-4E3A-99E4-FA64DA9B6E9A}" type="slidenum">
              <a:rPr lang="en-US" smtClean="0"/>
              <a:pPr/>
              <a:t>94</a:t>
            </a:fld>
            <a:endParaRPr lang="en-US" smtClean="0"/>
          </a:p>
        </p:txBody>
      </p:sp>
      <p:sp>
        <p:nvSpPr>
          <p:cNvPr id="16387" name="TextBox 4"/>
          <p:cNvSpPr txBox="1">
            <a:spLocks noChangeArrowheads="1"/>
          </p:cNvSpPr>
          <p:nvPr/>
        </p:nvSpPr>
        <p:spPr bwMode="auto">
          <a:xfrm>
            <a:off x="203200" y="457200"/>
            <a:ext cx="11684000" cy="923330"/>
          </a:xfrm>
          <a:prstGeom prst="rect">
            <a:avLst/>
          </a:prstGeom>
          <a:solidFill>
            <a:srgbClr val="FFFF00"/>
          </a:solidFill>
          <a:ln w="9525">
            <a:noFill/>
            <a:miter lim="800000"/>
            <a:headEnd/>
            <a:tailEnd/>
          </a:ln>
        </p:spPr>
        <p:txBody>
          <a:bodyPr>
            <a:spAutoFit/>
          </a:bodyPr>
          <a:lstStyle/>
          <a:p>
            <a:pPr algn="just"/>
            <a:r>
              <a:rPr lang="en-US"/>
              <a:t>The degree of a vertex in an undirected graph is the number of edges incident with it, except that a loop at a vertex contributes twice to the degree of that vertex. The degree of the vertex v is denoted by deg(v).</a:t>
            </a:r>
          </a:p>
        </p:txBody>
      </p:sp>
      <p:sp>
        <p:nvSpPr>
          <p:cNvPr id="16388" name="TextBox 5"/>
          <p:cNvSpPr txBox="1">
            <a:spLocks noChangeArrowheads="1"/>
          </p:cNvSpPr>
          <p:nvPr/>
        </p:nvSpPr>
        <p:spPr bwMode="auto">
          <a:xfrm>
            <a:off x="304800" y="1828801"/>
            <a:ext cx="11277600" cy="1200329"/>
          </a:xfrm>
          <a:prstGeom prst="rect">
            <a:avLst/>
          </a:prstGeom>
          <a:noFill/>
          <a:ln w="9525">
            <a:noFill/>
            <a:miter lim="800000"/>
            <a:headEnd/>
            <a:tailEnd/>
          </a:ln>
        </p:spPr>
        <p:txBody>
          <a:bodyPr>
            <a:spAutoFit/>
          </a:bodyPr>
          <a:lstStyle/>
          <a:p>
            <a:pPr algn="just"/>
            <a:r>
              <a:rPr lang="en-US"/>
              <a:t>Example-2</a:t>
            </a:r>
          </a:p>
          <a:p>
            <a:pPr algn="just"/>
            <a:r>
              <a:rPr lang="en-US"/>
              <a:t>What are the degrees of the vertices in the graphs </a:t>
            </a:r>
            <a:r>
              <a:rPr lang="en-US" i="1"/>
              <a:t>G and H </a:t>
            </a:r>
            <a:r>
              <a:rPr lang="en-US"/>
              <a:t>displayed in Figure 1?</a:t>
            </a:r>
          </a:p>
          <a:p>
            <a:pPr algn="just"/>
            <a:r>
              <a:rPr lang="en-US" i="1"/>
              <a:t>Solution: In G, deg(a) = 2, deg(b) = deg(c) = deg(f ) = 4, deg(d ) = 1, deg(e) = 3, and </a:t>
            </a:r>
            <a:r>
              <a:rPr lang="en-US"/>
              <a:t>deg</a:t>
            </a:r>
            <a:r>
              <a:rPr lang="en-US" i="1"/>
              <a:t>(g) = 0. H, deg(a) = 4, deg(b) = deg(e) = 6, deg(c) = 1, and deg(d ) = 5.</a:t>
            </a:r>
            <a:endParaRPr lang="en-US"/>
          </a:p>
        </p:txBody>
      </p:sp>
      <p:pic>
        <p:nvPicPr>
          <p:cNvPr id="16389" name="Picture 2"/>
          <p:cNvPicPr>
            <a:picLocks noChangeAspect="1" noChangeArrowheads="1"/>
          </p:cNvPicPr>
          <p:nvPr/>
        </p:nvPicPr>
        <p:blipFill>
          <a:blip r:embed="rId2"/>
          <a:srcRect/>
          <a:stretch>
            <a:fillRect/>
          </a:stretch>
        </p:blipFill>
        <p:spPr bwMode="auto">
          <a:xfrm>
            <a:off x="1117601" y="4114800"/>
            <a:ext cx="9963151" cy="2514600"/>
          </a:xfrm>
          <a:prstGeom prst="rect">
            <a:avLst/>
          </a:prstGeom>
          <a:noFill/>
          <a:ln w="9525">
            <a:noFill/>
            <a:miter lim="800000"/>
            <a:headEnd/>
            <a:tailEnd/>
          </a:ln>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2"/>
          </p:nvPr>
        </p:nvSpPr>
        <p:spPr>
          <a:noFill/>
        </p:spPr>
        <p:txBody>
          <a:bodyPr/>
          <a:lstStyle/>
          <a:p>
            <a:fld id="{56C7A618-FEFC-4416-8579-C0844936D623}" type="slidenum">
              <a:rPr lang="en-US" smtClean="0"/>
              <a:pPr/>
              <a:t>95</a:t>
            </a:fld>
            <a:endParaRPr lang="en-US" smtClean="0"/>
          </a:p>
        </p:txBody>
      </p:sp>
      <p:pic>
        <p:nvPicPr>
          <p:cNvPr id="17411" name="Picture 2"/>
          <p:cNvPicPr>
            <a:picLocks noChangeAspect="1" noChangeArrowheads="1"/>
          </p:cNvPicPr>
          <p:nvPr/>
        </p:nvPicPr>
        <p:blipFill>
          <a:blip r:embed="rId2"/>
          <a:srcRect/>
          <a:stretch>
            <a:fillRect/>
          </a:stretch>
        </p:blipFill>
        <p:spPr bwMode="auto">
          <a:xfrm>
            <a:off x="248194" y="202474"/>
            <a:ext cx="7354389" cy="1035498"/>
          </a:xfrm>
          <a:prstGeom prst="rect">
            <a:avLst/>
          </a:prstGeom>
          <a:noFill/>
          <a:ln w="9525">
            <a:noFill/>
            <a:miter lim="800000"/>
            <a:headEnd/>
            <a:tailEnd/>
          </a:ln>
        </p:spPr>
      </p:pic>
      <p:sp>
        <p:nvSpPr>
          <p:cNvPr id="17412" name="TextBox 5"/>
          <p:cNvSpPr txBox="1">
            <a:spLocks noChangeArrowheads="1"/>
          </p:cNvSpPr>
          <p:nvPr/>
        </p:nvSpPr>
        <p:spPr bwMode="auto">
          <a:xfrm>
            <a:off x="281578" y="1317173"/>
            <a:ext cx="11684000" cy="1077218"/>
          </a:xfrm>
          <a:prstGeom prst="rect">
            <a:avLst/>
          </a:prstGeom>
          <a:noFill/>
          <a:ln w="9525">
            <a:noFill/>
            <a:miter lim="800000"/>
            <a:headEnd/>
            <a:tailEnd/>
          </a:ln>
        </p:spPr>
        <p:txBody>
          <a:bodyPr>
            <a:spAutoFit/>
          </a:bodyPr>
          <a:lstStyle/>
          <a:p>
            <a:pPr algn="just"/>
            <a:r>
              <a:rPr lang="en-US" sz="1600" b="1" dirty="0">
                <a:solidFill>
                  <a:schemeClr val="tx2"/>
                </a:solidFill>
              </a:rPr>
              <a:t>EXAMPLE 3 </a:t>
            </a:r>
          </a:p>
          <a:p>
            <a:pPr algn="just"/>
            <a:r>
              <a:rPr lang="en-US" sz="1600" b="1" dirty="0">
                <a:solidFill>
                  <a:schemeClr val="tx2"/>
                </a:solidFill>
              </a:rPr>
              <a:t>How many edges are there in a graph with 10 vertices each of degree six?</a:t>
            </a:r>
          </a:p>
          <a:p>
            <a:pPr algn="just"/>
            <a:r>
              <a:rPr lang="en-US" sz="1600" i="1" dirty="0">
                <a:solidFill>
                  <a:schemeClr val="tx2"/>
                </a:solidFill>
              </a:rPr>
              <a:t>Solution: Because the sum of the degrees of the vertices is 6 ・ 10 = 60, it follows that 2m = 60 </a:t>
            </a:r>
            <a:r>
              <a:rPr lang="en-US" sz="1600" dirty="0">
                <a:solidFill>
                  <a:schemeClr val="tx2"/>
                </a:solidFill>
              </a:rPr>
              <a:t>where </a:t>
            </a:r>
            <a:r>
              <a:rPr lang="en-US" sz="1600" i="1" dirty="0">
                <a:solidFill>
                  <a:schemeClr val="tx2"/>
                </a:solidFill>
              </a:rPr>
              <a:t>m is the number of edges. Therefore, m = 30.</a:t>
            </a:r>
            <a:endParaRPr lang="en-US" sz="1600" dirty="0">
              <a:solidFill>
                <a:schemeClr val="tx2"/>
              </a:solidFill>
            </a:endParaRPr>
          </a:p>
        </p:txBody>
      </p:sp>
      <p:sp>
        <p:nvSpPr>
          <p:cNvPr id="5" name="TextBox 4"/>
          <p:cNvSpPr txBox="1">
            <a:spLocks noChangeArrowheads="1"/>
          </p:cNvSpPr>
          <p:nvPr/>
        </p:nvSpPr>
        <p:spPr bwMode="auto">
          <a:xfrm>
            <a:off x="343988" y="2577738"/>
            <a:ext cx="11176000" cy="646331"/>
          </a:xfrm>
          <a:prstGeom prst="rect">
            <a:avLst/>
          </a:prstGeom>
          <a:solidFill>
            <a:srgbClr val="FFC000"/>
          </a:solidFill>
          <a:ln w="9525">
            <a:noFill/>
            <a:miter lim="800000"/>
            <a:headEnd/>
            <a:tailEnd/>
          </a:ln>
        </p:spPr>
        <p:txBody>
          <a:bodyPr>
            <a:spAutoFit/>
          </a:bodyPr>
          <a:lstStyle/>
          <a:p>
            <a:r>
              <a:rPr lang="en-US" b="1" dirty="0">
                <a:solidFill>
                  <a:schemeClr val="tx2"/>
                </a:solidFill>
              </a:rPr>
              <a:t>Theorem</a:t>
            </a:r>
          </a:p>
          <a:p>
            <a:r>
              <a:rPr lang="en-US" dirty="0">
                <a:solidFill>
                  <a:schemeClr val="tx2"/>
                </a:solidFill>
              </a:rPr>
              <a:t>An undirected graph has an even number of vertices of odd degree.</a:t>
            </a:r>
          </a:p>
        </p:txBody>
      </p:sp>
      <p:pic>
        <p:nvPicPr>
          <p:cNvPr id="6" name="Picture 2"/>
          <p:cNvPicPr>
            <a:picLocks noChangeAspect="1" noChangeArrowheads="1"/>
          </p:cNvPicPr>
          <p:nvPr/>
        </p:nvPicPr>
        <p:blipFill>
          <a:blip r:embed="rId3"/>
          <a:srcRect/>
          <a:stretch>
            <a:fillRect/>
          </a:stretch>
        </p:blipFill>
        <p:spPr bwMode="auto">
          <a:xfrm>
            <a:off x="1554480" y="3425190"/>
            <a:ext cx="9392194" cy="2402770"/>
          </a:xfrm>
          <a:prstGeom prst="rect">
            <a:avLst/>
          </a:prstGeom>
          <a:noFill/>
          <a:ln w="9525">
            <a:noFill/>
            <a:miter lim="800000"/>
            <a:headEnd/>
            <a:tailEnd/>
          </a:ln>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2"/>
          </p:nvPr>
        </p:nvSpPr>
        <p:spPr>
          <a:noFill/>
        </p:spPr>
        <p:txBody>
          <a:bodyPr/>
          <a:lstStyle/>
          <a:p>
            <a:fld id="{A6901F9E-8D9A-4F52-B670-4D36F6607941}" type="slidenum">
              <a:rPr lang="en-US" smtClean="0"/>
              <a:pPr/>
              <a:t>96</a:t>
            </a:fld>
            <a:endParaRPr lang="en-US" smtClean="0"/>
          </a:p>
        </p:txBody>
      </p:sp>
      <p:sp>
        <p:nvSpPr>
          <p:cNvPr id="19459" name="TextBox 4"/>
          <p:cNvSpPr txBox="1">
            <a:spLocks noChangeArrowheads="1"/>
          </p:cNvSpPr>
          <p:nvPr/>
        </p:nvSpPr>
        <p:spPr bwMode="auto">
          <a:xfrm>
            <a:off x="304800" y="228601"/>
            <a:ext cx="11277600" cy="1200329"/>
          </a:xfrm>
          <a:prstGeom prst="rect">
            <a:avLst/>
          </a:prstGeom>
          <a:solidFill>
            <a:srgbClr val="FFFF00"/>
          </a:solidFill>
          <a:ln w="9525">
            <a:noFill/>
            <a:miter lim="800000"/>
            <a:headEnd/>
            <a:tailEnd/>
          </a:ln>
        </p:spPr>
        <p:txBody>
          <a:bodyPr>
            <a:spAutoFit/>
          </a:bodyPr>
          <a:lstStyle/>
          <a:p>
            <a:pPr algn="just"/>
            <a:r>
              <a:rPr lang="en-US" dirty="0">
                <a:solidFill>
                  <a:schemeClr val="tx2"/>
                </a:solidFill>
              </a:rPr>
              <a:t>In a graph with directed edges the in-degree of a vertex v, denoted by deg</a:t>
            </a:r>
            <a:r>
              <a:rPr lang="en-US" baseline="30000" dirty="0">
                <a:solidFill>
                  <a:schemeClr val="tx2"/>
                </a:solidFill>
              </a:rPr>
              <a:t>−</a:t>
            </a:r>
            <a:r>
              <a:rPr lang="en-US" dirty="0">
                <a:solidFill>
                  <a:schemeClr val="tx2"/>
                </a:solidFill>
              </a:rPr>
              <a:t>(v), is the number of edges with v as their terminal vertex. The out-degree of v, denoted by deg</a:t>
            </a:r>
            <a:r>
              <a:rPr lang="en-US" baseline="30000" dirty="0">
                <a:solidFill>
                  <a:schemeClr val="tx2"/>
                </a:solidFill>
              </a:rPr>
              <a:t>+</a:t>
            </a:r>
            <a:r>
              <a:rPr lang="en-US" dirty="0">
                <a:solidFill>
                  <a:schemeClr val="tx2"/>
                </a:solidFill>
              </a:rPr>
              <a:t>(v), is the number of edges with v as their initial vertex. (Note that a loop at a vertex contributes 1 to both the in-degree and the out-degree of this vertex.)</a:t>
            </a:r>
          </a:p>
        </p:txBody>
      </p:sp>
      <p:sp>
        <p:nvSpPr>
          <p:cNvPr id="19460" name="TextBox 5"/>
          <p:cNvSpPr txBox="1">
            <a:spLocks noChangeArrowheads="1"/>
          </p:cNvSpPr>
          <p:nvPr/>
        </p:nvSpPr>
        <p:spPr bwMode="auto">
          <a:xfrm>
            <a:off x="406400" y="2590801"/>
            <a:ext cx="11379200" cy="646331"/>
          </a:xfrm>
          <a:prstGeom prst="rect">
            <a:avLst/>
          </a:prstGeom>
          <a:noFill/>
          <a:ln w="9525">
            <a:noFill/>
            <a:miter lim="800000"/>
            <a:headEnd/>
            <a:tailEnd/>
          </a:ln>
        </p:spPr>
        <p:txBody>
          <a:bodyPr>
            <a:spAutoFit/>
          </a:bodyPr>
          <a:lstStyle/>
          <a:p>
            <a:r>
              <a:rPr lang="en-US" b="1" dirty="0">
                <a:solidFill>
                  <a:schemeClr val="tx2"/>
                </a:solidFill>
              </a:rPr>
              <a:t>EXAMPLE 4 </a:t>
            </a:r>
            <a:r>
              <a:rPr lang="en-US" dirty="0">
                <a:solidFill>
                  <a:schemeClr val="tx2"/>
                </a:solidFill>
              </a:rPr>
              <a:t>Find the in-degree and out-degree of each vertex in the graph G with directed edges shown in Figure 2.</a:t>
            </a:r>
          </a:p>
        </p:txBody>
      </p:sp>
      <p:pic>
        <p:nvPicPr>
          <p:cNvPr id="19461" name="Picture 2"/>
          <p:cNvPicPr>
            <a:picLocks noChangeAspect="1" noChangeArrowheads="1"/>
          </p:cNvPicPr>
          <p:nvPr/>
        </p:nvPicPr>
        <p:blipFill>
          <a:blip r:embed="rId2"/>
          <a:srcRect/>
          <a:stretch>
            <a:fillRect/>
          </a:stretch>
        </p:blipFill>
        <p:spPr bwMode="auto">
          <a:xfrm>
            <a:off x="444136" y="3429001"/>
            <a:ext cx="3735977" cy="2132391"/>
          </a:xfrm>
          <a:prstGeom prst="rect">
            <a:avLst/>
          </a:prstGeom>
          <a:noFill/>
          <a:ln w="9525">
            <a:noFill/>
            <a:miter lim="800000"/>
            <a:headEnd/>
            <a:tailEnd/>
          </a:ln>
        </p:spPr>
      </p:pic>
      <p:sp>
        <p:nvSpPr>
          <p:cNvPr id="19462" name="TextBox 7"/>
          <p:cNvSpPr txBox="1">
            <a:spLocks noChangeArrowheads="1"/>
          </p:cNvSpPr>
          <p:nvPr/>
        </p:nvSpPr>
        <p:spPr bwMode="auto">
          <a:xfrm>
            <a:off x="4775200" y="4343401"/>
            <a:ext cx="7010400" cy="1465263"/>
          </a:xfrm>
          <a:prstGeom prst="rect">
            <a:avLst/>
          </a:prstGeom>
          <a:noFill/>
          <a:ln w="9525">
            <a:noFill/>
            <a:miter lim="800000"/>
            <a:headEnd/>
            <a:tailEnd/>
          </a:ln>
        </p:spPr>
        <p:txBody>
          <a:bodyPr>
            <a:spAutoFit/>
          </a:bodyPr>
          <a:lstStyle/>
          <a:p>
            <a:r>
              <a:rPr lang="en-US" sz="1800" b="1" dirty="0">
                <a:solidFill>
                  <a:schemeClr val="tx2"/>
                </a:solidFill>
              </a:rPr>
              <a:t>Solution</a:t>
            </a:r>
            <a:r>
              <a:rPr lang="en-US" sz="1800" dirty="0">
                <a:solidFill>
                  <a:schemeClr val="tx2"/>
                </a:solidFill>
              </a:rPr>
              <a:t>: The in-degrees in </a:t>
            </a:r>
            <a:r>
              <a:rPr lang="en-US" sz="1800" i="1" dirty="0">
                <a:solidFill>
                  <a:schemeClr val="tx2"/>
                </a:solidFill>
              </a:rPr>
              <a:t>G</a:t>
            </a:r>
            <a:r>
              <a:rPr lang="en-US" sz="1800" dirty="0">
                <a:solidFill>
                  <a:schemeClr val="tx2"/>
                </a:solidFill>
              </a:rPr>
              <a:t> are deg</a:t>
            </a:r>
            <a:r>
              <a:rPr lang="en-US" sz="1800" baseline="30000" dirty="0">
                <a:solidFill>
                  <a:schemeClr val="tx2"/>
                </a:solidFill>
              </a:rPr>
              <a:t>−</a:t>
            </a:r>
            <a:r>
              <a:rPr lang="en-US" sz="1800" dirty="0">
                <a:solidFill>
                  <a:schemeClr val="tx2"/>
                </a:solidFill>
              </a:rPr>
              <a:t>(a) = 2, deg</a:t>
            </a:r>
            <a:r>
              <a:rPr lang="en-US" sz="1800" baseline="30000" dirty="0">
                <a:solidFill>
                  <a:schemeClr val="tx2"/>
                </a:solidFill>
              </a:rPr>
              <a:t>−</a:t>
            </a:r>
            <a:r>
              <a:rPr lang="en-US" sz="1800" dirty="0">
                <a:solidFill>
                  <a:schemeClr val="tx2"/>
                </a:solidFill>
              </a:rPr>
              <a:t>(b) = 2, deg</a:t>
            </a:r>
            <a:r>
              <a:rPr lang="en-US" sz="1800" baseline="30000" dirty="0">
                <a:solidFill>
                  <a:schemeClr val="tx2"/>
                </a:solidFill>
              </a:rPr>
              <a:t>−</a:t>
            </a:r>
            <a:r>
              <a:rPr lang="en-US" sz="1800" dirty="0">
                <a:solidFill>
                  <a:schemeClr val="tx2"/>
                </a:solidFill>
              </a:rPr>
              <a:t>(c) = 3, deg</a:t>
            </a:r>
            <a:r>
              <a:rPr lang="en-US" sz="1800" baseline="30000" dirty="0">
                <a:solidFill>
                  <a:schemeClr val="tx2"/>
                </a:solidFill>
              </a:rPr>
              <a:t>−</a:t>
            </a:r>
            <a:r>
              <a:rPr lang="en-US" sz="1800" dirty="0">
                <a:solidFill>
                  <a:schemeClr val="tx2"/>
                </a:solidFill>
              </a:rPr>
              <a:t>(d) = 2, deg</a:t>
            </a:r>
            <a:r>
              <a:rPr lang="en-US" sz="1800" baseline="30000" dirty="0">
                <a:solidFill>
                  <a:schemeClr val="tx2"/>
                </a:solidFill>
              </a:rPr>
              <a:t>−</a:t>
            </a:r>
            <a:r>
              <a:rPr lang="en-US" sz="1800" dirty="0">
                <a:solidFill>
                  <a:schemeClr val="tx2"/>
                </a:solidFill>
              </a:rPr>
              <a:t>(e) = 3, </a:t>
            </a:r>
          </a:p>
          <a:p>
            <a:r>
              <a:rPr lang="en-US" sz="1800" dirty="0">
                <a:solidFill>
                  <a:schemeClr val="tx2"/>
                </a:solidFill>
              </a:rPr>
              <a:t>and deg</a:t>
            </a:r>
            <a:r>
              <a:rPr lang="en-US" sz="1800" baseline="30000" dirty="0">
                <a:solidFill>
                  <a:schemeClr val="tx2"/>
                </a:solidFill>
              </a:rPr>
              <a:t>−</a:t>
            </a:r>
            <a:r>
              <a:rPr lang="en-US" sz="1800" dirty="0">
                <a:solidFill>
                  <a:schemeClr val="tx2"/>
                </a:solidFill>
              </a:rPr>
              <a:t>(f ) = 0. </a:t>
            </a:r>
          </a:p>
          <a:p>
            <a:r>
              <a:rPr lang="en-US" sz="1800" dirty="0">
                <a:solidFill>
                  <a:schemeClr val="tx2"/>
                </a:solidFill>
              </a:rPr>
              <a:t>The out-degrees are deg</a:t>
            </a:r>
            <a:r>
              <a:rPr lang="en-US" sz="1800" baseline="30000" dirty="0">
                <a:solidFill>
                  <a:schemeClr val="tx2"/>
                </a:solidFill>
              </a:rPr>
              <a:t>+</a:t>
            </a:r>
            <a:r>
              <a:rPr lang="en-US" sz="1800" dirty="0">
                <a:solidFill>
                  <a:schemeClr val="tx2"/>
                </a:solidFill>
              </a:rPr>
              <a:t>(a) = 4, deg</a:t>
            </a:r>
            <a:r>
              <a:rPr lang="en-US" sz="1800" baseline="30000" dirty="0">
                <a:solidFill>
                  <a:schemeClr val="tx2"/>
                </a:solidFill>
              </a:rPr>
              <a:t>+</a:t>
            </a:r>
            <a:r>
              <a:rPr lang="en-US" sz="1800" dirty="0">
                <a:solidFill>
                  <a:schemeClr val="tx2"/>
                </a:solidFill>
              </a:rPr>
              <a:t>(b) = 1, deg</a:t>
            </a:r>
            <a:r>
              <a:rPr lang="en-US" sz="1800" baseline="30000" dirty="0">
                <a:solidFill>
                  <a:schemeClr val="tx2"/>
                </a:solidFill>
              </a:rPr>
              <a:t>+</a:t>
            </a:r>
            <a:r>
              <a:rPr lang="en-US" sz="1800" dirty="0">
                <a:solidFill>
                  <a:schemeClr val="tx2"/>
                </a:solidFill>
              </a:rPr>
              <a:t>(c) = 2,deg</a:t>
            </a:r>
            <a:r>
              <a:rPr lang="en-US" sz="1800" baseline="30000" dirty="0">
                <a:solidFill>
                  <a:schemeClr val="tx2"/>
                </a:solidFill>
              </a:rPr>
              <a:t>+</a:t>
            </a:r>
            <a:r>
              <a:rPr lang="en-US" sz="1800" dirty="0">
                <a:solidFill>
                  <a:schemeClr val="tx2"/>
                </a:solidFill>
              </a:rPr>
              <a:t>(d) = 2, deg</a:t>
            </a:r>
            <a:r>
              <a:rPr lang="en-US" sz="1800" baseline="30000" dirty="0">
                <a:solidFill>
                  <a:schemeClr val="tx2"/>
                </a:solidFill>
              </a:rPr>
              <a:t>+</a:t>
            </a:r>
            <a:r>
              <a:rPr lang="en-US" sz="1800" dirty="0">
                <a:solidFill>
                  <a:schemeClr val="tx2"/>
                </a:solidFill>
              </a:rPr>
              <a:t>(e) = 3, and deg</a:t>
            </a:r>
            <a:r>
              <a:rPr lang="en-US" sz="1800" baseline="30000" dirty="0">
                <a:solidFill>
                  <a:schemeClr val="tx2"/>
                </a:solidFill>
              </a:rPr>
              <a:t>+</a:t>
            </a:r>
            <a:r>
              <a:rPr lang="en-US" sz="1800" dirty="0">
                <a:solidFill>
                  <a:schemeClr val="tx2"/>
                </a:solidFill>
              </a:rPr>
              <a:t>(f ) = 0.</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p:spPr>
        <p:txBody>
          <a:bodyPr/>
          <a:lstStyle/>
          <a:p>
            <a:fld id="{31BADD27-1240-4B79-8895-3699A6341413}" type="slidenum">
              <a:rPr lang="en-US" smtClean="0"/>
              <a:pPr/>
              <a:t>97</a:t>
            </a:fld>
            <a:endParaRPr lang="en-US" smtClean="0"/>
          </a:p>
        </p:txBody>
      </p:sp>
      <p:sp>
        <p:nvSpPr>
          <p:cNvPr id="20483" name="Rectangle 4"/>
          <p:cNvSpPr>
            <a:spLocks noChangeArrowheads="1"/>
          </p:cNvSpPr>
          <p:nvPr/>
        </p:nvSpPr>
        <p:spPr bwMode="auto">
          <a:xfrm>
            <a:off x="0" y="169817"/>
            <a:ext cx="6787436" cy="646331"/>
          </a:xfrm>
          <a:prstGeom prst="rect">
            <a:avLst/>
          </a:prstGeom>
          <a:solidFill>
            <a:srgbClr val="66FFFF"/>
          </a:solidFill>
          <a:ln w="9525">
            <a:noFill/>
            <a:miter lim="800000"/>
            <a:headEnd/>
            <a:tailEnd/>
          </a:ln>
        </p:spPr>
        <p:txBody>
          <a:bodyPr wrap="none">
            <a:spAutoFit/>
          </a:bodyPr>
          <a:lstStyle/>
          <a:p>
            <a:r>
              <a:rPr lang="en-US" sz="3600" dirty="0">
                <a:solidFill>
                  <a:schemeClr val="tx2"/>
                </a:solidFill>
              </a:rPr>
              <a:t>Some Special Simple Graphs</a:t>
            </a:r>
          </a:p>
        </p:txBody>
      </p:sp>
      <p:sp>
        <p:nvSpPr>
          <p:cNvPr id="20484" name="TextBox 5"/>
          <p:cNvSpPr txBox="1">
            <a:spLocks noChangeArrowheads="1"/>
          </p:cNvSpPr>
          <p:nvPr/>
        </p:nvSpPr>
        <p:spPr bwMode="auto">
          <a:xfrm>
            <a:off x="213360" y="711926"/>
            <a:ext cx="11817531" cy="1477328"/>
          </a:xfrm>
          <a:prstGeom prst="rect">
            <a:avLst/>
          </a:prstGeom>
          <a:noFill/>
          <a:ln w="9525">
            <a:noFill/>
            <a:miter lim="800000"/>
            <a:headEnd/>
            <a:tailEnd/>
          </a:ln>
        </p:spPr>
        <p:txBody>
          <a:bodyPr wrap="square">
            <a:spAutoFit/>
          </a:bodyPr>
          <a:lstStyle/>
          <a:p>
            <a:pPr algn="just"/>
            <a:r>
              <a:rPr lang="en-US" b="1" dirty="0">
                <a:solidFill>
                  <a:schemeClr val="tx2"/>
                </a:solidFill>
              </a:rPr>
              <a:t>Complete Graphs </a:t>
            </a:r>
          </a:p>
          <a:p>
            <a:pPr algn="just"/>
            <a:r>
              <a:rPr lang="en-US" dirty="0">
                <a:solidFill>
                  <a:schemeClr val="tx2"/>
                </a:solidFill>
              </a:rPr>
              <a:t>A complete graph on n vertices, denoted by </a:t>
            </a:r>
            <a:r>
              <a:rPr lang="en-US" dirty="0" err="1">
                <a:solidFill>
                  <a:schemeClr val="tx2"/>
                </a:solidFill>
              </a:rPr>
              <a:t>Kn</a:t>
            </a:r>
            <a:r>
              <a:rPr lang="en-US" dirty="0">
                <a:solidFill>
                  <a:schemeClr val="tx2"/>
                </a:solidFill>
              </a:rPr>
              <a:t>, is a simple graph that contains exactly one edge between each pair of distinct vertices. The graphs </a:t>
            </a:r>
            <a:r>
              <a:rPr lang="en-US" dirty="0" err="1">
                <a:solidFill>
                  <a:schemeClr val="tx2"/>
                </a:solidFill>
              </a:rPr>
              <a:t>K</a:t>
            </a:r>
            <a:r>
              <a:rPr lang="en-US" baseline="-25000" dirty="0" err="1">
                <a:solidFill>
                  <a:schemeClr val="tx2"/>
                </a:solidFill>
              </a:rPr>
              <a:t>n</a:t>
            </a:r>
            <a:r>
              <a:rPr lang="en-US" dirty="0">
                <a:solidFill>
                  <a:schemeClr val="tx2"/>
                </a:solidFill>
              </a:rPr>
              <a:t>, for n = 1, 2, 3, 4, 5, 6, are displayed in Figure below. A simple graph for which there is at least one pair of distinct vertex not connected by an edge is called </a:t>
            </a:r>
            <a:r>
              <a:rPr lang="en-US" dirty="0" err="1">
                <a:solidFill>
                  <a:schemeClr val="tx2"/>
                </a:solidFill>
              </a:rPr>
              <a:t>noncomplete</a:t>
            </a:r>
            <a:r>
              <a:rPr lang="en-US" dirty="0">
                <a:solidFill>
                  <a:schemeClr val="tx2"/>
                </a:solidFill>
              </a:rPr>
              <a:t>.</a:t>
            </a:r>
          </a:p>
        </p:txBody>
      </p:sp>
      <p:pic>
        <p:nvPicPr>
          <p:cNvPr id="20485" name="Picture 2"/>
          <p:cNvPicPr>
            <a:picLocks noChangeAspect="1" noChangeArrowheads="1"/>
          </p:cNvPicPr>
          <p:nvPr/>
        </p:nvPicPr>
        <p:blipFill>
          <a:blip r:embed="rId2"/>
          <a:srcRect/>
          <a:stretch>
            <a:fillRect/>
          </a:stretch>
        </p:blipFill>
        <p:spPr bwMode="auto">
          <a:xfrm>
            <a:off x="294640" y="2216332"/>
            <a:ext cx="7451634" cy="1152831"/>
          </a:xfrm>
          <a:prstGeom prst="rect">
            <a:avLst/>
          </a:prstGeom>
          <a:noFill/>
          <a:ln w="9525">
            <a:noFill/>
            <a:miter lim="800000"/>
            <a:headEnd/>
            <a:tailEnd/>
          </a:ln>
        </p:spPr>
      </p:pic>
      <p:sp>
        <p:nvSpPr>
          <p:cNvPr id="6" name="TextBox 4"/>
          <p:cNvSpPr txBox="1">
            <a:spLocks noChangeArrowheads="1"/>
          </p:cNvSpPr>
          <p:nvPr/>
        </p:nvSpPr>
        <p:spPr bwMode="auto">
          <a:xfrm>
            <a:off x="314960" y="3405053"/>
            <a:ext cx="11074400" cy="923330"/>
          </a:xfrm>
          <a:prstGeom prst="rect">
            <a:avLst/>
          </a:prstGeom>
          <a:noFill/>
          <a:ln w="9525">
            <a:noFill/>
            <a:miter lim="800000"/>
            <a:headEnd/>
            <a:tailEnd/>
          </a:ln>
        </p:spPr>
        <p:txBody>
          <a:bodyPr>
            <a:spAutoFit/>
          </a:bodyPr>
          <a:lstStyle/>
          <a:p>
            <a:r>
              <a:rPr lang="en-US" b="1" dirty="0">
                <a:solidFill>
                  <a:schemeClr val="tx2"/>
                </a:solidFill>
              </a:rPr>
              <a:t>Cycles </a:t>
            </a:r>
          </a:p>
          <a:p>
            <a:r>
              <a:rPr lang="en-US" dirty="0">
                <a:solidFill>
                  <a:schemeClr val="tx2"/>
                </a:solidFill>
              </a:rPr>
              <a:t>A cycle </a:t>
            </a:r>
            <a:r>
              <a:rPr lang="en-US" dirty="0" err="1">
                <a:solidFill>
                  <a:schemeClr val="tx2"/>
                </a:solidFill>
              </a:rPr>
              <a:t>C</a:t>
            </a:r>
            <a:r>
              <a:rPr lang="en-US" baseline="-25000" dirty="0" err="1">
                <a:solidFill>
                  <a:schemeClr val="tx2"/>
                </a:solidFill>
              </a:rPr>
              <a:t>n</a:t>
            </a:r>
            <a:r>
              <a:rPr lang="en-US" dirty="0">
                <a:solidFill>
                  <a:schemeClr val="tx2"/>
                </a:solidFill>
              </a:rPr>
              <a:t>, n ≥ 3, consists of n vertices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 . , </a:t>
            </a:r>
            <a:r>
              <a:rPr lang="en-US" dirty="0" err="1">
                <a:solidFill>
                  <a:schemeClr val="tx2"/>
                </a:solidFill>
              </a:rPr>
              <a:t>v</a:t>
            </a:r>
            <a:r>
              <a:rPr lang="en-US" baseline="-25000" dirty="0" err="1">
                <a:solidFill>
                  <a:schemeClr val="tx2"/>
                </a:solidFill>
              </a:rPr>
              <a:t>n</a:t>
            </a:r>
            <a:r>
              <a:rPr lang="en-US" dirty="0">
                <a:solidFill>
                  <a:schemeClr val="tx2"/>
                </a:solidFill>
              </a:rPr>
              <a:t> and edges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{v</a:t>
            </a:r>
            <a:r>
              <a:rPr lang="en-US" baseline="-25000" dirty="0">
                <a:solidFill>
                  <a:schemeClr val="tx2"/>
                </a:solidFill>
              </a:rPr>
              <a:t>2</a:t>
            </a:r>
            <a:r>
              <a:rPr lang="en-US" dirty="0">
                <a:solidFill>
                  <a:schemeClr val="tx2"/>
                </a:solidFill>
              </a:rPr>
              <a:t>, v</a:t>
            </a:r>
            <a:r>
              <a:rPr lang="en-US" baseline="-25000" dirty="0">
                <a:solidFill>
                  <a:schemeClr val="tx2"/>
                </a:solidFill>
              </a:rPr>
              <a:t>3</a:t>
            </a:r>
            <a:r>
              <a:rPr lang="en-US" dirty="0">
                <a:solidFill>
                  <a:schemeClr val="tx2"/>
                </a:solidFill>
              </a:rPr>
              <a:t>}, . . . , {v</a:t>
            </a:r>
            <a:r>
              <a:rPr lang="en-US" baseline="-25000" dirty="0">
                <a:solidFill>
                  <a:schemeClr val="tx2"/>
                </a:solidFill>
              </a:rPr>
              <a:t>n−1</a:t>
            </a:r>
            <a:r>
              <a:rPr lang="en-US" dirty="0">
                <a:solidFill>
                  <a:schemeClr val="tx2"/>
                </a:solidFill>
              </a:rPr>
              <a:t>, </a:t>
            </a:r>
            <a:r>
              <a:rPr lang="en-US" dirty="0" err="1">
                <a:solidFill>
                  <a:schemeClr val="tx2"/>
                </a:solidFill>
              </a:rPr>
              <a:t>v</a:t>
            </a:r>
            <a:r>
              <a:rPr lang="en-US" baseline="-25000" dirty="0" err="1">
                <a:solidFill>
                  <a:schemeClr val="tx2"/>
                </a:solidFill>
              </a:rPr>
              <a:t>n</a:t>
            </a:r>
            <a:r>
              <a:rPr lang="en-US" dirty="0">
                <a:solidFill>
                  <a:schemeClr val="tx2"/>
                </a:solidFill>
              </a:rPr>
              <a:t>}, and {</a:t>
            </a:r>
            <a:r>
              <a:rPr lang="en-US" dirty="0" err="1">
                <a:solidFill>
                  <a:schemeClr val="tx2"/>
                </a:solidFill>
              </a:rPr>
              <a:t>v</a:t>
            </a:r>
            <a:r>
              <a:rPr lang="en-US" baseline="-25000" dirty="0" err="1">
                <a:solidFill>
                  <a:schemeClr val="tx2"/>
                </a:solidFill>
              </a:rPr>
              <a:t>n</a:t>
            </a:r>
            <a:r>
              <a:rPr lang="en-US" dirty="0">
                <a:solidFill>
                  <a:schemeClr val="tx2"/>
                </a:solidFill>
              </a:rPr>
              <a:t>, v</a:t>
            </a:r>
            <a:r>
              <a:rPr lang="en-US" baseline="-25000" dirty="0">
                <a:solidFill>
                  <a:schemeClr val="tx2"/>
                </a:solidFill>
              </a:rPr>
              <a:t>1</a:t>
            </a:r>
            <a:r>
              <a:rPr lang="en-US" dirty="0">
                <a:solidFill>
                  <a:schemeClr val="tx2"/>
                </a:solidFill>
              </a:rPr>
              <a:t>}. The cycles C</a:t>
            </a:r>
            <a:r>
              <a:rPr lang="en-US" baseline="-25000" dirty="0">
                <a:solidFill>
                  <a:schemeClr val="tx2"/>
                </a:solidFill>
              </a:rPr>
              <a:t>3</a:t>
            </a:r>
            <a:r>
              <a:rPr lang="en-US" dirty="0">
                <a:solidFill>
                  <a:schemeClr val="tx2"/>
                </a:solidFill>
              </a:rPr>
              <a:t>, C</a:t>
            </a:r>
            <a:r>
              <a:rPr lang="en-US" baseline="-25000" dirty="0">
                <a:solidFill>
                  <a:schemeClr val="tx2"/>
                </a:solidFill>
              </a:rPr>
              <a:t>4</a:t>
            </a:r>
            <a:r>
              <a:rPr lang="en-US" dirty="0">
                <a:solidFill>
                  <a:schemeClr val="tx2"/>
                </a:solidFill>
              </a:rPr>
              <a:t>, C</a:t>
            </a:r>
            <a:r>
              <a:rPr lang="en-US" baseline="-25000" dirty="0">
                <a:solidFill>
                  <a:schemeClr val="tx2"/>
                </a:solidFill>
              </a:rPr>
              <a:t>5</a:t>
            </a:r>
            <a:r>
              <a:rPr lang="en-US" dirty="0">
                <a:solidFill>
                  <a:schemeClr val="tx2"/>
                </a:solidFill>
              </a:rPr>
              <a:t>, and C</a:t>
            </a:r>
            <a:r>
              <a:rPr lang="en-US" baseline="-25000" dirty="0">
                <a:solidFill>
                  <a:schemeClr val="tx2"/>
                </a:solidFill>
              </a:rPr>
              <a:t>6</a:t>
            </a:r>
            <a:r>
              <a:rPr lang="en-US" dirty="0">
                <a:solidFill>
                  <a:schemeClr val="tx2"/>
                </a:solidFill>
              </a:rPr>
              <a:t> are displayed in Figure below.</a:t>
            </a:r>
          </a:p>
        </p:txBody>
      </p:sp>
      <p:pic>
        <p:nvPicPr>
          <p:cNvPr id="7" name="Picture 2"/>
          <p:cNvPicPr>
            <a:picLocks noChangeAspect="1" noChangeArrowheads="1"/>
          </p:cNvPicPr>
          <p:nvPr/>
        </p:nvPicPr>
        <p:blipFill>
          <a:blip r:embed="rId3"/>
          <a:srcRect/>
          <a:stretch>
            <a:fillRect/>
          </a:stretch>
        </p:blipFill>
        <p:spPr bwMode="auto">
          <a:xfrm>
            <a:off x="1203235" y="4441371"/>
            <a:ext cx="5471885" cy="1093958"/>
          </a:xfrm>
          <a:prstGeom prst="rect">
            <a:avLst/>
          </a:prstGeom>
          <a:noFill/>
          <a:ln w="9525">
            <a:noFill/>
            <a:miter lim="800000"/>
            <a:headEnd/>
            <a:tailEnd/>
          </a:ln>
        </p:spPr>
      </p:pic>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p>
            <a:fld id="{C681A520-E750-4731-8287-1C75DD166ED3}" type="slidenum">
              <a:rPr lang="en-US" smtClean="0"/>
              <a:pPr/>
              <a:t>98</a:t>
            </a:fld>
            <a:endParaRPr lang="en-US" smtClean="0"/>
          </a:p>
        </p:txBody>
      </p:sp>
      <p:sp>
        <p:nvSpPr>
          <p:cNvPr id="22531" name="TextBox 4"/>
          <p:cNvSpPr txBox="1">
            <a:spLocks noChangeArrowheads="1"/>
          </p:cNvSpPr>
          <p:nvPr/>
        </p:nvSpPr>
        <p:spPr bwMode="auto">
          <a:xfrm>
            <a:off x="275771" y="167640"/>
            <a:ext cx="11074400" cy="1200329"/>
          </a:xfrm>
          <a:prstGeom prst="rect">
            <a:avLst/>
          </a:prstGeom>
          <a:noFill/>
          <a:ln w="9525">
            <a:noFill/>
            <a:miter lim="800000"/>
            <a:headEnd/>
            <a:tailEnd/>
          </a:ln>
        </p:spPr>
        <p:txBody>
          <a:bodyPr>
            <a:spAutoFit/>
          </a:bodyPr>
          <a:lstStyle/>
          <a:p>
            <a:pPr algn="just"/>
            <a:r>
              <a:rPr lang="en-US" b="1" dirty="0">
                <a:solidFill>
                  <a:schemeClr val="tx2"/>
                </a:solidFill>
              </a:rPr>
              <a:t>Wheels </a:t>
            </a:r>
          </a:p>
          <a:p>
            <a:pPr algn="just"/>
            <a:r>
              <a:rPr lang="en-US" dirty="0">
                <a:solidFill>
                  <a:schemeClr val="tx2"/>
                </a:solidFill>
              </a:rPr>
              <a:t>We obtain a wheel </a:t>
            </a:r>
            <a:r>
              <a:rPr lang="en-US" dirty="0" err="1">
                <a:solidFill>
                  <a:schemeClr val="tx2"/>
                </a:solidFill>
              </a:rPr>
              <a:t>W</a:t>
            </a:r>
            <a:r>
              <a:rPr lang="en-US" baseline="-25000" dirty="0" err="1">
                <a:solidFill>
                  <a:schemeClr val="tx2"/>
                </a:solidFill>
              </a:rPr>
              <a:t>n</a:t>
            </a:r>
            <a:r>
              <a:rPr lang="en-US" dirty="0">
                <a:solidFill>
                  <a:schemeClr val="tx2"/>
                </a:solidFill>
              </a:rPr>
              <a:t> when we add an additional vertex to a cycle </a:t>
            </a:r>
            <a:r>
              <a:rPr lang="en-US" dirty="0" err="1">
                <a:solidFill>
                  <a:schemeClr val="tx2"/>
                </a:solidFill>
              </a:rPr>
              <a:t>C</a:t>
            </a:r>
            <a:r>
              <a:rPr lang="en-US" baseline="-25000" dirty="0" err="1">
                <a:solidFill>
                  <a:schemeClr val="tx2"/>
                </a:solidFill>
              </a:rPr>
              <a:t>n</a:t>
            </a:r>
            <a:r>
              <a:rPr lang="en-US" dirty="0">
                <a:solidFill>
                  <a:schemeClr val="tx2"/>
                </a:solidFill>
              </a:rPr>
              <a:t>, for n ≥ 3, and connect this new vertex to each of the n vertices in </a:t>
            </a:r>
            <a:r>
              <a:rPr lang="en-US" dirty="0" err="1">
                <a:solidFill>
                  <a:schemeClr val="tx2"/>
                </a:solidFill>
              </a:rPr>
              <a:t>C</a:t>
            </a:r>
            <a:r>
              <a:rPr lang="en-US" baseline="-25000" dirty="0" err="1">
                <a:solidFill>
                  <a:schemeClr val="tx2"/>
                </a:solidFill>
              </a:rPr>
              <a:t>n</a:t>
            </a:r>
            <a:r>
              <a:rPr lang="en-US" dirty="0">
                <a:solidFill>
                  <a:schemeClr val="tx2"/>
                </a:solidFill>
              </a:rPr>
              <a:t>, by new edges. The wheels W</a:t>
            </a:r>
            <a:r>
              <a:rPr lang="en-US" baseline="-25000" dirty="0">
                <a:solidFill>
                  <a:schemeClr val="tx2"/>
                </a:solidFill>
              </a:rPr>
              <a:t>3</a:t>
            </a:r>
            <a:r>
              <a:rPr lang="en-US" dirty="0">
                <a:solidFill>
                  <a:schemeClr val="tx2"/>
                </a:solidFill>
              </a:rPr>
              <a:t>, W</a:t>
            </a:r>
            <a:r>
              <a:rPr lang="en-US" baseline="-25000" dirty="0">
                <a:solidFill>
                  <a:schemeClr val="tx2"/>
                </a:solidFill>
              </a:rPr>
              <a:t>4</a:t>
            </a:r>
            <a:r>
              <a:rPr lang="en-US" dirty="0">
                <a:solidFill>
                  <a:schemeClr val="tx2"/>
                </a:solidFill>
              </a:rPr>
              <a:t>, W</a:t>
            </a:r>
            <a:r>
              <a:rPr lang="en-US" baseline="-25000" dirty="0">
                <a:solidFill>
                  <a:schemeClr val="tx2"/>
                </a:solidFill>
              </a:rPr>
              <a:t>5</a:t>
            </a:r>
            <a:r>
              <a:rPr lang="en-US" dirty="0">
                <a:solidFill>
                  <a:schemeClr val="tx2"/>
                </a:solidFill>
              </a:rPr>
              <a:t>, and W</a:t>
            </a:r>
            <a:r>
              <a:rPr lang="en-US" baseline="-25000" dirty="0">
                <a:solidFill>
                  <a:schemeClr val="tx2"/>
                </a:solidFill>
              </a:rPr>
              <a:t>6</a:t>
            </a:r>
            <a:r>
              <a:rPr lang="en-US" dirty="0">
                <a:solidFill>
                  <a:schemeClr val="tx2"/>
                </a:solidFill>
              </a:rPr>
              <a:t> are displayed in Figure below.</a:t>
            </a:r>
          </a:p>
        </p:txBody>
      </p:sp>
      <p:pic>
        <p:nvPicPr>
          <p:cNvPr id="22532" name="Picture 2"/>
          <p:cNvPicPr>
            <a:picLocks noChangeAspect="1" noChangeArrowheads="1"/>
          </p:cNvPicPr>
          <p:nvPr/>
        </p:nvPicPr>
        <p:blipFill>
          <a:blip r:embed="rId2"/>
          <a:srcRect/>
          <a:stretch>
            <a:fillRect/>
          </a:stretch>
        </p:blipFill>
        <p:spPr bwMode="auto">
          <a:xfrm>
            <a:off x="355602" y="1365068"/>
            <a:ext cx="5849256" cy="1263358"/>
          </a:xfrm>
          <a:prstGeom prst="rect">
            <a:avLst/>
          </a:prstGeom>
          <a:noFill/>
          <a:ln w="9525">
            <a:noFill/>
            <a:miter lim="800000"/>
            <a:headEnd/>
            <a:tailEnd/>
          </a:ln>
        </p:spPr>
      </p:pic>
      <p:sp>
        <p:nvSpPr>
          <p:cNvPr id="5" name="TextBox 4"/>
          <p:cNvSpPr txBox="1">
            <a:spLocks noChangeArrowheads="1"/>
          </p:cNvSpPr>
          <p:nvPr/>
        </p:nvSpPr>
        <p:spPr bwMode="auto">
          <a:xfrm>
            <a:off x="288834" y="2612572"/>
            <a:ext cx="11176000" cy="1477328"/>
          </a:xfrm>
          <a:prstGeom prst="rect">
            <a:avLst/>
          </a:prstGeom>
          <a:noFill/>
          <a:ln w="9525">
            <a:noFill/>
            <a:miter lim="800000"/>
            <a:headEnd/>
            <a:tailEnd/>
          </a:ln>
        </p:spPr>
        <p:txBody>
          <a:bodyPr>
            <a:spAutoFit/>
          </a:bodyPr>
          <a:lstStyle/>
          <a:p>
            <a:pPr algn="just"/>
            <a:r>
              <a:rPr lang="en-US" b="1" dirty="0">
                <a:solidFill>
                  <a:schemeClr val="tx2"/>
                </a:solidFill>
              </a:rPr>
              <a:t>n-Cubes</a:t>
            </a:r>
          </a:p>
          <a:p>
            <a:pPr algn="just"/>
            <a:r>
              <a:rPr lang="en-US" dirty="0">
                <a:solidFill>
                  <a:schemeClr val="tx2"/>
                </a:solidFill>
              </a:rPr>
              <a:t> An n-dimensional hypercube, or n-cube, denoted by </a:t>
            </a:r>
            <a:r>
              <a:rPr lang="en-US" dirty="0" err="1">
                <a:solidFill>
                  <a:schemeClr val="tx2"/>
                </a:solidFill>
              </a:rPr>
              <a:t>Q</a:t>
            </a:r>
            <a:r>
              <a:rPr lang="en-US" baseline="-25000" dirty="0" err="1">
                <a:solidFill>
                  <a:schemeClr val="tx2"/>
                </a:solidFill>
              </a:rPr>
              <a:t>n</a:t>
            </a:r>
            <a:r>
              <a:rPr lang="en-US" dirty="0">
                <a:solidFill>
                  <a:schemeClr val="tx2"/>
                </a:solidFill>
              </a:rPr>
              <a:t>, is a graph that has vertices representing the 2</a:t>
            </a:r>
            <a:r>
              <a:rPr lang="en-US" baseline="30000" dirty="0">
                <a:solidFill>
                  <a:schemeClr val="tx2"/>
                </a:solidFill>
              </a:rPr>
              <a:t>n</a:t>
            </a:r>
            <a:r>
              <a:rPr lang="en-US" dirty="0">
                <a:solidFill>
                  <a:schemeClr val="tx2"/>
                </a:solidFill>
              </a:rPr>
              <a:t> bit strings of length n. Two vertices are adjacent if and only if the bit strings that they represent differ in exactly one bit position. We display Q</a:t>
            </a:r>
            <a:r>
              <a:rPr lang="en-US" baseline="-25000" dirty="0">
                <a:solidFill>
                  <a:schemeClr val="tx2"/>
                </a:solidFill>
              </a:rPr>
              <a:t>1</a:t>
            </a:r>
            <a:r>
              <a:rPr lang="en-US" dirty="0">
                <a:solidFill>
                  <a:schemeClr val="tx2"/>
                </a:solidFill>
              </a:rPr>
              <a:t>, Q</a:t>
            </a:r>
            <a:r>
              <a:rPr lang="en-US" baseline="-25000" dirty="0">
                <a:solidFill>
                  <a:schemeClr val="tx2"/>
                </a:solidFill>
              </a:rPr>
              <a:t>2</a:t>
            </a:r>
            <a:r>
              <a:rPr lang="en-US" dirty="0">
                <a:solidFill>
                  <a:schemeClr val="tx2"/>
                </a:solidFill>
              </a:rPr>
              <a:t>, and Q</a:t>
            </a:r>
            <a:r>
              <a:rPr lang="en-US" baseline="-25000" dirty="0">
                <a:solidFill>
                  <a:schemeClr val="tx2"/>
                </a:solidFill>
              </a:rPr>
              <a:t>3</a:t>
            </a:r>
            <a:r>
              <a:rPr lang="en-US" dirty="0">
                <a:solidFill>
                  <a:schemeClr val="tx2"/>
                </a:solidFill>
              </a:rPr>
              <a:t> in Figure below.</a:t>
            </a:r>
          </a:p>
        </p:txBody>
      </p:sp>
      <p:pic>
        <p:nvPicPr>
          <p:cNvPr id="6" name="Picture 2"/>
          <p:cNvPicPr>
            <a:picLocks noChangeAspect="1" noChangeArrowheads="1"/>
          </p:cNvPicPr>
          <p:nvPr/>
        </p:nvPicPr>
        <p:blipFill>
          <a:blip r:embed="rId3"/>
          <a:srcRect/>
          <a:stretch>
            <a:fillRect/>
          </a:stretch>
        </p:blipFill>
        <p:spPr bwMode="auto">
          <a:xfrm>
            <a:off x="656046" y="4317274"/>
            <a:ext cx="4595223" cy="1344368"/>
          </a:xfrm>
          <a:prstGeom prst="rect">
            <a:avLst/>
          </a:prstGeom>
          <a:noFill/>
          <a:ln w="9525">
            <a:noFill/>
            <a:miter lim="800000"/>
            <a:headEnd/>
            <a:tailEnd/>
          </a:ln>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2"/>
          </p:nvPr>
        </p:nvSpPr>
        <p:spPr>
          <a:noFill/>
        </p:spPr>
        <p:txBody>
          <a:bodyPr/>
          <a:lstStyle/>
          <a:p>
            <a:fld id="{9E726E89-D17B-44C1-8430-B5CC64125B3A}" type="slidenum">
              <a:rPr lang="en-US" smtClean="0"/>
              <a:pPr/>
              <a:t>99</a:t>
            </a:fld>
            <a:endParaRPr lang="en-US" smtClean="0"/>
          </a:p>
        </p:txBody>
      </p:sp>
      <p:sp>
        <p:nvSpPr>
          <p:cNvPr id="25603" name="TextBox 4"/>
          <p:cNvSpPr txBox="1">
            <a:spLocks noChangeArrowheads="1"/>
          </p:cNvSpPr>
          <p:nvPr/>
        </p:nvSpPr>
        <p:spPr bwMode="auto">
          <a:xfrm>
            <a:off x="435428" y="3061063"/>
            <a:ext cx="11379200" cy="1477328"/>
          </a:xfrm>
          <a:prstGeom prst="rect">
            <a:avLst/>
          </a:prstGeom>
          <a:solidFill>
            <a:srgbClr val="FFFF00"/>
          </a:solidFill>
          <a:ln w="9525">
            <a:noFill/>
            <a:miter lim="800000"/>
            <a:headEnd/>
            <a:tailEnd/>
          </a:ln>
        </p:spPr>
        <p:txBody>
          <a:bodyPr>
            <a:spAutoFit/>
          </a:bodyPr>
          <a:lstStyle/>
          <a:p>
            <a:pPr algn="just"/>
            <a:r>
              <a:rPr lang="en-US" b="1" dirty="0">
                <a:solidFill>
                  <a:schemeClr val="tx2"/>
                </a:solidFill>
              </a:rPr>
              <a:t>Complete Bipartite Graphs </a:t>
            </a:r>
          </a:p>
          <a:p>
            <a:pPr algn="just"/>
            <a:r>
              <a:rPr lang="en-US" dirty="0">
                <a:solidFill>
                  <a:schemeClr val="tx2"/>
                </a:solidFill>
              </a:rPr>
              <a:t>A complete bipartite graph </a:t>
            </a:r>
            <a:r>
              <a:rPr lang="en-US" dirty="0" err="1">
                <a:solidFill>
                  <a:schemeClr val="tx2"/>
                </a:solidFill>
              </a:rPr>
              <a:t>K</a:t>
            </a:r>
            <a:r>
              <a:rPr lang="en-US" baseline="-25000" dirty="0" err="1">
                <a:solidFill>
                  <a:schemeClr val="tx2"/>
                </a:solidFill>
              </a:rPr>
              <a:t>m,n</a:t>
            </a:r>
            <a:r>
              <a:rPr lang="en-US" dirty="0">
                <a:solidFill>
                  <a:schemeClr val="tx2"/>
                </a:solidFill>
              </a:rPr>
              <a:t> is a graph that has its vertex set partitioned into two subsets of m and n vertices, respectively with an edge between two vertices if and only if one vertex is in the first subset and the other vertex is in the second subset. The complete bipartite graphs K</a:t>
            </a:r>
            <a:r>
              <a:rPr lang="en-US" baseline="-25000" dirty="0">
                <a:solidFill>
                  <a:schemeClr val="tx2"/>
                </a:solidFill>
              </a:rPr>
              <a:t>2,3</a:t>
            </a:r>
            <a:r>
              <a:rPr lang="en-US" dirty="0">
                <a:solidFill>
                  <a:schemeClr val="tx2"/>
                </a:solidFill>
              </a:rPr>
              <a:t>, K</a:t>
            </a:r>
            <a:r>
              <a:rPr lang="en-US" baseline="-25000" dirty="0">
                <a:solidFill>
                  <a:schemeClr val="tx2"/>
                </a:solidFill>
              </a:rPr>
              <a:t>3,3</a:t>
            </a:r>
            <a:r>
              <a:rPr lang="en-US" dirty="0">
                <a:solidFill>
                  <a:schemeClr val="tx2"/>
                </a:solidFill>
              </a:rPr>
              <a:t>, K</a:t>
            </a:r>
            <a:r>
              <a:rPr lang="en-US" baseline="-25000" dirty="0">
                <a:solidFill>
                  <a:schemeClr val="tx2"/>
                </a:solidFill>
              </a:rPr>
              <a:t>3,5</a:t>
            </a:r>
            <a:r>
              <a:rPr lang="en-US" dirty="0">
                <a:solidFill>
                  <a:schemeClr val="tx2"/>
                </a:solidFill>
              </a:rPr>
              <a:t>, and K</a:t>
            </a:r>
            <a:r>
              <a:rPr lang="en-US" baseline="-25000" dirty="0">
                <a:solidFill>
                  <a:schemeClr val="tx2"/>
                </a:solidFill>
              </a:rPr>
              <a:t>2,6</a:t>
            </a:r>
            <a:r>
              <a:rPr lang="en-US" dirty="0">
                <a:solidFill>
                  <a:schemeClr val="tx2"/>
                </a:solidFill>
              </a:rPr>
              <a:t> are displayed in Figure below.</a:t>
            </a:r>
          </a:p>
        </p:txBody>
      </p:sp>
      <p:pic>
        <p:nvPicPr>
          <p:cNvPr id="25604" name="Picture 2"/>
          <p:cNvPicPr>
            <a:picLocks noChangeAspect="1" noChangeArrowheads="1"/>
          </p:cNvPicPr>
          <p:nvPr/>
        </p:nvPicPr>
        <p:blipFill>
          <a:blip r:embed="rId2"/>
          <a:srcRect/>
          <a:stretch>
            <a:fillRect/>
          </a:stretch>
        </p:blipFill>
        <p:spPr bwMode="auto">
          <a:xfrm>
            <a:off x="1449977" y="4598126"/>
            <a:ext cx="6322422" cy="1301108"/>
          </a:xfrm>
          <a:prstGeom prst="rect">
            <a:avLst/>
          </a:prstGeom>
          <a:noFill/>
          <a:ln w="9525">
            <a:noFill/>
            <a:miter lim="800000"/>
            <a:headEnd/>
            <a:tailEnd/>
          </a:ln>
        </p:spPr>
      </p:pic>
      <p:sp>
        <p:nvSpPr>
          <p:cNvPr id="5" name="Rectangle 4"/>
          <p:cNvSpPr/>
          <p:nvPr/>
        </p:nvSpPr>
        <p:spPr>
          <a:xfrm>
            <a:off x="1358536" y="6084166"/>
            <a:ext cx="10515601" cy="646331"/>
          </a:xfrm>
          <a:prstGeom prst="rect">
            <a:avLst/>
          </a:prstGeom>
        </p:spPr>
        <p:txBody>
          <a:bodyPr wrap="square">
            <a:spAutoFit/>
          </a:bodyPr>
          <a:lstStyle/>
          <a:p>
            <a:pPr algn="just"/>
            <a:r>
              <a:rPr lang="en-US" dirty="0" smtClean="0">
                <a:solidFill>
                  <a:schemeClr val="tx2"/>
                </a:solidFill>
              </a:rPr>
              <a:t>A path or circuit of a graph is </a:t>
            </a:r>
            <a:r>
              <a:rPr lang="en-US" i="1" dirty="0" smtClean="0">
                <a:solidFill>
                  <a:schemeClr val="tx2"/>
                </a:solidFill>
              </a:rPr>
              <a:t>simple </a:t>
            </a:r>
            <a:r>
              <a:rPr lang="en-US" dirty="0" smtClean="0">
                <a:solidFill>
                  <a:schemeClr val="tx2"/>
                </a:solidFill>
              </a:rPr>
              <a:t>if it does not contain the same edge more than once.</a:t>
            </a:r>
            <a:endParaRPr lang="en-US" dirty="0">
              <a:solidFill>
                <a:schemeClr val="tx2"/>
              </a:solidFill>
            </a:endParaRPr>
          </a:p>
        </p:txBody>
      </p:sp>
      <p:sp>
        <p:nvSpPr>
          <p:cNvPr id="6" name="TextBox 4"/>
          <p:cNvSpPr txBox="1">
            <a:spLocks noChangeArrowheads="1"/>
          </p:cNvSpPr>
          <p:nvPr/>
        </p:nvSpPr>
        <p:spPr bwMode="auto">
          <a:xfrm>
            <a:off x="494937" y="156754"/>
            <a:ext cx="11074400" cy="1477328"/>
          </a:xfrm>
          <a:prstGeom prst="rect">
            <a:avLst/>
          </a:prstGeom>
          <a:solidFill>
            <a:srgbClr val="FFFF00"/>
          </a:solidFill>
          <a:ln w="9525">
            <a:noFill/>
            <a:miter lim="800000"/>
            <a:headEnd/>
            <a:tailEnd/>
          </a:ln>
        </p:spPr>
        <p:txBody>
          <a:bodyPr>
            <a:spAutoFit/>
          </a:bodyPr>
          <a:lstStyle/>
          <a:p>
            <a:pPr algn="just"/>
            <a:r>
              <a:rPr lang="en-US" b="1" dirty="0">
                <a:solidFill>
                  <a:schemeClr val="tx2"/>
                </a:solidFill>
              </a:rPr>
              <a:t>Bipartite</a:t>
            </a:r>
            <a:endParaRPr lang="en-US" dirty="0">
              <a:solidFill>
                <a:schemeClr val="tx2"/>
              </a:solidFill>
            </a:endParaRPr>
          </a:p>
          <a:p>
            <a:pPr algn="just"/>
            <a:r>
              <a:rPr lang="en-US" dirty="0">
                <a:solidFill>
                  <a:schemeClr val="tx2"/>
                </a:solidFill>
              </a:rPr>
              <a:t>A simple graph G is called </a:t>
            </a:r>
            <a:r>
              <a:rPr lang="en-US" b="1" dirty="0">
                <a:solidFill>
                  <a:schemeClr val="tx2"/>
                </a:solidFill>
              </a:rPr>
              <a:t>bipartite</a:t>
            </a:r>
            <a:r>
              <a:rPr lang="en-US" dirty="0">
                <a:solidFill>
                  <a:schemeClr val="tx2"/>
                </a:solidFill>
              </a:rPr>
              <a:t> if its vertex set V can be partitioned into two disjoint sets V</a:t>
            </a:r>
            <a:r>
              <a:rPr lang="en-US" baseline="-25000" dirty="0">
                <a:solidFill>
                  <a:schemeClr val="tx2"/>
                </a:solidFill>
              </a:rPr>
              <a:t>1</a:t>
            </a:r>
            <a:r>
              <a:rPr lang="en-US" dirty="0">
                <a:solidFill>
                  <a:schemeClr val="tx2"/>
                </a:solidFill>
              </a:rPr>
              <a:t> and V</a:t>
            </a:r>
            <a:r>
              <a:rPr lang="en-US" baseline="-25000" dirty="0">
                <a:solidFill>
                  <a:schemeClr val="tx2"/>
                </a:solidFill>
              </a:rPr>
              <a:t>2</a:t>
            </a:r>
            <a:r>
              <a:rPr lang="en-US" dirty="0">
                <a:solidFill>
                  <a:schemeClr val="tx2"/>
                </a:solidFill>
              </a:rPr>
              <a:t> such that every edge in the graph connects a vertex in V</a:t>
            </a:r>
            <a:r>
              <a:rPr lang="en-US" baseline="-25000" dirty="0">
                <a:solidFill>
                  <a:schemeClr val="tx2"/>
                </a:solidFill>
              </a:rPr>
              <a:t>1</a:t>
            </a:r>
            <a:r>
              <a:rPr lang="en-US" dirty="0">
                <a:solidFill>
                  <a:schemeClr val="tx2"/>
                </a:solidFill>
              </a:rPr>
              <a:t> and a vertex in V</a:t>
            </a:r>
            <a:r>
              <a:rPr lang="en-US" baseline="-25000" dirty="0">
                <a:solidFill>
                  <a:schemeClr val="tx2"/>
                </a:solidFill>
              </a:rPr>
              <a:t>2 </a:t>
            </a:r>
            <a:r>
              <a:rPr lang="en-US" dirty="0">
                <a:solidFill>
                  <a:schemeClr val="tx2"/>
                </a:solidFill>
              </a:rPr>
              <a:t>(so that no edge in G connects either two vertices in V</a:t>
            </a:r>
            <a:r>
              <a:rPr lang="en-US" baseline="-25000" dirty="0">
                <a:solidFill>
                  <a:schemeClr val="tx2"/>
                </a:solidFill>
              </a:rPr>
              <a:t>1</a:t>
            </a:r>
            <a:r>
              <a:rPr lang="en-US" dirty="0">
                <a:solidFill>
                  <a:schemeClr val="tx2"/>
                </a:solidFill>
              </a:rPr>
              <a:t> or two vertices in V</a:t>
            </a:r>
            <a:r>
              <a:rPr lang="en-US" baseline="-25000" dirty="0">
                <a:solidFill>
                  <a:schemeClr val="tx2"/>
                </a:solidFill>
              </a:rPr>
              <a:t>2</a:t>
            </a:r>
            <a:r>
              <a:rPr lang="en-US" dirty="0">
                <a:solidFill>
                  <a:schemeClr val="tx2"/>
                </a:solidFill>
              </a:rPr>
              <a:t>). When this condition holds, we call the pair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a bipartition of the vertex set V of G.</a:t>
            </a:r>
          </a:p>
        </p:txBody>
      </p:sp>
      <p:pic>
        <p:nvPicPr>
          <p:cNvPr id="7" name="Picture 2"/>
          <p:cNvPicPr>
            <a:picLocks noChangeAspect="1" noChangeArrowheads="1"/>
          </p:cNvPicPr>
          <p:nvPr/>
        </p:nvPicPr>
        <p:blipFill>
          <a:blip r:embed="rId3"/>
          <a:srcRect/>
          <a:stretch>
            <a:fillRect/>
          </a:stretch>
        </p:blipFill>
        <p:spPr bwMode="auto">
          <a:xfrm>
            <a:off x="1629954" y="1924594"/>
            <a:ext cx="2667726" cy="939875"/>
          </a:xfrm>
          <a:prstGeom prst="rect">
            <a:avLst/>
          </a:prstGeom>
          <a:noFill/>
          <a:ln w="9525">
            <a:noFill/>
            <a:miter lim="800000"/>
            <a:headEnd/>
            <a:tailEnd/>
          </a:ln>
        </p:spPr>
      </p:pic>
    </p:spTree>
  </p:cSld>
  <p:clrMapOvr>
    <a:masterClrMapping/>
  </p:clrMapOvr>
  <p:transition spd="slow"/>
</p:sld>
</file>

<file path=ppt/theme/theme1.xml><?xml version="1.0" encoding="utf-8"?>
<a:theme xmlns:a="http://schemas.openxmlformats.org/drawingml/2006/main" name="tf03431377">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03431377.potx" id="{56A48130-F36A-41C3-8C0C-0EF853C6708B}" vid="{0432F83B-7085-406B-BFE7-677E72A6CADA}"/>
    </a:ext>
  </a:extLst>
</a:theme>
</file>

<file path=ppt/theme/theme2.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TotalTime>
  <Words>25151</Words>
  <PresentationFormat>Custom</PresentationFormat>
  <Paragraphs>1432</Paragraphs>
  <Slides>146</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49" baseType="lpstr">
      <vt:lpstr>tf03431377</vt:lpstr>
      <vt:lpstr>Equation</vt:lpstr>
      <vt:lpstr>Bitmap Image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21</cp:revision>
  <dcterms:created xsi:type="dcterms:W3CDTF">2018-10-23T13:43:15Z</dcterms:created>
  <dcterms:modified xsi:type="dcterms:W3CDTF">2018-10-24T07:55:20Z</dcterms:modified>
</cp:coreProperties>
</file>